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2" r:id="rId3"/>
    <p:sldId id="338" r:id="rId4"/>
    <p:sldId id="350" r:id="rId5"/>
    <p:sldId id="330" r:id="rId6"/>
    <p:sldId id="351" r:id="rId7"/>
    <p:sldId id="349" r:id="rId8"/>
    <p:sldId id="361" r:id="rId9"/>
    <p:sldId id="334" r:id="rId10"/>
    <p:sldId id="362" r:id="rId11"/>
    <p:sldId id="335" r:id="rId12"/>
    <p:sldId id="367" r:id="rId13"/>
    <p:sldId id="366" r:id="rId14"/>
    <p:sldId id="369" r:id="rId15"/>
    <p:sldId id="354" r:id="rId16"/>
    <p:sldId id="368" r:id="rId17"/>
    <p:sldId id="339" r:id="rId18"/>
    <p:sldId id="359" r:id="rId19"/>
    <p:sldId id="343" r:id="rId20"/>
    <p:sldId id="333" r:id="rId21"/>
    <p:sldId id="363" r:id="rId22"/>
    <p:sldId id="364" r:id="rId23"/>
    <p:sldId id="35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667"/>
    <a:srgbClr val="0085C0"/>
    <a:srgbClr val="E6C828"/>
    <a:srgbClr val="FFCD01"/>
    <a:srgbClr val="0064BA"/>
    <a:srgbClr val="E50D1E"/>
    <a:srgbClr val="005C9E"/>
    <a:srgbClr val="00DE64"/>
    <a:srgbClr val="D8C98F"/>
    <a:srgbClr val="BB7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3" autoAdjust="0"/>
    <p:restoredTop sz="90998" autoAdjust="0"/>
  </p:normalViewPr>
  <p:slideViewPr>
    <p:cSldViewPr snapToGrid="0" snapToObjects="1">
      <p:cViewPr>
        <p:scale>
          <a:sx n="125" d="100"/>
          <a:sy n="125" d="100"/>
        </p:scale>
        <p:origin x="-161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58DA-F8EB-485D-BC21-56ADFC669ED0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4A3D1-756B-43AD-AE6C-83781A00A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8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137A96D-615D-43C6-919F-F639F2BB6ACB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415066B-9509-4A7D-BB01-80CDE54E3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DFE-7710-4670-B8B4-C68F25831699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4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033-8DD4-41BE-A59D-DB748248FB87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2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AF5C-CEC7-4C44-BCE5-7A19807D8CDD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3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ACB-5F85-404C-8CF1-2CCC92C77168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3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5580-7114-4A5E-8151-ADB10F023568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69EB-AA9C-411B-9ED6-EAA008127379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4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8A40-5582-4D82-88C5-906411C00949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C90A-CDDB-4FE8-9C04-C2A898086449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B967-7566-4136-BB6B-AB4A41AD4282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2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0C63-A0BF-41A7-9D49-57D54795DB49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4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33ED-F481-4E2A-A187-4E4707458C70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5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C Health PPT Head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2" y="0"/>
            <a:ext cx="8920418" cy="11201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0342"/>
            <a:ext cx="8229600" cy="718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339"/>
            <a:ext cx="8229600" cy="430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804F598-5A20-409F-951E-9C120B52804B}" type="datetime1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585F5C3A-56C8-3146-82D1-422442D4EA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89300" y="2997200"/>
            <a:ext cx="2565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64BA"/>
          </a:solidFill>
          <a:latin typeface="Arial"/>
          <a:ea typeface="+mj-ea"/>
          <a:cs typeface="Arial"/>
        </a:defRPr>
      </a:lvl1pPr>
    </p:titleStyle>
    <p:bodyStyle>
      <a:lvl1pPr marL="168275" indent="-168275" algn="l" defTabSz="457200" rtl="0" eaLnBrk="1" latinLnBrk="0" hangingPunct="1">
        <a:spcBef>
          <a:spcPts val="0"/>
        </a:spcBef>
        <a:spcAft>
          <a:spcPts val="600"/>
        </a:spcAft>
        <a:buClr>
          <a:srgbClr val="E50D1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oxdc.com/video?clipId=9920910&amp;autostart=true#axzz2vIKfnZEX" TargetMode="External"/><Relationship Id="rId2" Type="http://schemas.openxmlformats.org/officeDocument/2006/relationships/hyperlink" Target="http://www.myfoxdc.com/video?clipId=9918681&amp;autostart=true#axzz2vIKfnZE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78635" cy="68580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25922" y="4320159"/>
            <a:ext cx="9018078" cy="127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100" dirty="0" smtClean="0">
                <a:solidFill>
                  <a:srgbClr val="FFCD01"/>
                </a:solidFill>
                <a:latin typeface="Arial"/>
                <a:cs typeface="Arial Black"/>
              </a:rPr>
              <a:t>March Madness Highlights </a:t>
            </a:r>
          </a:p>
          <a:p>
            <a:pPr algn="ctr">
              <a:lnSpc>
                <a:spcPct val="90000"/>
              </a:lnSpc>
            </a:pPr>
            <a:r>
              <a:rPr lang="en-US" sz="4400" b="1" spc="-100" dirty="0" smtClean="0">
                <a:solidFill>
                  <a:srgbClr val="FFCD01"/>
                </a:solidFill>
                <a:latin typeface="Arial"/>
                <a:cs typeface="Arial Black"/>
              </a:rPr>
              <a:t>30 Day Final Push Outreach Plan </a:t>
            </a:r>
          </a:p>
        </p:txBody>
      </p:sp>
      <p:pic>
        <p:nvPicPr>
          <p:cNvPr id="8" name="Picture 7" descr="DCHealthLink whit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29" y="5848686"/>
            <a:ext cx="1845704" cy="6821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5019" y="5728116"/>
            <a:ext cx="576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DC Health Benefit Exchange Authority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Executive Board Meeting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Wednesday, March 12, 2014 –  5:30 pm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4635" y="3950827"/>
            <a:ext cx="7692735" cy="369332"/>
          </a:xfrm>
          <a:prstGeom prst="rect">
            <a:avLst/>
          </a:prstGeom>
          <a:solidFill>
            <a:srgbClr val="E50D1E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3799"/>
            <a:ext cx="9144000" cy="4445001"/>
          </a:xfrm>
          <a:solidFill>
            <a:srgbClr val="0064B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Young Invincibles </a:t>
            </a:r>
            <a:r>
              <a:rPr lang="en-US" sz="8000" b="1" dirty="0" smtClean="0">
                <a:solidFill>
                  <a:srgbClr val="E6C828"/>
                </a:solidFill>
              </a:rPr>
              <a:t>Highlights </a:t>
            </a:r>
            <a:endParaRPr lang="en-US" sz="8000" b="1" dirty="0">
              <a:solidFill>
                <a:srgbClr val="E6C82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702"/>
            <a:ext cx="9144000" cy="2280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0848" y="102862"/>
            <a:ext cx="7601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March Madness Outreach Plan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0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620" y="0"/>
            <a:ext cx="7485380" cy="657158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Madness Outreach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575150"/>
            <a:ext cx="8726170" cy="5191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dirty="0"/>
          </a:p>
          <a:p>
            <a:r>
              <a:rPr lang="en-US" sz="2800" b="1" dirty="0" smtClean="0"/>
              <a:t>March </a:t>
            </a:r>
            <a:r>
              <a:rPr lang="en-US" sz="2800" b="1" dirty="0"/>
              <a:t>Madness Outreach </a:t>
            </a:r>
            <a:r>
              <a:rPr lang="en-US" sz="2800" b="1" dirty="0" smtClean="0"/>
              <a:t>Event:</a:t>
            </a:r>
            <a:r>
              <a:rPr lang="en-US" sz="2800" dirty="0" smtClean="0"/>
              <a:t> </a:t>
            </a:r>
            <a:r>
              <a:rPr lang="en-US" sz="2800" dirty="0"/>
              <a:t>March </a:t>
            </a:r>
            <a:r>
              <a:rPr lang="en-US" sz="2800" dirty="0" smtClean="0"/>
              <a:t>20, 2014</a:t>
            </a:r>
            <a:endParaRPr lang="en-US" sz="2800" dirty="0"/>
          </a:p>
          <a:p>
            <a:pPr lvl="1"/>
            <a:r>
              <a:rPr lang="en-US" sz="2800" dirty="0"/>
              <a:t>Sports Bars and Wing </a:t>
            </a:r>
            <a:r>
              <a:rPr lang="en-US" sz="2800" dirty="0" smtClean="0"/>
              <a:t>Spots</a:t>
            </a:r>
          </a:p>
          <a:p>
            <a:pPr lvl="1"/>
            <a:r>
              <a:rPr lang="en-US" sz="2800" dirty="0" smtClean="0"/>
              <a:t>High School Basketball Tournaments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Laundromat Weekends:</a:t>
            </a:r>
          </a:p>
          <a:p>
            <a:pPr marL="457200" lvl="1" indent="0">
              <a:buNone/>
            </a:pPr>
            <a:r>
              <a:rPr lang="en-US" sz="2800" dirty="0"/>
              <a:t>While young residents wash clothes and wait for them to dry, DCHL will set up </a:t>
            </a:r>
            <a:r>
              <a:rPr lang="en-US" sz="2800" dirty="0" smtClean="0"/>
              <a:t>to provide enrollment assistance with </a:t>
            </a:r>
            <a:r>
              <a:rPr lang="en-US" sz="2800" dirty="0" smtClean="0"/>
              <a:t>the </a:t>
            </a:r>
            <a:r>
              <a:rPr lang="en-US" sz="2800" dirty="0" smtClean="0"/>
              <a:t>DC Connect Mobile Unit that is </a:t>
            </a:r>
            <a:r>
              <a:rPr lang="en-US" sz="2800" dirty="0"/>
              <a:t>equipped with seven hi-speed Wi-Fi </a:t>
            </a:r>
            <a:r>
              <a:rPr lang="en-US" sz="2800" dirty="0" smtClean="0"/>
              <a:t>stations.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b="1" dirty="0" smtClean="0"/>
          </a:p>
          <a:p>
            <a:pPr lvl="1"/>
            <a:endParaRPr lang="en-US" sz="28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" y="990375"/>
            <a:ext cx="872617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Young Invincible Outreach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DC </a:t>
            </a:r>
            <a:r>
              <a:rPr lang="en-US" sz="3200" b="1" dirty="0"/>
              <a:t>Health Link Mobile App:</a:t>
            </a:r>
          </a:p>
          <a:p>
            <a:pPr lvl="1"/>
            <a:r>
              <a:rPr lang="en-US" sz="3200" dirty="0" smtClean="0"/>
              <a:t> The app is an on-the-go </a:t>
            </a:r>
            <a:r>
              <a:rPr lang="en-US" sz="3200" dirty="0"/>
              <a:t>educational tool to provide consumers with information about DC Health Link on </a:t>
            </a:r>
            <a:r>
              <a:rPr lang="en-US" sz="3200" dirty="0" err="1"/>
              <a:t>iphone</a:t>
            </a:r>
            <a:r>
              <a:rPr lang="en-US" sz="3200" dirty="0"/>
              <a:t> and Android mobile devices.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9600" y="0"/>
            <a:ext cx="6902450" cy="6571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4B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Madness Outreach Plan 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328" y="864999"/>
            <a:ext cx="801624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Young Invincible Outreach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2450" y="5231039"/>
            <a:ext cx="8229600" cy="7185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7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696" y="0"/>
            <a:ext cx="7699248" cy="6571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March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Madness Outreach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20750"/>
            <a:ext cx="8726170" cy="5845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dirty="0"/>
          </a:p>
          <a:p>
            <a:pPr marL="168275" lvl="1" indent="-168275">
              <a:buClr>
                <a:srgbClr val="E50D1E"/>
              </a:buClr>
              <a:buFont typeface="Arial"/>
              <a:buChar char="•"/>
            </a:pPr>
            <a:r>
              <a:rPr lang="en-US" sz="2800" b="1" dirty="0"/>
              <a:t> Features of </a:t>
            </a:r>
            <a:r>
              <a:rPr lang="en-US" sz="2800" b="1" dirty="0" smtClean="0"/>
              <a:t>App Includes:</a:t>
            </a:r>
            <a:endParaRPr lang="en-US" sz="2800" b="1" dirty="0"/>
          </a:p>
          <a:p>
            <a:pPr lvl="1"/>
            <a:r>
              <a:rPr lang="en-US" sz="2000" b="1" dirty="0" smtClean="0"/>
              <a:t>DISCOUNT CALCULATOR </a:t>
            </a:r>
            <a:r>
              <a:rPr lang="en-US" sz="2000" dirty="0" smtClean="0"/>
              <a:t>- </a:t>
            </a:r>
            <a:r>
              <a:rPr lang="en-US" sz="2000" dirty="0"/>
              <a:t>A web redirect to a mobile version of DCHL’s calculator that currently exists on the website (https://dchealthlink.com/calculator). 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FIND EVENTS - </a:t>
            </a:r>
            <a:r>
              <a:rPr lang="en-US" sz="2000" dirty="0"/>
              <a:t>A searchable list view of DCHL events open to the public. This list is based on the events on the website. 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lvl="1"/>
            <a:r>
              <a:rPr lang="en-US" sz="2000" b="1" dirty="0"/>
              <a:t>GET HELP - </a:t>
            </a:r>
            <a:r>
              <a:rPr lang="en-US" sz="2000" dirty="0"/>
              <a:t>A landing screen that provides several ways to learn more about DCHL which include finding experts, reading FAQs, getting DCHL contact information and watching DCHL videos. </a:t>
            </a:r>
          </a:p>
          <a:p>
            <a:endParaRPr lang="en-US" sz="2000" dirty="0"/>
          </a:p>
          <a:p>
            <a:pPr lvl="1"/>
            <a:r>
              <a:rPr lang="en-US" sz="2000" b="1" dirty="0"/>
              <a:t>SHARE THE LINK - </a:t>
            </a:r>
            <a:r>
              <a:rPr lang="en-US" sz="2000" dirty="0"/>
              <a:t>A social media feature that allows the user to share with friends and family on Twitter, Facebook or email that s/he has downloaded the app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6902450" cy="6571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Madness Outreach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20750"/>
            <a:ext cx="8726170" cy="5845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dirty="0"/>
          </a:p>
          <a:p>
            <a:pPr marL="168275" lvl="1" indent="-168275">
              <a:buClr>
                <a:srgbClr val="E50D1E"/>
              </a:buClr>
              <a:buFont typeface="Arial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App in the News:</a:t>
            </a:r>
          </a:p>
          <a:p>
            <a:pPr marL="0" lvl="1" indent="0">
              <a:buClr>
                <a:srgbClr val="E50D1E"/>
              </a:buClr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u="sng" dirty="0"/>
          </a:p>
          <a:p>
            <a:r>
              <a:rPr lang="en-US" u="sng" dirty="0">
                <a:hlinkClick r:id="rId2"/>
              </a:rPr>
              <a:t>http://www.myfoxdc.com/video?clipId=9918681&amp;autostart=true#axzz2vIKfnZEX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>
                <a:hlinkClick r:id="rId3"/>
              </a:rPr>
              <a:t>http://www.myfoxdc.com/video?clipId=9920910&amp;autostart=true#axzz2vIKfnZEX</a:t>
            </a:r>
            <a:endParaRPr lang="en-US" dirty="0"/>
          </a:p>
          <a:p>
            <a:pPr marL="168275" lvl="1" indent="-168275">
              <a:buClr>
                <a:srgbClr val="E50D1E"/>
              </a:buClr>
              <a:buFont typeface="Arial"/>
              <a:buChar char="•"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199"/>
            <a:ext cx="9151620" cy="449580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Special </a:t>
            </a:r>
            <a:r>
              <a:rPr lang="en-US" sz="6600" b="1" dirty="0">
                <a:solidFill>
                  <a:schemeClr val="bg1"/>
                </a:solidFill>
              </a:rPr>
              <a:t>City-wide</a:t>
            </a:r>
            <a:endParaRPr lang="en-US" sz="6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Enrollment Events </a:t>
            </a:r>
            <a:r>
              <a:rPr lang="en-US" sz="6600" b="1" dirty="0" smtClean="0">
                <a:solidFill>
                  <a:srgbClr val="E6D667"/>
                </a:solidFill>
              </a:rPr>
              <a:t>Highlights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89888" y="-22106"/>
            <a:ext cx="775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Madness Outreach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320"/>
            <a:ext cx="9151620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DCHL tax partnership initiative is a collaboration with tax preparation organizations to enroll residents and small business in health plans with onsite information enrollment stations at tax preparation locations throughout the community. </a:t>
            </a:r>
          </a:p>
          <a:p>
            <a:endParaRPr lang="en-US" sz="800" dirty="0"/>
          </a:p>
          <a:p>
            <a:r>
              <a:rPr lang="en-US" dirty="0"/>
              <a:t>The onsite stations will be staffed by DCHL certified IPAs and licensed health insurance brokers who will provide information, answer questions, and offer enrollment assistance.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11 tax filing locations throughout the city.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68" y="4563872"/>
            <a:ext cx="1318260" cy="1371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42288" y="0"/>
            <a:ext cx="7239762" cy="6571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4B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Madness Outreach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0" y="993516"/>
            <a:ext cx="76708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Tax Filing Partnership 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"/>
            <a:ext cx="7277100" cy="6731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Madness Outreach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56" y="1579879"/>
            <a:ext cx="8722360" cy="50552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One Touch </a:t>
            </a:r>
            <a:r>
              <a:rPr lang="en-US" sz="2400" b="1" dirty="0" smtClean="0"/>
              <a:t>Enrollment Process</a:t>
            </a:r>
          </a:p>
          <a:p>
            <a:pPr marL="0" indent="0">
              <a:buNone/>
            </a:pPr>
            <a:endParaRPr lang="en-US" sz="900" b="1" dirty="0"/>
          </a:p>
          <a:p>
            <a:pPr lvl="1"/>
            <a:r>
              <a:rPr lang="en-US" sz="2400" dirty="0" smtClean="0"/>
              <a:t>DC </a:t>
            </a:r>
            <a:r>
              <a:rPr lang="en-US" sz="2400" dirty="0"/>
              <a:t>Health Link </a:t>
            </a:r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>
                <a:solidFill>
                  <a:srgbClr val="C00000"/>
                </a:solidFill>
              </a:rPr>
              <a:t>1 Touch” </a:t>
            </a:r>
            <a:r>
              <a:rPr lang="en-US" sz="2400" dirty="0"/>
              <a:t>enrollment </a:t>
            </a:r>
            <a:r>
              <a:rPr lang="en-US" sz="2400" dirty="0" smtClean="0"/>
              <a:t>provides for a smoother and more customer-friendly one-stop-shop enrollment experience featuring enrollment support, identity </a:t>
            </a:r>
            <a:r>
              <a:rPr lang="en-US" sz="2400" dirty="0"/>
              <a:t>proofing, Medicaid </a:t>
            </a:r>
            <a:r>
              <a:rPr lang="en-US" sz="2400" dirty="0" smtClean="0"/>
              <a:t>eligibility determinations and case work management, if </a:t>
            </a:r>
            <a:r>
              <a:rPr lang="en-US" sz="2400" dirty="0"/>
              <a:t>necessary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sz="2400" dirty="0" smtClean="0"/>
              <a:t>Partner agencies include the DC Department of Human Services and the DC Department of Health Care Finance.</a:t>
            </a:r>
            <a:endParaRPr lang="en-US" sz="900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168" y="890954"/>
            <a:ext cx="875233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“1 Touch” Enrollment  Center 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6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7338"/>
            <a:ext cx="9151620" cy="5040662"/>
          </a:xfrm>
          <a:solidFill>
            <a:srgbClr val="0064B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</a:rPr>
              <a:t>Media Outreach </a:t>
            </a:r>
            <a:r>
              <a:rPr lang="en-US" sz="7200" b="1" dirty="0" smtClean="0">
                <a:solidFill>
                  <a:srgbClr val="E6D667"/>
                </a:solidFill>
              </a:rPr>
              <a:t>Highlights </a:t>
            </a:r>
            <a:endParaRPr lang="en-US" sz="7200" b="1" dirty="0">
              <a:solidFill>
                <a:srgbClr val="E6D66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640"/>
            <a:ext cx="9151620" cy="244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603248"/>
            <a:ext cx="8937170" cy="5069694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b="1" dirty="0" smtClean="0"/>
              <a:t>Media Tour – </a:t>
            </a:r>
            <a:r>
              <a:rPr lang="en-US" sz="2800" i="1" dirty="0"/>
              <a:t>R</a:t>
            </a:r>
            <a:r>
              <a:rPr lang="en-US" sz="2800" i="1" dirty="0" smtClean="0"/>
              <a:t>adio, TV, Cable, Editorial </a:t>
            </a:r>
            <a:r>
              <a:rPr lang="en-US" sz="2800" i="1" dirty="0"/>
              <a:t>B</a:t>
            </a:r>
            <a:r>
              <a:rPr lang="en-US" sz="2800" i="1" dirty="0" smtClean="0"/>
              <a:t>oards, etc.</a:t>
            </a:r>
          </a:p>
          <a:p>
            <a:pPr lvl="1"/>
            <a:endParaRPr lang="en-US" sz="900" b="1" dirty="0" smtClean="0"/>
          </a:p>
          <a:p>
            <a:pPr lvl="1"/>
            <a:r>
              <a:rPr lang="en-US" sz="2800" b="1" dirty="0" smtClean="0"/>
              <a:t>Story Placement – </a:t>
            </a:r>
            <a:r>
              <a:rPr lang="en-US" sz="2800" i="1" dirty="0"/>
              <a:t>P</a:t>
            </a:r>
            <a:r>
              <a:rPr lang="en-US" sz="2800" i="1" dirty="0" smtClean="0"/>
              <a:t>rint, Online, etc.)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800" b="1" dirty="0" smtClean="0"/>
              <a:t>PSAs </a:t>
            </a:r>
            <a:r>
              <a:rPr lang="en-US" sz="2800" dirty="0" smtClean="0"/>
              <a:t>– </a:t>
            </a:r>
            <a:r>
              <a:rPr lang="en-US" sz="2800" i="1" dirty="0" smtClean="0"/>
              <a:t>Local personalities to help promote enrollment</a:t>
            </a:r>
          </a:p>
          <a:p>
            <a:pPr lvl="1"/>
            <a:r>
              <a:rPr lang="en-US" sz="2800" b="1" dirty="0" smtClean="0"/>
              <a:t>Advertisements – </a:t>
            </a:r>
            <a:r>
              <a:rPr lang="en-US" sz="2800" i="1" dirty="0" smtClean="0"/>
              <a:t>Community and neighborhood</a:t>
            </a:r>
          </a:p>
          <a:p>
            <a:pPr lvl="1"/>
            <a:r>
              <a:rPr lang="en-US" sz="2800" b="1" dirty="0" smtClean="0"/>
              <a:t>Telethon </a:t>
            </a:r>
            <a:r>
              <a:rPr lang="en-US" sz="2800" dirty="0" smtClean="0"/>
              <a:t>– </a:t>
            </a:r>
            <a:r>
              <a:rPr lang="en-US" sz="2800" i="1" dirty="0" smtClean="0"/>
              <a:t>Local TV /Cable Station </a:t>
            </a:r>
          </a:p>
          <a:p>
            <a:pPr lvl="1"/>
            <a:endParaRPr lang="en-US" sz="900" b="1" i="1" dirty="0"/>
          </a:p>
          <a:p>
            <a:pPr lvl="1"/>
            <a:r>
              <a:rPr lang="en-US" sz="2800" b="1" dirty="0" smtClean="0"/>
              <a:t>Media Spokespersons </a:t>
            </a:r>
            <a:r>
              <a:rPr lang="en-US" sz="2800" dirty="0"/>
              <a:t>– </a:t>
            </a:r>
            <a:r>
              <a:rPr lang="en-US" sz="2800" i="1" dirty="0" smtClean="0"/>
              <a:t>to help promote positive enrollment news and tell their enrollment stories; </a:t>
            </a:r>
            <a:r>
              <a:rPr lang="en-US" sz="2800" i="1" dirty="0" smtClean="0"/>
              <a:t>DC Health Link enrollees, DCHL Speakers and select Assister organizations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94232" y="76199"/>
            <a:ext cx="804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March Madness Outreach Plan 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720" y="864947"/>
            <a:ext cx="8489115" cy="62620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4B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 Relations 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1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12836"/>
            <a:ext cx="7226300" cy="6635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Core Messaging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Consumers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240"/>
            <a:ext cx="9144000" cy="5953760"/>
          </a:xfrm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sz="4400" b="1" i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5700" b="1" i="1" dirty="0" smtClean="0">
                <a:solidFill>
                  <a:schemeClr val="bg1"/>
                </a:solidFill>
              </a:rPr>
              <a:t>Beat </a:t>
            </a:r>
            <a:r>
              <a:rPr lang="en-US" sz="5700" b="1" i="1" dirty="0">
                <a:solidFill>
                  <a:schemeClr val="bg1"/>
                </a:solidFill>
              </a:rPr>
              <a:t>the Rush … </a:t>
            </a:r>
            <a:endParaRPr lang="en-US" sz="5700" b="1" i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5700" b="1" i="1" dirty="0">
                <a:solidFill>
                  <a:schemeClr val="bg1"/>
                </a:solidFill>
              </a:rPr>
              <a:t> </a:t>
            </a:r>
            <a:r>
              <a:rPr lang="en-US" sz="5700" b="1" i="1" dirty="0" smtClean="0">
                <a:solidFill>
                  <a:schemeClr val="bg1"/>
                </a:solidFill>
              </a:rPr>
              <a:t>      Avoid </a:t>
            </a:r>
            <a:r>
              <a:rPr lang="en-US" sz="5700" b="1" i="1" dirty="0">
                <a:solidFill>
                  <a:schemeClr val="bg1"/>
                </a:solidFill>
              </a:rPr>
              <a:t>the Tax </a:t>
            </a:r>
            <a:r>
              <a:rPr lang="en-US" sz="5700" b="1" i="1" dirty="0" smtClean="0">
                <a:solidFill>
                  <a:schemeClr val="bg1"/>
                </a:solidFill>
              </a:rPr>
              <a:t>Penalty…</a:t>
            </a:r>
          </a:p>
          <a:p>
            <a:pPr marL="457200" lvl="1" indent="0">
              <a:buNone/>
            </a:pPr>
            <a:r>
              <a:rPr lang="en-US" sz="5700" b="1" i="1" dirty="0">
                <a:solidFill>
                  <a:schemeClr val="bg1"/>
                </a:solidFill>
              </a:rPr>
              <a:t> </a:t>
            </a:r>
            <a:r>
              <a:rPr lang="en-US" sz="5700" b="1" i="1" dirty="0" smtClean="0">
                <a:solidFill>
                  <a:schemeClr val="bg1"/>
                </a:solidFill>
              </a:rPr>
              <a:t>             Save Money…. </a:t>
            </a:r>
          </a:p>
          <a:p>
            <a:pPr marL="457200" lvl="1" indent="0" algn="r">
              <a:buNone/>
            </a:pPr>
            <a:r>
              <a:rPr lang="en-US" sz="5700" b="1" i="1" dirty="0" smtClean="0">
                <a:solidFill>
                  <a:schemeClr val="bg1"/>
                </a:solidFill>
              </a:rPr>
              <a:t>Enroll Today!!”</a:t>
            </a:r>
          </a:p>
          <a:p>
            <a:pPr marL="457200" lvl="1" indent="0">
              <a:buNone/>
            </a:pPr>
            <a:endParaRPr lang="en-US" sz="4400" b="1" i="1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3800" b="1" dirty="0" smtClean="0">
                <a:solidFill>
                  <a:srgbClr val="E6C828"/>
                </a:solidFill>
              </a:rPr>
              <a:t>The deadline is March </a:t>
            </a:r>
            <a:r>
              <a:rPr lang="en-US" sz="3800" b="1" dirty="0">
                <a:solidFill>
                  <a:srgbClr val="E6C828"/>
                </a:solidFill>
              </a:rPr>
              <a:t>31, </a:t>
            </a:r>
            <a:r>
              <a:rPr lang="en-US" sz="3800" b="1" dirty="0" smtClean="0">
                <a:solidFill>
                  <a:srgbClr val="E6C828"/>
                </a:solidFill>
              </a:rPr>
              <a:t>2014.</a:t>
            </a:r>
          </a:p>
          <a:p>
            <a:pPr marL="457200" lvl="1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You may qualify for </a:t>
            </a:r>
            <a:r>
              <a:rPr lang="en-US" sz="2400" b="1" dirty="0">
                <a:solidFill>
                  <a:schemeClr val="bg1"/>
                </a:solidFill>
              </a:rPr>
              <a:t>a special rate that will help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reduce </a:t>
            </a:r>
            <a:r>
              <a:rPr lang="en-US" sz="2400" b="1" dirty="0">
                <a:solidFill>
                  <a:schemeClr val="bg1"/>
                </a:solidFill>
              </a:rPr>
              <a:t>insurance </a:t>
            </a:r>
            <a:r>
              <a:rPr lang="en-US" sz="2400" b="1" dirty="0" smtClean="0">
                <a:solidFill>
                  <a:schemeClr val="bg1"/>
                </a:solidFill>
              </a:rPr>
              <a:t>premiums.</a:t>
            </a:r>
          </a:p>
          <a:p>
            <a:pPr marL="457200" lvl="1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Visit DCHealthLink.com or Call (855) 532-LINK (</a:t>
            </a:r>
            <a:r>
              <a:rPr lang="en-US" sz="2400" b="1" dirty="0">
                <a:solidFill>
                  <a:schemeClr val="bg1"/>
                </a:solidFill>
              </a:rPr>
              <a:t>5465)</a:t>
            </a:r>
          </a:p>
          <a:p>
            <a:pPr marL="457200" lvl="1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600" dirty="0"/>
              <a:t> 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0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86560"/>
            <a:ext cx="8229600" cy="51003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100" b="1" dirty="0" smtClean="0">
                <a:solidFill>
                  <a:srgbClr val="C00000"/>
                </a:solidFill>
              </a:rPr>
              <a:t>Tell Us About It – MyCoverStory</a:t>
            </a:r>
          </a:p>
          <a:p>
            <a:pPr marL="0" indent="0" algn="ctr">
              <a:buNone/>
            </a:pPr>
            <a:endParaRPr lang="en-US" sz="3400" dirty="0">
              <a:solidFill>
                <a:srgbClr val="C00000"/>
              </a:solidFill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MyCoverStory</a:t>
            </a:r>
            <a:r>
              <a:rPr lang="en-US" sz="2800" dirty="0" smtClean="0"/>
              <a:t> is a consumer </a:t>
            </a:r>
            <a:r>
              <a:rPr lang="en-US" sz="2800" dirty="0"/>
              <a:t>testimonial </a:t>
            </a:r>
            <a:r>
              <a:rPr lang="en-US" sz="2800" dirty="0" smtClean="0"/>
              <a:t>project that aims </a:t>
            </a:r>
            <a:r>
              <a:rPr lang="en-US" sz="2800" dirty="0"/>
              <a:t>to provide a </a:t>
            </a:r>
            <a:r>
              <a:rPr lang="en-US" sz="2800" dirty="0" smtClean="0"/>
              <a:t>consumer </a:t>
            </a:r>
            <a:r>
              <a:rPr lang="en-US" sz="2800" dirty="0"/>
              <a:t>perspective of </a:t>
            </a:r>
            <a:r>
              <a:rPr lang="en-US" sz="2800" dirty="0" smtClean="0"/>
              <a:t>what it is like </a:t>
            </a:r>
            <a:r>
              <a:rPr lang="en-US" sz="2800" dirty="0"/>
              <a:t>to enroll through </a:t>
            </a:r>
            <a:r>
              <a:rPr lang="en-US" sz="2800" dirty="0" smtClean="0"/>
              <a:t>DCHealthLink.com.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Positive testimonials will </a:t>
            </a:r>
            <a:r>
              <a:rPr lang="en-US" sz="2800" dirty="0"/>
              <a:t>be </a:t>
            </a:r>
            <a:r>
              <a:rPr lang="en-US" sz="2800" dirty="0" smtClean="0"/>
              <a:t>featured:</a:t>
            </a:r>
          </a:p>
          <a:p>
            <a:pPr lvl="1"/>
            <a:r>
              <a:rPr lang="en-US" sz="2800" dirty="0" smtClean="0"/>
              <a:t>DCHBX </a:t>
            </a:r>
            <a:r>
              <a:rPr lang="en-US" sz="2800" dirty="0"/>
              <a:t>and </a:t>
            </a:r>
            <a:r>
              <a:rPr lang="en-US" sz="2800" dirty="0" smtClean="0"/>
              <a:t>DC </a:t>
            </a:r>
            <a:r>
              <a:rPr lang="en-US" sz="2800" dirty="0"/>
              <a:t>Health Link </a:t>
            </a:r>
            <a:r>
              <a:rPr lang="en-US" sz="2800" dirty="0" smtClean="0"/>
              <a:t>websites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ent </a:t>
            </a:r>
            <a:r>
              <a:rPr lang="en-US" sz="2800" dirty="0"/>
              <a:t>to the media </a:t>
            </a:r>
          </a:p>
          <a:p>
            <a:pPr lvl="1"/>
            <a:r>
              <a:rPr lang="en-US" sz="2800" dirty="0" smtClean="0"/>
              <a:t>Promoted on </a:t>
            </a:r>
            <a:r>
              <a:rPr lang="en-US" sz="2800" dirty="0"/>
              <a:t>DCHBX and DC Health Link social media </a:t>
            </a:r>
            <a:r>
              <a:rPr lang="en-US" sz="2800" dirty="0" smtClean="0"/>
              <a:t>channels.</a:t>
            </a:r>
            <a:r>
              <a:rPr lang="en-US" sz="2800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5250" y="938519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Promote Your Success </a:t>
            </a:r>
            <a:r>
              <a:rPr lang="en-US" sz="2800" b="1" dirty="0" smtClean="0">
                <a:solidFill>
                  <a:srgbClr val="FF0000"/>
                </a:solidFill>
              </a:rPr>
              <a:t>Through MyCoverStory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-3108"/>
            <a:ext cx="8229600" cy="7185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March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Madness Outreach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1200" y="840831"/>
            <a:ext cx="8229600" cy="71859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4B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Relations - Online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7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63824"/>
            <a:ext cx="9151620" cy="3892296"/>
          </a:xfrm>
          <a:solidFill>
            <a:srgbClr val="0064BA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Final Week 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E6D667"/>
                </a:solidFill>
              </a:rPr>
              <a:t>March 24- </a:t>
            </a:r>
            <a:r>
              <a:rPr lang="en-US" sz="8000" b="1" dirty="0" smtClean="0">
                <a:solidFill>
                  <a:srgbClr val="E6D667"/>
                </a:solidFill>
              </a:rPr>
              <a:t>31</a:t>
            </a:r>
            <a:endParaRPr lang="en-US" sz="8000" b="1" dirty="0">
              <a:solidFill>
                <a:srgbClr val="E6D66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040"/>
            <a:ext cx="9151620" cy="2418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0388" y="0"/>
            <a:ext cx="7571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Madness Outreach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24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710"/>
            <a:ext cx="8589264" cy="71859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Extended Outreach and Service Hours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545305"/>
            <a:ext cx="8540496" cy="525681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Enrollment Centers</a:t>
            </a:r>
          </a:p>
          <a:p>
            <a:r>
              <a:rPr lang="en-US" sz="3600" b="1" dirty="0" smtClean="0"/>
              <a:t>Extended Call Center Hours</a:t>
            </a:r>
            <a:endParaRPr lang="en-US" sz="3600" b="1" dirty="0" smtClean="0"/>
          </a:p>
          <a:p>
            <a:r>
              <a:rPr lang="en-US" sz="3600" b="1" dirty="0" smtClean="0"/>
              <a:t>Customer Touch Backs </a:t>
            </a:r>
          </a:p>
          <a:p>
            <a:r>
              <a:rPr lang="en-US" sz="3600" b="1" dirty="0" smtClean="0"/>
              <a:t>Emails </a:t>
            </a:r>
            <a:endParaRPr lang="en-US" sz="3600" b="1" dirty="0" smtClean="0"/>
          </a:p>
          <a:p>
            <a:r>
              <a:rPr lang="en-US" sz="3600" b="1" dirty="0" smtClean="0"/>
              <a:t>Direct </a:t>
            </a:r>
            <a:r>
              <a:rPr lang="en-US" sz="3600" b="1" dirty="0" smtClean="0"/>
              <a:t>Outreach</a:t>
            </a:r>
            <a:r>
              <a:rPr lang="en-US" sz="3600" b="1" dirty="0" smtClean="0"/>
              <a:t>  </a:t>
            </a:r>
            <a:endParaRPr lang="en-US" sz="3600" b="1" dirty="0" smtClean="0"/>
          </a:p>
          <a:p>
            <a:r>
              <a:rPr lang="en-US" sz="3600" b="1" dirty="0" smtClean="0"/>
              <a:t>Media Appearances </a:t>
            </a:r>
          </a:p>
          <a:p>
            <a:r>
              <a:rPr lang="en-US" sz="3600" b="1" dirty="0" smtClean="0"/>
              <a:t>Story Placements </a:t>
            </a:r>
            <a:endParaRPr lang="en-US" sz="3600" b="1" dirty="0" smtClean="0"/>
          </a:p>
          <a:p>
            <a:r>
              <a:rPr lang="en-US" sz="3600" b="1" dirty="0" smtClean="0"/>
              <a:t>Street Team Outreach and Fact Mobs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99616" y="-11946"/>
            <a:ext cx="7644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Week Outreach March 24 - 31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2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Questions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2170420"/>
            <a:ext cx="2877119" cy="2877119"/>
          </a:xfrm>
        </p:spPr>
      </p:pic>
    </p:spTree>
    <p:extLst>
      <p:ext uri="{BB962C8B-B14F-4D97-AF65-F5344CB8AC3E}">
        <p14:creationId xmlns:p14="http://schemas.microsoft.com/office/powerpoint/2010/main" val="345881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9144000" cy="6179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771139"/>
            <a:ext cx="8229600" cy="845821"/>
          </a:xfrm>
        </p:spPr>
        <p:txBody>
          <a:bodyPr>
            <a:noAutofit/>
          </a:bodyPr>
          <a:lstStyle/>
          <a:p>
            <a:r>
              <a:rPr lang="tr-TR" sz="6600" b="1" dirty="0" err="1" smtClean="0">
                <a:solidFill>
                  <a:schemeClr val="bg1"/>
                </a:solidFill>
              </a:rPr>
              <a:t>Thank</a:t>
            </a:r>
            <a:r>
              <a:rPr lang="tr-TR" sz="6600" b="1" dirty="0" smtClean="0">
                <a:solidFill>
                  <a:schemeClr val="bg1"/>
                </a:solidFill>
              </a:rPr>
              <a:t> </a:t>
            </a:r>
            <a:r>
              <a:rPr lang="tr-TR" sz="6600" b="1" dirty="0" err="1" smtClean="0">
                <a:solidFill>
                  <a:schemeClr val="bg1"/>
                </a:solidFill>
              </a:rPr>
              <a:t>you</a:t>
            </a:r>
            <a:r>
              <a:rPr lang="tr-TR" sz="6600" b="1" dirty="0" smtClean="0">
                <a:solidFill>
                  <a:schemeClr val="bg1"/>
                </a:solidFill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7EA74A-1A32-4BEF-A818-46CCDA0D8248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16000"/>
            <a:ext cx="8229600" cy="435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50D1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6383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4" descr="March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286">
            <a:off x="3004215" y="1822750"/>
            <a:ext cx="1047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4267200" cy="4862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457200">
              <a:lnSpc>
                <a:spcPct val="80000"/>
              </a:lnSpc>
            </a:pP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0"/>
            <a:ext cx="4267200" cy="4862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457200">
              <a:lnSpc>
                <a:spcPct val="80000"/>
              </a:lnSpc>
            </a:pP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874" y="707625"/>
            <a:ext cx="852985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AC4"/>
                </a:solidFill>
                <a:effectLst>
                  <a:outerShdw blurRad="50800" dist="50800" dir="5400000" algn="ctr" rotWithShape="0">
                    <a:srgbClr val="091625"/>
                  </a:outerShdw>
                </a:effectLst>
                <a:cs typeface="Arial"/>
              </a:rPr>
              <a:t>BEAT THE </a:t>
            </a:r>
            <a:r>
              <a:rPr lang="en-US" sz="2800" b="1" i="1" dirty="0" smtClean="0">
                <a:solidFill>
                  <a:srgbClr val="007AC4"/>
                </a:solidFill>
                <a:effectLst>
                  <a:outerShdw blurRad="50800" dist="50800" dir="5400000" algn="ctr" rotWithShape="0">
                    <a:srgbClr val="091625"/>
                  </a:outerShdw>
                </a:effectLst>
                <a:cs typeface="Arial"/>
              </a:rPr>
              <a:t>RUSH…</a:t>
            </a:r>
          </a:p>
          <a:p>
            <a:pPr algn="ctr"/>
            <a:r>
              <a:rPr lang="en-US" sz="2800" b="1" dirty="0" smtClean="0">
                <a:solidFill>
                  <a:srgbClr val="007AC4"/>
                </a:solidFill>
                <a:effectLst>
                  <a:outerShdw blurRad="50800" dist="50800" dir="5400000" algn="ctr" rotWithShape="0">
                    <a:srgbClr val="091625"/>
                  </a:outerShdw>
                </a:effectLst>
                <a:cs typeface="Arial"/>
              </a:rPr>
              <a:t>AVOID THE TAX PENALTY…</a:t>
            </a:r>
          </a:p>
          <a:p>
            <a:pPr algn="ctr"/>
            <a:r>
              <a:rPr lang="en-US" sz="2800" b="1" dirty="0" smtClean="0">
                <a:solidFill>
                  <a:srgbClr val="007AC4"/>
                </a:solidFill>
                <a:effectLst>
                  <a:outerShdw blurRad="50800" dist="50800" dir="5400000" algn="ctr" rotWithShape="0">
                    <a:srgbClr val="091625"/>
                  </a:outerShdw>
                </a:effectLst>
                <a:cs typeface="Arial"/>
              </a:rPr>
              <a:t>SAVE MONEY!</a:t>
            </a:r>
          </a:p>
          <a:p>
            <a:pPr algn="ctr"/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ENROLL</a:t>
            </a:r>
            <a:r>
              <a:rPr lang="en-US" sz="1400" dirty="0" smtClean="0">
                <a:solidFill>
                  <a:srgbClr val="C00000"/>
                </a:solidFill>
                <a:effectLst/>
              </a:rPr>
              <a:t> </a:t>
            </a:r>
            <a:endParaRPr lang="en-US" dirty="0" smtClean="0">
              <a:solidFill>
                <a:srgbClr val="C00000"/>
              </a:solidFill>
              <a:effectLst/>
            </a:endParaRPr>
          </a:p>
          <a:p>
            <a:pPr algn="ctr"/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IN AFFORDABLE </a:t>
            </a:r>
            <a:endParaRPr lang="en-US" sz="2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HEALTH </a:t>
            </a:r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INSURANCE </a:t>
            </a:r>
            <a:r>
              <a:rPr lang="en-U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TODAY</a:t>
            </a:r>
            <a:endParaRPr lang="en-US" sz="1000" b="1" dirty="0" smtClean="0">
              <a:solidFill>
                <a:srgbClr val="C00000"/>
              </a:solidFill>
            </a:endParaRPr>
          </a:p>
          <a:p>
            <a:pPr algn="ctr"/>
            <a:endParaRPr lang="en-US" sz="1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March 31</a:t>
            </a:r>
            <a:r>
              <a:rPr lang="en-US" sz="4400" b="1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st</a:t>
            </a: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ENROLLMENT DEADLINE!</a:t>
            </a:r>
          </a:p>
          <a:p>
            <a:pPr algn="ctr"/>
            <a:endParaRPr lang="en-US" sz="1200" b="1" dirty="0" smtClean="0">
              <a:solidFill>
                <a:srgbClr val="007AC4"/>
              </a:solidFill>
              <a:effectLst>
                <a:outerShdw blurRad="50800" dist="50800" dir="5400000" algn="ctr" rotWithShape="0">
                  <a:srgbClr val="091625"/>
                </a:outerShdw>
              </a:effectLst>
              <a:cs typeface="Arial"/>
            </a:endParaRPr>
          </a:p>
          <a:p>
            <a:pPr algn="ctr"/>
            <a:r>
              <a:rPr lang="en-US" sz="2400" b="1" dirty="0" smtClean="0">
                <a:solidFill>
                  <a:srgbClr val="007AC4"/>
                </a:solidFill>
                <a:effectLst>
                  <a:outerShdw blurRad="50800" dist="50800" dir="5400000" algn="ctr" rotWithShape="0">
                    <a:srgbClr val="091625"/>
                  </a:outerShdw>
                </a:effectLst>
                <a:cs typeface="Arial"/>
              </a:rPr>
              <a:t>You May Qualify for a Special Rate that Will Help Reduce Your Insurance Premium!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Visit DCHealthLink.com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Call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855-532-LINK (5465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Download Mobile App in iTunes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GooglePlay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9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0"/>
            <a:ext cx="8229600" cy="7185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Final 30 </a:t>
            </a:r>
            <a:r>
              <a:rPr lang="en-US" b="1" dirty="0" smtClean="0">
                <a:solidFill>
                  <a:schemeClr val="bg1"/>
                </a:solidFill>
              </a:rPr>
              <a:t>Day Push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26079"/>
            <a:ext cx="9144000" cy="393192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800" b="1" dirty="0" smtClean="0">
                <a:solidFill>
                  <a:schemeClr val="bg1"/>
                </a:solidFill>
              </a:rPr>
              <a:t>The </a:t>
            </a:r>
            <a:r>
              <a:rPr lang="en-US" sz="8800" b="1" dirty="0" smtClean="0">
                <a:solidFill>
                  <a:schemeClr val="bg1"/>
                </a:solidFill>
              </a:rPr>
              <a:t>Strategy 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95"/>
            <a:ext cx="9144000" cy="22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8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42"/>
            <a:ext cx="7162800" cy="71859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371"/>
            <a:ext cx="8229600" cy="57091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Capitalize</a:t>
            </a:r>
            <a:r>
              <a:rPr lang="en-US" sz="3600" b="1" dirty="0" smtClean="0"/>
              <a:t> </a:t>
            </a:r>
            <a:r>
              <a:rPr lang="en-US" sz="3600" dirty="0" smtClean="0"/>
              <a:t>– Capitalize on the work we have done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Invest </a:t>
            </a:r>
            <a:r>
              <a:rPr lang="en-US" sz="3600" dirty="0"/>
              <a:t>– </a:t>
            </a:r>
            <a:r>
              <a:rPr lang="en-US" sz="3600" dirty="0" smtClean="0"/>
              <a:t>Invest in the events that we know yield the most success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 smtClean="0">
                <a:solidFill>
                  <a:srgbClr val="C00000"/>
                </a:solidFill>
              </a:rPr>
              <a:t>Continue</a:t>
            </a:r>
            <a:r>
              <a:rPr lang="en-US" sz="3600" dirty="0" smtClean="0"/>
              <a:t> – Continue to enroll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9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72" y="15239"/>
            <a:ext cx="7577328" cy="7185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March Madness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30 Day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Final Push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560" y="3048000"/>
            <a:ext cx="9179560" cy="381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</a:rPr>
              <a:t>The Outreach Approach 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834"/>
            <a:ext cx="9144000" cy="23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0"/>
            <a:ext cx="8229600" cy="7185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March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Madness Outreach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360"/>
            <a:ext cx="8229600" cy="5445760"/>
          </a:xfrm>
        </p:spPr>
        <p:txBody>
          <a:bodyPr>
            <a:normAutofit fontScale="77500" lnSpcReduction="20000"/>
          </a:bodyPr>
          <a:lstStyle/>
          <a:p>
            <a:r>
              <a:rPr lang="en-US" sz="5200" b="1" dirty="0" smtClean="0"/>
              <a:t>Faith Based Outreach </a:t>
            </a:r>
          </a:p>
          <a:p>
            <a:endParaRPr lang="en-US" sz="5200" b="1" dirty="0" smtClean="0"/>
          </a:p>
          <a:p>
            <a:r>
              <a:rPr lang="en-US" sz="5200" b="1" dirty="0" smtClean="0"/>
              <a:t>Young Invincible Initiatives</a:t>
            </a:r>
          </a:p>
          <a:p>
            <a:endParaRPr lang="en-US" sz="5200" b="1" dirty="0" smtClean="0"/>
          </a:p>
          <a:p>
            <a:r>
              <a:rPr lang="en-US" sz="5200" b="1" dirty="0" smtClean="0"/>
              <a:t>Special Events</a:t>
            </a:r>
          </a:p>
          <a:p>
            <a:pPr marL="0" indent="0">
              <a:buNone/>
            </a:pPr>
            <a:endParaRPr lang="en-US" sz="5200" b="1" dirty="0" smtClean="0"/>
          </a:p>
          <a:p>
            <a:r>
              <a:rPr lang="en-US" sz="5200" b="1" dirty="0" smtClean="0"/>
              <a:t>Media Relations</a:t>
            </a:r>
          </a:p>
          <a:p>
            <a:pPr marL="0" indent="0">
              <a:buNone/>
            </a:pPr>
            <a:endParaRPr lang="en-US" sz="5200" b="1" dirty="0" smtClean="0"/>
          </a:p>
          <a:p>
            <a:r>
              <a:rPr lang="en-US" sz="5200" b="1" dirty="0" smtClean="0"/>
              <a:t>Final Week – </a:t>
            </a:r>
            <a:r>
              <a:rPr lang="en-US" sz="5200" b="1" i="1" dirty="0" smtClean="0"/>
              <a:t>Home Stretch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2161" y="3244334"/>
            <a:ext cx="2099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Outreach Approach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5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81163"/>
            <a:ext cx="9144000" cy="4541519"/>
          </a:xfrm>
          <a:solidFill>
            <a:srgbClr val="0064BA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</a:rPr>
              <a:t>Faith Based Outreach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E6C828"/>
                </a:solidFill>
              </a:rPr>
              <a:t>Highlights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C3A-56C8-3146-82D1-422442D4EA1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160"/>
            <a:ext cx="9144000" cy="24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185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March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Madness Outreach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70" y="1556657"/>
            <a:ext cx="8832850" cy="521498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Interfaith Weekends</a:t>
            </a:r>
          </a:p>
          <a:p>
            <a:endParaRPr lang="en-US" sz="2800" dirty="0"/>
          </a:p>
          <a:p>
            <a:pPr lvl="0"/>
            <a:r>
              <a:rPr lang="en-US" sz="2800" b="1" dirty="0" smtClean="0"/>
              <a:t>National Faith Weekend of Action </a:t>
            </a:r>
            <a:r>
              <a:rPr lang="en-US" sz="2800" b="1" dirty="0" smtClean="0"/>
              <a:t>- </a:t>
            </a:r>
            <a:r>
              <a:rPr lang="en-US" sz="2800" b="1" dirty="0" smtClean="0">
                <a:solidFill>
                  <a:srgbClr val="0064BA"/>
                </a:solidFill>
              </a:rPr>
              <a:t>March 22-23 (White House Initiative) </a:t>
            </a:r>
          </a:p>
          <a:p>
            <a:pPr marL="0" lvl="0" indent="0">
              <a:buNone/>
            </a:pPr>
            <a:endParaRPr lang="en-US" sz="2800" b="1" dirty="0" smtClean="0">
              <a:solidFill>
                <a:srgbClr val="0064BA"/>
              </a:solidFill>
            </a:endParaRPr>
          </a:p>
          <a:p>
            <a:pPr lvl="0"/>
            <a:r>
              <a:rPr lang="en-US" sz="2800" b="1" dirty="0" smtClean="0"/>
              <a:t>Faith Based Tool Kits; Street Teams </a:t>
            </a:r>
          </a:p>
          <a:p>
            <a:pPr lvl="0"/>
            <a:endParaRPr lang="en-US" sz="2800" b="1" dirty="0" smtClean="0">
              <a:solidFill>
                <a:srgbClr val="0064BA"/>
              </a:solidFill>
            </a:endParaRPr>
          </a:p>
          <a:p>
            <a:pPr lvl="0"/>
            <a:r>
              <a:rPr lang="en-US" sz="2800" b="1" dirty="0" smtClean="0"/>
              <a:t>Faith Based </a:t>
            </a:r>
            <a:r>
              <a:rPr lang="en-US" sz="2800" b="1" dirty="0"/>
              <a:t>Enrollment </a:t>
            </a:r>
            <a:r>
              <a:rPr lang="en-US" sz="2800" b="1" dirty="0" smtClean="0"/>
              <a:t>Centers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Outreach Enrollment </a:t>
            </a:r>
            <a:r>
              <a:rPr lang="en-US" sz="2800" b="1" dirty="0" smtClean="0"/>
              <a:t>Events - </a:t>
            </a:r>
            <a:r>
              <a:rPr lang="en-US" sz="2800" b="1" i="1" dirty="0" smtClean="0">
                <a:solidFill>
                  <a:srgbClr val="C00000"/>
                </a:solidFill>
              </a:rPr>
              <a:t>“Sounds of Faith” </a:t>
            </a:r>
            <a:r>
              <a:rPr lang="en-US" sz="2800" b="1" dirty="0" smtClean="0">
                <a:solidFill>
                  <a:srgbClr val="0064BA"/>
                </a:solidFill>
              </a:rPr>
              <a:t>Ecumenical Concert and Enrollment Fellowship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0280" y="860835"/>
            <a:ext cx="801624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Faith Based Outreach – Faith In Action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9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774</Words>
  <Application>Microsoft Office PowerPoint</Application>
  <PresentationFormat>On-screen Show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Core Messaging to Consumers </vt:lpstr>
      <vt:lpstr>PowerPoint Presentation</vt:lpstr>
      <vt:lpstr>The Final 30 Day Push</vt:lpstr>
      <vt:lpstr>The Strategy </vt:lpstr>
      <vt:lpstr>March Madness 30 Day Final Push </vt:lpstr>
      <vt:lpstr>       March Madness Outreach Plan </vt:lpstr>
      <vt:lpstr>PowerPoint Presentation</vt:lpstr>
      <vt:lpstr>       March Madness Outreach Plan</vt:lpstr>
      <vt:lpstr>PowerPoint Presentation</vt:lpstr>
      <vt:lpstr>March Madness Outreach Plan</vt:lpstr>
      <vt:lpstr>PowerPoint Presentation</vt:lpstr>
      <vt:lpstr>    March Madness Outreach Plan</vt:lpstr>
      <vt:lpstr>March Madness Outreach Plan </vt:lpstr>
      <vt:lpstr>PowerPoint Presentation</vt:lpstr>
      <vt:lpstr>PowerPoint Presentation</vt:lpstr>
      <vt:lpstr>March Madness Outreach Plan</vt:lpstr>
      <vt:lpstr>PowerPoint Presentation</vt:lpstr>
      <vt:lpstr>PowerPoint Presentation</vt:lpstr>
      <vt:lpstr>     March Madness Outreach Plan </vt:lpstr>
      <vt:lpstr>PowerPoint Presentation</vt:lpstr>
      <vt:lpstr>Extended Outreach and Service Hours</vt:lpstr>
      <vt:lpstr>Questions</vt:lpstr>
      <vt:lpstr>Thank you!</vt:lpstr>
    </vt:vector>
  </TitlesOfParts>
  <Company>Powell 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Hafera</dc:creator>
  <cp:lastModifiedBy>ServUS</cp:lastModifiedBy>
  <cp:revision>367</cp:revision>
  <cp:lastPrinted>2014-01-28T20:37:46Z</cp:lastPrinted>
  <dcterms:created xsi:type="dcterms:W3CDTF">2013-08-26T19:10:10Z</dcterms:created>
  <dcterms:modified xsi:type="dcterms:W3CDTF">2014-03-12T20:57:34Z</dcterms:modified>
</cp:coreProperties>
</file>