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77" r:id="rId4"/>
    <p:sldId id="279" r:id="rId5"/>
    <p:sldId id="278" r:id="rId6"/>
    <p:sldId id="261" r:id="rId7"/>
    <p:sldId id="262" r:id="rId8"/>
    <p:sldId id="264" r:id="rId9"/>
    <p:sldId id="273" r:id="rId10"/>
    <p:sldId id="274" r:id="rId11"/>
    <p:sldId id="263" r:id="rId12"/>
    <p:sldId id="272" r:id="rId13"/>
  </p:sldIdLst>
  <p:sldSz cx="10058400" cy="77724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114"/>
    <a:srgbClr val="FF8000"/>
    <a:srgbClr val="0066FF"/>
    <a:srgbClr val="0099FF"/>
    <a:srgbClr val="002072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08" autoAdjust="0"/>
    <p:restoredTop sz="94660"/>
  </p:normalViewPr>
  <p:slideViewPr>
    <p:cSldViewPr snapToGrid="0">
      <p:cViewPr>
        <p:scale>
          <a:sx n="90" d="100"/>
          <a:sy n="90" d="100"/>
        </p:scale>
        <p:origin x="540" y="34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92150"/>
            <a:ext cx="448310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7A6A6A-4C08-42F0-AA5B-C393418A4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1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ines-lmi-client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" y="5497513"/>
            <a:ext cx="100520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1000"/>
              </a:spcBef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5"/>
            <a:ext cx="7042150" cy="1036638"/>
          </a:xfrm>
        </p:spPr>
        <p:txBody>
          <a:bodyPr/>
          <a:lstStyle>
            <a:lvl1pPr marL="0" indent="0" algn="ctr">
              <a:spcBef>
                <a:spcPts val="500"/>
              </a:spcBef>
              <a:buFontTx/>
              <a:buNone/>
              <a:defRPr sz="25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E9708-A30F-4F09-8CF9-F4FA9A49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print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0" y="1266825"/>
            <a:ext cx="9555163" cy="0"/>
          </a:xfrm>
          <a:prstGeom prst="line">
            <a:avLst/>
          </a:prstGeom>
          <a:noFill/>
          <a:ln w="28575">
            <a:solidFill>
              <a:srgbClr val="EF51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CFAFA-4DA5-4D14-B8C8-9A6E791BB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536700"/>
            <a:ext cx="4449762" cy="512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36700"/>
            <a:ext cx="4449763" cy="512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403D-0234-4F0C-9F6C-C23F5B43C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06015-0E45-4657-9BAB-7846CAE1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2C2E-38D7-41C2-89C8-5336674EF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1650999"/>
            <a:ext cx="5622925" cy="529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3238" y="0"/>
            <a:ext cx="9051925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DF9B1-EAE3-4A2C-9081-EB1097A1F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503238" y="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 anchor="ctr"/>
          <a:lstStyle/>
          <a:p>
            <a:pPr defTabSz="1019175">
              <a:lnSpc>
                <a:spcPts val="3600"/>
              </a:lnSpc>
              <a:defRPr/>
            </a:pPr>
            <a:r>
              <a:rPr lang="en-US" sz="3200" kern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1532467"/>
            <a:ext cx="6035675" cy="382534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7E57-39BF-4B4C-AC67-9A580DB42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F3FA-41B4-4AE1-8110-AEE412A3C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536700"/>
            <a:ext cx="9051925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C9518BF-5133-4F35-93BD-4E6A37B2B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22388"/>
            <a:ext cx="9555163" cy="0"/>
          </a:xfrm>
          <a:prstGeom prst="line">
            <a:avLst/>
          </a:prstGeom>
          <a:noFill/>
          <a:ln w="28575">
            <a:solidFill>
              <a:srgbClr val="EF51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" name="Picture 14" descr="LMI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5788" y="7127875"/>
            <a:ext cx="1039812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56" r:id="rId4"/>
    <p:sldLayoutId id="2147483655" r:id="rId5"/>
    <p:sldLayoutId id="2147483660" r:id="rId6"/>
    <p:sldLayoutId id="2147483654" r:id="rId7"/>
    <p:sldLayoutId id="2147483661" r:id="rId8"/>
    <p:sldLayoutId id="2147483653" r:id="rId9"/>
  </p:sldLayoutIdLst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5pPr>
      <a:lvl6pPr marL="4572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6pPr>
      <a:lvl7pPr marL="9144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7pPr>
      <a:lvl8pPr marL="13716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8pPr>
      <a:lvl9pPr marL="18288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9pPr>
    </p:titleStyle>
    <p:bodyStyle>
      <a:lvl1pPr marL="382588" indent="-382588" algn="l" defTabSz="1019175" rtl="0" eaLnBrk="0" fontAlgn="base" hangingPunct="0">
        <a:spcBef>
          <a:spcPts val="1000"/>
        </a:spcBef>
        <a:spcAft>
          <a:spcPct val="0"/>
        </a:spcAft>
        <a:buClr>
          <a:srgbClr val="EF5114"/>
        </a:buClr>
        <a:buChar char="•"/>
        <a:defRPr sz="2800">
          <a:solidFill>
            <a:srgbClr val="002072"/>
          </a:solidFill>
          <a:latin typeface="+mn-lt"/>
          <a:ea typeface="+mn-ea"/>
          <a:cs typeface="+mn-cs"/>
        </a:defRPr>
      </a:lvl1pPr>
      <a:lvl2pPr marL="804863" indent="-347663" algn="l" defTabSz="1019175" rtl="0" eaLnBrk="0" fontAlgn="base" hangingPunct="0">
        <a:spcBef>
          <a:spcPts val="500"/>
        </a:spcBef>
        <a:spcAft>
          <a:spcPct val="0"/>
        </a:spcAft>
        <a:buClr>
          <a:srgbClr val="EF5114"/>
        </a:buClr>
        <a:buFont typeface="Arial" charset="0"/>
        <a:buChar char="–"/>
        <a:defRPr sz="2400">
          <a:solidFill>
            <a:srgbClr val="002072"/>
          </a:solidFill>
          <a:latin typeface="+mn-lt"/>
        </a:defRPr>
      </a:lvl2pPr>
      <a:lvl3pPr marL="1143000" indent="-287338" algn="l" defTabSz="1019175" rtl="0" eaLnBrk="0" fontAlgn="base" hangingPunct="0">
        <a:spcBef>
          <a:spcPts val="500"/>
        </a:spcBef>
        <a:spcAft>
          <a:spcPct val="0"/>
        </a:spcAft>
        <a:buClr>
          <a:srgbClr val="EF5114"/>
        </a:buClr>
        <a:buChar char="•"/>
        <a:defRPr sz="2000">
          <a:solidFill>
            <a:srgbClr val="002072"/>
          </a:solidFill>
          <a:latin typeface="+mn-lt"/>
        </a:defRPr>
      </a:lvl3pPr>
      <a:lvl4pPr marL="1430338" indent="-228600" algn="l" defTabSz="1019175" rtl="0" eaLnBrk="0" fontAlgn="base" hangingPunct="0">
        <a:spcBef>
          <a:spcPts val="500"/>
        </a:spcBef>
        <a:spcAft>
          <a:spcPct val="0"/>
        </a:spcAft>
        <a:buClr>
          <a:srgbClr val="EF5114"/>
        </a:buClr>
        <a:buChar char="–"/>
        <a:defRPr sz="2000">
          <a:solidFill>
            <a:srgbClr val="002072"/>
          </a:solidFill>
          <a:latin typeface="+mn-lt"/>
        </a:defRPr>
      </a:lvl4pPr>
      <a:lvl5pPr marL="1770063" indent="-279400" algn="l" defTabSz="1019175" rtl="0" eaLnBrk="0" fontAlgn="base" hangingPunct="0"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5pPr>
      <a:lvl6pPr marL="27495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6pPr>
      <a:lvl7pPr marL="32067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7pPr>
      <a:lvl8pPr marL="36639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8pPr>
      <a:lvl9pPr marL="41211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753435" y="1284140"/>
            <a:ext cx="8550275" cy="3064576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DC HBX Quality Working Group </a:t>
            </a:r>
            <a:br>
              <a:rPr lang="en-US" sz="3600" dirty="0" smtClean="0"/>
            </a:br>
            <a:r>
              <a:rPr lang="en-US" sz="3600" dirty="0" smtClean="0"/>
              <a:t>Meeting 2 Presentation Slides</a:t>
            </a:r>
            <a:br>
              <a:rPr lang="en-US" sz="3600" dirty="0" smtClean="0"/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State Exchange Examples on Quality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sz="2400" b="1" dirty="0" smtClean="0"/>
              <a:t>Washington</a:t>
            </a:r>
            <a:r>
              <a:rPr lang="en-US" sz="2400" dirty="0" smtClean="0"/>
              <a:t> – Providing issuers </a:t>
            </a:r>
            <a:r>
              <a:rPr lang="en-US" sz="2400" dirty="0"/>
              <a:t>with a form to submit ACA quality improvement </a:t>
            </a:r>
            <a:r>
              <a:rPr lang="en-US" sz="2400" dirty="0" smtClean="0"/>
              <a:t>strategies and posting strategies for </a:t>
            </a:r>
            <a:r>
              <a:rPr lang="en-US" sz="2400" dirty="0"/>
              <a:t>consumers on the Exchange web pages. </a:t>
            </a:r>
            <a:endParaRPr lang="en-US" sz="2400" dirty="0" smtClean="0"/>
          </a:p>
          <a:p>
            <a:pPr lvl="1" eaLnBrk="1" fontAlgn="t" hangingPunct="1"/>
            <a:r>
              <a:rPr lang="en-US" sz="2000" dirty="0" smtClean="0"/>
              <a:t>Data collected in 2014 for 2015 open enrollment</a:t>
            </a:r>
          </a:p>
          <a:p>
            <a:pPr eaLnBrk="1" fontAlgn="t" hangingPunct="1"/>
            <a:r>
              <a:rPr lang="en-US" sz="2400" b="1" dirty="0" smtClean="0"/>
              <a:t>Arkansas</a:t>
            </a:r>
            <a:r>
              <a:rPr lang="en-US" sz="2400" dirty="0" smtClean="0"/>
              <a:t> – </a:t>
            </a:r>
            <a:r>
              <a:rPr lang="en-US" sz="2400" kern="1200" dirty="0"/>
              <a:t>M</a:t>
            </a:r>
            <a:r>
              <a:rPr lang="en-US" sz="2400" kern="1200" dirty="0" smtClean="0"/>
              <a:t>ay </a:t>
            </a:r>
            <a:r>
              <a:rPr lang="en-US" sz="2400" kern="1200" dirty="0"/>
              <a:t>engage or require </a:t>
            </a:r>
            <a:r>
              <a:rPr lang="en-US" sz="2400" kern="1200" dirty="0" smtClean="0"/>
              <a:t>issuers </a:t>
            </a:r>
            <a:r>
              <a:rPr lang="en-US" sz="2400" kern="1200" dirty="0"/>
              <a:t>to adopt specific quality improvement strategies as a condition of having their QHPs certified </a:t>
            </a:r>
            <a:r>
              <a:rPr lang="en-US" sz="2400" kern="1200" dirty="0" smtClean="0"/>
              <a:t>including aligning with Arkansas's </a:t>
            </a:r>
            <a:r>
              <a:rPr lang="en-US" sz="2400" kern="1200" dirty="0"/>
              <a:t>Payment Improvement Initiative </a:t>
            </a:r>
            <a:endParaRPr lang="en-US" sz="2400" kern="1200" dirty="0" smtClean="0"/>
          </a:p>
          <a:p>
            <a:pPr eaLnBrk="1" fontAlgn="t" hangingPunct="1"/>
            <a:r>
              <a:rPr lang="en-US" sz="2400" b="1" kern="1200" dirty="0" smtClean="0"/>
              <a:t>Delaware </a:t>
            </a:r>
            <a:r>
              <a:rPr lang="en-US" sz="2400" kern="1200" dirty="0" smtClean="0"/>
              <a:t>– Requiring issuers to </a:t>
            </a:r>
            <a:r>
              <a:rPr lang="en-US" sz="2400" kern="1200" dirty="0"/>
              <a:t>participate in state quality improvement workgroups intended to standardize QHP quality improvement strategies, activities, metrics and operations, and technology and data analytics to support </a:t>
            </a:r>
            <a:r>
              <a:rPr lang="en-US" sz="2400" kern="1200" dirty="0" smtClean="0"/>
              <a:t>coordination</a:t>
            </a:r>
            <a:endParaRPr lang="en-US" sz="2400" kern="1200" dirty="0"/>
          </a:p>
          <a:p>
            <a:pPr eaLnBrk="1" fontAlgn="t" hangingPunct="1"/>
            <a:endParaRPr lang="en-US" dirty="0" smtClean="0"/>
          </a:p>
          <a:p>
            <a:pPr lvl="1" eaLnBrk="1" fontAlgn="t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spcBef>
                <a:spcPts val="500"/>
              </a:spcBef>
            </a:pPr>
            <a:r>
              <a:rPr lang="en-US" sz="2500" dirty="0"/>
              <a:t>What goals would Working Group like to identify for quality reporting &amp; improvement in short term</a:t>
            </a:r>
            <a:r>
              <a:rPr lang="en-US" sz="2500" dirty="0" smtClean="0"/>
              <a:t>?</a:t>
            </a:r>
            <a:endParaRPr lang="en-US" sz="2500" dirty="0"/>
          </a:p>
          <a:p>
            <a:pPr marL="461963" indent="-461963" eaLnBrk="1" hangingPunct="1">
              <a:spcBef>
                <a:spcPts val="500"/>
              </a:spcBef>
            </a:pPr>
            <a:r>
              <a:rPr lang="en-US" sz="2500" dirty="0" smtClean="0"/>
              <a:t>Possible Working </a:t>
            </a:r>
            <a:r>
              <a:rPr lang="en-US" sz="2500" dirty="0"/>
              <a:t>Group recommendations for </a:t>
            </a:r>
            <a:r>
              <a:rPr lang="en-US" sz="2500" dirty="0" smtClean="0"/>
              <a:t>2014</a:t>
            </a:r>
            <a:endParaRPr lang="en-US" sz="2500" dirty="0"/>
          </a:p>
          <a:p>
            <a:pPr marL="862013" lvl="1" indent="-285750" eaLnBrk="1" hangingPunct="1"/>
            <a:r>
              <a:rPr lang="en-US" sz="2100" dirty="0" smtClean="0"/>
              <a:t>Establish </a:t>
            </a:r>
            <a:r>
              <a:rPr lang="en-US" sz="2100" dirty="0"/>
              <a:t>an ongoing quality working group </a:t>
            </a:r>
            <a:r>
              <a:rPr lang="en-US" sz="2100" dirty="0" smtClean="0"/>
              <a:t>with representatives from carriers</a:t>
            </a:r>
            <a:r>
              <a:rPr lang="en-US" sz="2100" dirty="0"/>
              <a:t>, quality </a:t>
            </a:r>
            <a:r>
              <a:rPr lang="en-US" sz="2100" dirty="0" smtClean="0"/>
              <a:t>improvement experts, </a:t>
            </a:r>
            <a:r>
              <a:rPr lang="en-US" sz="2100" dirty="0"/>
              <a:t>and advocates to </a:t>
            </a:r>
            <a:r>
              <a:rPr lang="en-US" sz="2100" dirty="0" smtClean="0"/>
              <a:t>develop specific approach for how the DC HBX should leverage quality improvement in the District</a:t>
            </a:r>
          </a:p>
          <a:p>
            <a:pPr marL="862013" lvl="1" indent="-285750" eaLnBrk="1" hangingPunct="1"/>
            <a:r>
              <a:rPr lang="en-US" sz="2100" dirty="0" smtClean="0"/>
              <a:t>Require health plans to submit annual Quality Improvement Reports (QIP)</a:t>
            </a:r>
            <a:endParaRPr lang="en-US" sz="2100" dirty="0"/>
          </a:p>
          <a:p>
            <a:pPr marL="862013" lvl="1" indent="-285750" eaLnBrk="1" hangingPunct="1"/>
            <a:r>
              <a:rPr lang="en-US" sz="2100" dirty="0" smtClean="0"/>
              <a:t>Help coordinate existing DC efforts on reducing chronic conditions (e.g. diabetes)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</a:t>
            </a:r>
            <a:r>
              <a:rPr lang="en-US" dirty="0"/>
              <a:t>Term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spcBef>
                <a:spcPts val="500"/>
              </a:spcBef>
            </a:pPr>
            <a:r>
              <a:rPr lang="en-US" sz="2500" dirty="0"/>
              <a:t>What goals would Working Group like to identify for quality reporting &amp; improvement in </a:t>
            </a:r>
            <a:r>
              <a:rPr lang="en-US" sz="2500" dirty="0" smtClean="0"/>
              <a:t>long </a:t>
            </a:r>
            <a:r>
              <a:rPr lang="en-US" sz="2500" dirty="0"/>
              <a:t>term</a:t>
            </a:r>
            <a:r>
              <a:rPr lang="en-US" sz="2500" dirty="0" smtClean="0"/>
              <a:t>?</a:t>
            </a:r>
            <a:endParaRPr lang="en-US" sz="2500" b="1" i="1" u="sng" dirty="0" smtClean="0"/>
          </a:p>
          <a:p>
            <a:pPr marL="461963" indent="-461963" eaLnBrk="1" hangingPunct="1">
              <a:spcBef>
                <a:spcPts val="500"/>
              </a:spcBef>
            </a:pPr>
            <a:r>
              <a:rPr lang="en-US" sz="2500" dirty="0" smtClean="0"/>
              <a:t>Possible 2015 recommendations: </a:t>
            </a:r>
          </a:p>
          <a:p>
            <a:pPr marL="862013" lvl="1" indent="-287338" eaLnBrk="1" hangingPunct="1"/>
            <a:r>
              <a:rPr lang="en-US" sz="2100" dirty="0"/>
              <a:t>NCQA/URAC accreditation</a:t>
            </a:r>
          </a:p>
          <a:p>
            <a:pPr marL="862013" lvl="1" indent="-285750" eaLnBrk="1" hangingPunct="1"/>
            <a:r>
              <a:rPr lang="en-US" sz="2100" dirty="0"/>
              <a:t>Off shelf measures: </a:t>
            </a:r>
            <a:r>
              <a:rPr lang="en-US" sz="2100" dirty="0" smtClean="0"/>
              <a:t>HEDIS, CAHPS</a:t>
            </a:r>
            <a:endParaRPr lang="en-US" sz="2100" dirty="0"/>
          </a:p>
          <a:p>
            <a:pPr marL="862013" lvl="1" indent="-285750" eaLnBrk="1" hangingPunct="1"/>
            <a:r>
              <a:rPr lang="en-US" sz="2100" dirty="0"/>
              <a:t>CHIPRA measures</a:t>
            </a:r>
            <a:r>
              <a:rPr lang="en-US" sz="2100" dirty="0" smtClean="0"/>
              <a:t>?</a:t>
            </a:r>
            <a:endParaRPr lang="en-US" sz="1700" dirty="0"/>
          </a:p>
          <a:p>
            <a:pPr marL="862013" lvl="1" indent="-285750" eaLnBrk="1" hangingPunct="1"/>
            <a:r>
              <a:rPr lang="en-US" sz="2100" dirty="0"/>
              <a:t>Core set of additional </a:t>
            </a:r>
            <a:r>
              <a:rPr lang="en-US" sz="2100" dirty="0" smtClean="0"/>
              <a:t>measures</a:t>
            </a:r>
          </a:p>
          <a:p>
            <a:pPr marL="439738" indent="-285750" eaLnBrk="1" hangingPunct="1"/>
            <a:r>
              <a:rPr lang="en-US" sz="2500" dirty="0"/>
              <a:t>Possible</a:t>
            </a:r>
            <a:r>
              <a:rPr lang="en-US" dirty="0" smtClean="0"/>
              <a:t> </a:t>
            </a:r>
            <a:r>
              <a:rPr lang="en-US" sz="2500" dirty="0"/>
              <a:t>2016</a:t>
            </a:r>
            <a:r>
              <a:rPr lang="en-US" dirty="0" smtClean="0"/>
              <a:t> </a:t>
            </a:r>
            <a:r>
              <a:rPr lang="en-US" sz="2500" dirty="0"/>
              <a:t>recommendations</a:t>
            </a:r>
            <a:r>
              <a:rPr lang="en-US" dirty="0" smtClean="0"/>
              <a:t>:</a:t>
            </a:r>
          </a:p>
          <a:p>
            <a:pPr marL="862013" lvl="1" indent="-285750" eaLnBrk="1" hangingPunct="1"/>
            <a:r>
              <a:rPr lang="en-US" sz="2100" dirty="0" smtClean="0"/>
              <a:t>Targeted approach for specific high </a:t>
            </a:r>
            <a:r>
              <a:rPr lang="en-US" sz="2100" dirty="0"/>
              <a:t>risk </a:t>
            </a:r>
            <a:r>
              <a:rPr lang="en-US" sz="2100" dirty="0" smtClean="0"/>
              <a:t>populations</a:t>
            </a:r>
          </a:p>
          <a:p>
            <a:pPr marL="862013" lvl="1" indent="-285750" eaLnBrk="1" hangingPunct="1"/>
            <a:r>
              <a:rPr lang="en-US" sz="2100" dirty="0" smtClean="0"/>
              <a:t>Continue to coordinate specific chronic care initiatives </a:t>
            </a:r>
            <a:endParaRPr lang="en-US" dirty="0"/>
          </a:p>
          <a:p>
            <a:pPr marL="439738" indent="-28575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AHRQ National Healthcare Quality Report:</a:t>
            </a:r>
            <a:br>
              <a:rPr lang="en-US" dirty="0" smtClean="0"/>
            </a:br>
            <a:r>
              <a:rPr lang="en-US" dirty="0" smtClean="0"/>
              <a:t>2011 Health </a:t>
            </a:r>
            <a:r>
              <a:rPr lang="en-US" dirty="0" smtClean="0"/>
              <a:t>Care Quality </a:t>
            </a:r>
            <a:r>
              <a:rPr lang="en-US" dirty="0" smtClean="0"/>
              <a:t>Snapshot for </a:t>
            </a:r>
            <a:r>
              <a:rPr lang="en-US" dirty="0" smtClean="0"/>
              <a:t>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670" y="1382347"/>
            <a:ext cx="70485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974" y="5204751"/>
            <a:ext cx="52673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1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AHRQ </a:t>
            </a:r>
            <a:r>
              <a:rPr lang="en-US" dirty="0"/>
              <a:t>National Healthcare Quality Report:</a:t>
            </a:r>
            <a:br>
              <a:rPr lang="en-US" dirty="0"/>
            </a:br>
            <a:r>
              <a:rPr lang="en-US" dirty="0" smtClean="0"/>
              <a:t>2011 Health </a:t>
            </a:r>
            <a:r>
              <a:rPr lang="en-US" dirty="0"/>
              <a:t>Care Quality </a:t>
            </a:r>
            <a:r>
              <a:rPr lang="en-US" dirty="0" smtClean="0"/>
              <a:t>Sna</a:t>
            </a:r>
            <a:r>
              <a:rPr lang="en-US" dirty="0" smtClean="0"/>
              <a:t>pshot </a:t>
            </a:r>
            <a:r>
              <a:rPr lang="en-US" dirty="0" smtClean="0"/>
              <a:t>for </a:t>
            </a:r>
            <a:r>
              <a:rPr lang="en-US" dirty="0"/>
              <a:t>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889" y="1405382"/>
            <a:ext cx="5334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89" y="4134517"/>
            <a:ext cx="56007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8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Commonwealth Fund </a:t>
            </a:r>
            <a:r>
              <a:rPr lang="en-US" dirty="0" smtClean="0"/>
              <a:t>Study of </a:t>
            </a:r>
            <a:r>
              <a:rPr lang="en-US" dirty="0"/>
              <a:t>Health Plan Quality Improvement Spending in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91" y="1504950"/>
            <a:ext cx="5000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944" y="6411434"/>
            <a:ext cx="8984512" cy="430855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2072"/>
                </a:solidFill>
              </a:rPr>
              <a:t>Mark Hall and Michael McCue, “Insurers’ Medical Loss Ratios and Quality Improvement Spending in 2011” Commonwealth Fund, March, 2013.</a:t>
            </a:r>
          </a:p>
        </p:txBody>
      </p:sp>
    </p:spTree>
    <p:extLst>
      <p:ext uri="{BB962C8B-B14F-4D97-AF65-F5344CB8AC3E}">
        <p14:creationId xmlns:p14="http://schemas.microsoft.com/office/powerpoint/2010/main" val="32063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Commonwealth Fund Study of Health Plan Quality Improvement Spending in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4" y="1706858"/>
            <a:ext cx="9234891" cy="36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995" y="5380076"/>
            <a:ext cx="8984512" cy="430855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2072"/>
                </a:solidFill>
              </a:rPr>
              <a:t>Mark Hall and Michael </a:t>
            </a:r>
            <a:r>
              <a:rPr lang="en-US" sz="1100" dirty="0" smtClean="0">
                <a:solidFill>
                  <a:srgbClr val="002072"/>
                </a:solidFill>
              </a:rPr>
              <a:t>McCue</a:t>
            </a:r>
            <a:r>
              <a:rPr lang="en-US" sz="1100" dirty="0">
                <a:solidFill>
                  <a:srgbClr val="002072"/>
                </a:solidFill>
              </a:rPr>
              <a:t>, “Insurers’ Medical Loss Ratios and Quality Improvement Spending in 2011” Commonwealth Fund, March, 2013.</a:t>
            </a:r>
          </a:p>
        </p:txBody>
      </p:sp>
    </p:spTree>
    <p:extLst>
      <p:ext uri="{BB962C8B-B14F-4D97-AF65-F5344CB8AC3E}">
        <p14:creationId xmlns:p14="http://schemas.microsoft.com/office/powerpoint/2010/main" val="19013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Design Considerations: </a:t>
            </a:r>
            <a:br>
              <a:rPr lang="en-US" dirty="0"/>
            </a:br>
            <a:r>
              <a:rPr lang="en-US" dirty="0"/>
              <a:t>How to Leverage Existing Resources?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/>
            <a:r>
              <a:rPr lang="en-US" dirty="0" smtClean="0"/>
              <a:t>What </a:t>
            </a:r>
            <a:r>
              <a:rPr lang="en-US" dirty="0"/>
              <a:t>guidance can Working Group offer to Board on how to leverage readily available resources &amp; measures of quality?</a:t>
            </a:r>
          </a:p>
          <a:p>
            <a:pPr marL="862013" lvl="1" indent="-285750" eaLnBrk="1" hangingPunct="1"/>
            <a:r>
              <a:rPr lang="en-US" sz="2100" dirty="0"/>
              <a:t>Readily available:</a:t>
            </a:r>
          </a:p>
          <a:p>
            <a:pPr marL="1204913" lvl="2" indent="-228600" eaLnBrk="1" hangingPunct="1"/>
            <a:r>
              <a:rPr lang="en-US" sz="1900" dirty="0"/>
              <a:t>NCQA accreditation</a:t>
            </a:r>
          </a:p>
          <a:p>
            <a:pPr marL="1204913" lvl="2" indent="-228600" eaLnBrk="1" hangingPunct="1"/>
            <a:r>
              <a:rPr lang="en-US" sz="1900" dirty="0"/>
              <a:t>DHCF report card</a:t>
            </a:r>
          </a:p>
          <a:p>
            <a:pPr marL="862013" lvl="1" indent="-285750" eaLnBrk="1" hangingPunct="1"/>
            <a:r>
              <a:rPr lang="en-US" sz="2100" dirty="0"/>
              <a:t>‘Off the shelf’ measures:</a:t>
            </a:r>
          </a:p>
          <a:p>
            <a:pPr marL="1204913" lvl="2" indent="-228600" eaLnBrk="1" hangingPunct="1"/>
            <a:r>
              <a:rPr lang="en-US" sz="1900" dirty="0"/>
              <a:t>HEDIS</a:t>
            </a:r>
          </a:p>
          <a:p>
            <a:pPr marL="1204913" lvl="2" indent="-228600" eaLnBrk="1" hangingPunct="1"/>
            <a:r>
              <a:rPr lang="en-US" sz="1900" dirty="0"/>
              <a:t>CAHPS patient experience data</a:t>
            </a:r>
          </a:p>
          <a:p>
            <a:pPr marL="1204913" lvl="2" indent="-228600" eaLnBrk="1" hangingPunct="1"/>
            <a:r>
              <a:rPr lang="en-US" sz="1900" dirty="0"/>
              <a:t>Hospital Compare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</a:t>
            </a:r>
            <a:r>
              <a:rPr lang="en-US" dirty="0"/>
              <a:t>Design </a:t>
            </a:r>
            <a:r>
              <a:rPr lang="en-US" dirty="0" smtClean="0"/>
              <a:t>Considerations:</a:t>
            </a:r>
            <a:br>
              <a:rPr lang="en-US" dirty="0" smtClean="0"/>
            </a:br>
            <a:r>
              <a:rPr lang="en-US" dirty="0" smtClean="0"/>
              <a:t>Priority </a:t>
            </a:r>
            <a:r>
              <a:rPr lang="en-US" dirty="0"/>
              <a:t>Health Care Quality Issues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spcBef>
                <a:spcPts val="500"/>
              </a:spcBef>
            </a:pPr>
            <a:r>
              <a:rPr lang="en-US" sz="2500" dirty="0"/>
              <a:t>What are key health care quality issues that Working Group would like to identify– to give focus to DC HBX’s quality reporting &amp; improvement functions?</a:t>
            </a:r>
          </a:p>
          <a:p>
            <a:pPr marL="862013" lvl="1" indent="-285750" eaLnBrk="1" hangingPunct="1"/>
            <a:r>
              <a:rPr lang="en-US" sz="2100" dirty="0"/>
              <a:t>Are there conditions for which the Working Group would like to recommend a disease-specific focus to quality reporting &amp; improvement activities?</a:t>
            </a:r>
          </a:p>
          <a:p>
            <a:pPr marL="1600200" lvl="3" eaLnBrk="1" hangingPunct="1"/>
            <a:r>
              <a:rPr lang="en-US" sz="1900" dirty="0"/>
              <a:t>E.g., obesity, diabetes, cardiac care, mental health, substance abuse, asthma, colorectal </a:t>
            </a:r>
            <a:r>
              <a:rPr lang="en-US" sz="1900" dirty="0" smtClean="0"/>
              <a:t>cancer</a:t>
            </a:r>
            <a:endParaRPr lang="en-US" sz="1900" dirty="0"/>
          </a:p>
          <a:p>
            <a:pPr marL="862013" lvl="1" indent="-285750" eaLnBrk="1" hangingPunct="1"/>
            <a:r>
              <a:rPr lang="en-US" sz="2100" dirty="0"/>
              <a:t>In advance of plan performance reporting, are there decision support tools &amp; resources that DC HBX can offer to consumers to support priorities identified by Working Group?</a:t>
            </a:r>
          </a:p>
          <a:p>
            <a:pPr marL="461963" indent="-461963" eaLnBrk="1" hangingPunct="1"/>
            <a:r>
              <a:rPr lang="en-US" sz="2500" dirty="0"/>
              <a:t>Are there ongoing quality efforts </a:t>
            </a:r>
            <a:r>
              <a:rPr lang="en-US" sz="2500" dirty="0" smtClean="0"/>
              <a:t>by DC based organizations that the Exchange should “sync up” with?</a:t>
            </a:r>
            <a:endParaRPr lang="en-US" sz="2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Design Considerations: </a:t>
            </a:r>
            <a:br>
              <a:rPr lang="en-US" dirty="0"/>
            </a:br>
            <a:r>
              <a:rPr lang="en-US" dirty="0"/>
              <a:t>Methodological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spcBef>
                <a:spcPts val="500"/>
              </a:spcBef>
            </a:pPr>
            <a:r>
              <a:rPr lang="en-US" sz="2500" dirty="0"/>
              <a:t>What methodological considerations will the DC HBX need to grapple with? </a:t>
            </a:r>
          </a:p>
          <a:p>
            <a:pPr marL="862013" lvl="1" indent="-285750" eaLnBrk="1" hangingPunct="1"/>
            <a:r>
              <a:rPr lang="en-US" sz="2000" dirty="0"/>
              <a:t>Quality reports can be added to HBX Web portal in 2015 at the earliest</a:t>
            </a:r>
            <a:r>
              <a:rPr lang="en-US" sz="2000" dirty="0" smtClean="0"/>
              <a:t>.</a:t>
            </a:r>
            <a:endParaRPr lang="en-US" sz="2100" dirty="0" smtClean="0"/>
          </a:p>
          <a:p>
            <a:pPr marL="862013" lvl="1" indent="-285750" eaLnBrk="1" hangingPunct="1"/>
            <a:r>
              <a:rPr lang="en-US" sz="2100" dirty="0" smtClean="0"/>
              <a:t>Should display of comparative quality information be at the issuer, product, or plan level?</a:t>
            </a:r>
          </a:p>
          <a:p>
            <a:pPr marL="862013" lvl="1" indent="-285750" eaLnBrk="1" hangingPunct="1"/>
            <a:r>
              <a:rPr lang="en-US" sz="2100" dirty="0" smtClean="0"/>
              <a:t>In </a:t>
            </a:r>
            <a:r>
              <a:rPr lang="en-US" sz="2100" dirty="0"/>
              <a:t>early years, will plans be allowed to combine Medicaid, commercial, and Exchange populations when reporting quality measures?</a:t>
            </a:r>
          </a:p>
          <a:p>
            <a:pPr marL="862013" lvl="1" indent="-285750" eaLnBrk="1" hangingPunct="1"/>
            <a:r>
              <a:rPr lang="en-US" sz="2100" dirty="0"/>
              <a:t>Will Exchange allow data collection for quality measure reporting purposes across state lines (MD, VA, DC)?</a:t>
            </a:r>
          </a:p>
          <a:p>
            <a:pPr marL="862013" lvl="1" indent="-285750" eaLnBrk="1" hangingPunct="1"/>
            <a:r>
              <a:rPr lang="en-US" sz="2100" dirty="0" smtClean="0"/>
              <a:t>Other </a:t>
            </a:r>
            <a:r>
              <a:rPr lang="en-US" sz="2100" dirty="0"/>
              <a:t>potential methods issues the Working Group would like to flag for Board</a:t>
            </a:r>
            <a:r>
              <a:rPr lang="en-US" sz="2100" dirty="0" smtClean="0"/>
              <a:t>?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State Exchange Examples on 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California</a:t>
            </a:r>
            <a:r>
              <a:rPr lang="en-US" sz="2400" dirty="0" smtClean="0"/>
              <a:t> – Developing a phasing in of quality reporting (HEDIS &amp; CAHPS) from historical issuer data to plan specific data over 2014-2016 (Oregon is taking similar approach)</a:t>
            </a:r>
          </a:p>
          <a:p>
            <a:pPr lvl="1"/>
            <a:r>
              <a:rPr lang="en-US" sz="2000" dirty="0" smtClean="0"/>
              <a:t>Also require issuers to participate in quality registries, provide data on payment reforms related to quality, etc.</a:t>
            </a:r>
          </a:p>
          <a:p>
            <a:pPr eaLnBrk="1" fontAlgn="t" hangingPunct="1"/>
            <a:r>
              <a:rPr lang="en-US" sz="2400" b="1" dirty="0" smtClean="0"/>
              <a:t>Maryland</a:t>
            </a:r>
            <a:r>
              <a:rPr lang="en-US" sz="2400" dirty="0" smtClean="0"/>
              <a:t> - Issuer’s quality strategy </a:t>
            </a:r>
            <a:r>
              <a:rPr lang="en-US" sz="2400" dirty="0"/>
              <a:t>must use provider reimbursement or other incentives to improve health outcomes, prevent hospital readmissions, improve patient safety and implement wellness </a:t>
            </a:r>
            <a:r>
              <a:rPr lang="en-US" sz="2400" dirty="0" smtClean="0"/>
              <a:t>programs</a:t>
            </a:r>
            <a:endParaRPr lang="en-US" sz="2400" dirty="0"/>
          </a:p>
          <a:p>
            <a:r>
              <a:rPr lang="en-US" sz="2400" b="1" dirty="0" smtClean="0"/>
              <a:t>New Mexico </a:t>
            </a:r>
            <a:r>
              <a:rPr lang="en-US" sz="2400" dirty="0" smtClean="0"/>
              <a:t>- Utilizing </a:t>
            </a:r>
            <a:r>
              <a:rPr lang="en-US" sz="2400" kern="1200" dirty="0"/>
              <a:t>a</a:t>
            </a:r>
            <a:r>
              <a:rPr lang="en-US" sz="2400" kern="1200" dirty="0" smtClean="0"/>
              <a:t>ccreditation status </a:t>
            </a:r>
            <a:r>
              <a:rPr lang="en-US" sz="2400" kern="1200" dirty="0"/>
              <a:t>for </a:t>
            </a:r>
            <a:r>
              <a:rPr lang="en-US" sz="2400" kern="1200" dirty="0" smtClean="0"/>
              <a:t>issuers to </a:t>
            </a:r>
            <a:r>
              <a:rPr lang="en-US" sz="2400" kern="1200" dirty="0"/>
              <a:t>meet the quality strategy </a:t>
            </a:r>
            <a:r>
              <a:rPr lang="en-US" sz="2400" kern="1200" dirty="0" smtClean="0"/>
              <a:t>requirements</a:t>
            </a:r>
            <a:endParaRPr lang="en-US" kern="1200" dirty="0" smtClean="0"/>
          </a:p>
          <a:p>
            <a:pPr lvl="1"/>
            <a:r>
              <a:rPr lang="en-US" kern="1200" dirty="0" smtClean="0"/>
              <a:t>Develop specific quality reporting in 2014</a:t>
            </a:r>
            <a:r>
              <a:rPr lang="en-US" dirty="0" smtClean="0"/>
              <a:t> for use in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9708-A30F-4F09-8CF9-F4FA9A497B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MI-clie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LMI-client</Template>
  <TotalTime>4217</TotalTime>
  <Words>722</Words>
  <Application>Microsoft Office PowerPoint</Application>
  <PresentationFormat>Custom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LMI-client</vt:lpstr>
      <vt:lpstr>DC HBX Quality Working Group  Meeting 2 Presentation Slides </vt:lpstr>
      <vt:lpstr>AHRQ National Healthcare Quality Report: 2011 Health Care Quality Snapshot for DC</vt:lpstr>
      <vt:lpstr>AHRQ National Healthcare Quality Report: 2011 Health Care Quality Snapshot for DC</vt:lpstr>
      <vt:lpstr>Commonwealth Fund Study of Health Plan Quality Improvement Spending in 2011</vt:lpstr>
      <vt:lpstr>Commonwealth Fund Study of Health Plan Quality Improvement Spending in 2011</vt:lpstr>
      <vt:lpstr>Key Design Considerations:  How to Leverage Existing Resources?</vt:lpstr>
      <vt:lpstr> Key Design Considerations: Priority Health Care Quality Issues </vt:lpstr>
      <vt:lpstr>Key Design Considerations:  Methodological Considerations</vt:lpstr>
      <vt:lpstr>Selected State Exchange Examples on Quality Improvement</vt:lpstr>
      <vt:lpstr>Selected State Exchange Examples on Quality Improvement</vt:lpstr>
      <vt:lpstr>Short Term Goals</vt:lpstr>
      <vt:lpstr>Longer Term Goals</vt:lpstr>
    </vt:vector>
  </TitlesOfParts>
  <Company>LMI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Dellva, Benjamin</dc:creator>
  <cp:lastModifiedBy>dhelms</cp:lastModifiedBy>
  <cp:revision>30</cp:revision>
  <cp:lastPrinted>2013-04-22T18:04:28Z</cp:lastPrinted>
  <dcterms:created xsi:type="dcterms:W3CDTF">2013-04-12T16:16:51Z</dcterms:created>
  <dcterms:modified xsi:type="dcterms:W3CDTF">2013-04-23T18:21:23Z</dcterms:modified>
</cp:coreProperties>
</file>