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428" r:id="rId2"/>
    <p:sldId id="438" r:id="rId3"/>
    <p:sldId id="351" r:id="rId4"/>
    <p:sldId id="391" r:id="rId5"/>
    <p:sldId id="418" r:id="rId6"/>
    <p:sldId id="448" r:id="rId7"/>
    <p:sldId id="405" r:id="rId8"/>
    <p:sldId id="352" r:id="rId9"/>
    <p:sldId id="412" r:id="rId10"/>
    <p:sldId id="408" r:id="rId11"/>
    <p:sldId id="442" r:id="rId12"/>
    <p:sldId id="441" r:id="rId13"/>
    <p:sldId id="431" r:id="rId14"/>
    <p:sldId id="436" r:id="rId15"/>
    <p:sldId id="435" r:id="rId16"/>
    <p:sldId id="439" r:id="rId17"/>
    <p:sldId id="437" r:id="rId18"/>
    <p:sldId id="440" r:id="rId19"/>
    <p:sldId id="426" r:id="rId20"/>
    <p:sldId id="424" r:id="rId21"/>
    <p:sldId id="425" r:id="rId22"/>
    <p:sldId id="421" r:id="rId23"/>
    <p:sldId id="422" r:id="rId24"/>
    <p:sldId id="423" r:id="rId25"/>
    <p:sldId id="415" r:id="rId26"/>
    <p:sldId id="411" r:id="rId27"/>
    <p:sldId id="416" r:id="rId28"/>
    <p:sldId id="447" r:id="rId29"/>
    <p:sldId id="444" r:id="rId30"/>
    <p:sldId id="445" r:id="rId31"/>
    <p:sldId id="446" r:id="rId32"/>
    <p:sldId id="325" r:id="rId33"/>
    <p:sldId id="29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6" autoAdjust="0"/>
    <p:restoredTop sz="95400" autoAdjust="0"/>
  </p:normalViewPr>
  <p:slideViewPr>
    <p:cSldViewPr>
      <p:cViewPr>
        <p:scale>
          <a:sx n="60" d="100"/>
          <a:sy n="60" d="100"/>
        </p:scale>
        <p:origin x="-5064" y="-2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68" y="-84"/>
      </p:cViewPr>
      <p:guideLst>
        <p:guide orient="horz" pos="2928"/>
        <p:guide orient="horz" pos="2880"/>
        <p:guide pos="220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phen.haines\Documents\PersonalBackup\DC%20HBX\Reports\BoardMeetingStats2017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C%20HBX\Reports\BoardMeetingStats20170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C%20HBX\Reports\BoardMeetingStats2017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4810805282055"/>
          <c:y val="0.16055159771695204"/>
          <c:w val="0.76793944907703982"/>
          <c:h val="0.7924187254370981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14"/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99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6.635802469135802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 18
</a:t>
                    </a:r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3734567901234568"/>
                  <c:y val="3.59227609724941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18-25
</a:t>
                    </a:r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6.1728395061728392E-2"/>
                  <c:y val="-8.2622350236736655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26 - 34</a:t>
                    </a:r>
                    <a:r>
                      <a:rPr lang="en-US" sz="2400" dirty="0"/>
                      <a:t>
</a:t>
                    </a:r>
                    <a:r>
                      <a:rPr lang="en-US" sz="2400" dirty="0" smtClean="0"/>
                      <a:t>42%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6049382716049382"/>
                  <c:y val="0.125729663403729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35 - 44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0.16358024691358025"/>
                  <c:y val="0.258643879001958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45 - 54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8.7962962962962965E-2"/>
                  <c:y val="4.31073131669930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55 - 64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65+
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Summary!$B$25:$B$31</c:f>
              <c:strCache>
                <c:ptCount val="7"/>
                <c:pt idx="0">
                  <c:v>&lt; 18</c:v>
                </c:pt>
                <c:pt idx="1">
                  <c:v>18-25</c:v>
                </c:pt>
                <c:pt idx="2">
                  <c:v>26-34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Summary!$D$25:$D$31</c:f>
              <c:numCache>
                <c:formatCode>General</c:formatCode>
                <c:ptCount val="7"/>
                <c:pt idx="0" formatCode="#,##0">
                  <c:v>837</c:v>
                </c:pt>
                <c:pt idx="1">
                  <c:v>704</c:v>
                </c:pt>
                <c:pt idx="2" formatCode="#,##0">
                  <c:v>3336</c:v>
                </c:pt>
                <c:pt idx="3" formatCode="#,##0">
                  <c:v>1479</c:v>
                </c:pt>
                <c:pt idx="4" formatCode="#,##0">
                  <c:v>894</c:v>
                </c:pt>
                <c:pt idx="5" formatCode="#,##0">
                  <c:v>633</c:v>
                </c:pt>
                <c:pt idx="6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4810805282055"/>
          <c:y val="0.16055159771695204"/>
          <c:w val="0.76793944907703982"/>
          <c:h val="0.7924187254370981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4810805282055"/>
          <c:y val="0.16055159771695204"/>
          <c:w val="0.76793944907703982"/>
          <c:h val="0.7924187254370981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99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23088685015290519"/>
                  <c:y val="2.0408163265306121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Cat. </a:t>
                    </a:r>
                    <a:r>
                      <a:rPr lang="en-US" sz="2400" dirty="0"/>
                      <a:t>
</a:t>
                    </a:r>
                    <a:r>
                      <a:rPr lang="en-US" sz="2400" dirty="0" smtClean="0"/>
                      <a:t>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091743119266056"/>
                  <c:y val="0.119047619047619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Bronze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22018348623853212"/>
                  <c:y val="-3.40136054421768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Silver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9.480122324159021E-2"/>
                  <c:y val="1.70068027210884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Gold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8.7155963302752298E-2"/>
                  <c:y val="7.82312925170068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Platinum
</a:t>
                    </a:r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Summary!$G$35:$G$39</c:f>
              <c:strCache>
                <c:ptCount val="5"/>
                <c:pt idx="0">
                  <c:v>Catastrophic</c:v>
                </c:pt>
                <c:pt idx="1">
                  <c:v>Bronze</c:v>
                </c:pt>
                <c:pt idx="2">
                  <c:v>Silver</c:v>
                </c:pt>
                <c:pt idx="3">
                  <c:v>Gold</c:v>
                </c:pt>
                <c:pt idx="4">
                  <c:v>Platinum</c:v>
                </c:pt>
              </c:strCache>
            </c:strRef>
          </c:cat>
          <c:val>
            <c:numRef>
              <c:f>Summary!$H$35:$H$39</c:f>
              <c:numCache>
                <c:formatCode>#,##0</c:formatCode>
                <c:ptCount val="5"/>
                <c:pt idx="0">
                  <c:v>1334</c:v>
                </c:pt>
                <c:pt idx="1">
                  <c:v>7812</c:v>
                </c:pt>
                <c:pt idx="2">
                  <c:v>7296</c:v>
                </c:pt>
                <c:pt idx="3">
                  <c:v>4170</c:v>
                </c:pt>
                <c:pt idx="4">
                  <c:v>3618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697" cy="456888"/>
          </a:xfrm>
          <a:prstGeom prst="rect">
            <a:avLst/>
          </a:prstGeom>
        </p:spPr>
        <p:txBody>
          <a:bodyPr vert="horz" lIns="89587" tIns="44793" rIns="89587" bIns="447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754" y="1"/>
            <a:ext cx="2971697" cy="456888"/>
          </a:xfrm>
          <a:prstGeom prst="rect">
            <a:avLst/>
          </a:prstGeom>
        </p:spPr>
        <p:txBody>
          <a:bodyPr vert="horz" lIns="89587" tIns="44793" rIns="89587" bIns="44793" rtlCol="0"/>
          <a:lstStyle>
            <a:lvl1pPr algn="r">
              <a:defRPr sz="1200"/>
            </a:lvl1pPr>
          </a:lstStyle>
          <a:p>
            <a:fld id="{CB373C53-922F-4D63-91BA-AFD274852E53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553"/>
            <a:ext cx="2971697" cy="456888"/>
          </a:xfrm>
          <a:prstGeom prst="rect">
            <a:avLst/>
          </a:prstGeom>
        </p:spPr>
        <p:txBody>
          <a:bodyPr vert="horz" lIns="89587" tIns="44793" rIns="89587" bIns="447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754" y="8685553"/>
            <a:ext cx="2971697" cy="456888"/>
          </a:xfrm>
          <a:prstGeom prst="rect">
            <a:avLst/>
          </a:prstGeom>
        </p:spPr>
        <p:txBody>
          <a:bodyPr vert="horz" lIns="89587" tIns="44793" rIns="89587" bIns="44793" rtlCol="0" anchor="b"/>
          <a:lstStyle>
            <a:lvl1pPr algn="r">
              <a:defRPr sz="1200"/>
            </a:lvl1pPr>
          </a:lstStyle>
          <a:p>
            <a:fld id="{71212412-E2B5-458C-87C6-F928CFF312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71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>
              <a:defRPr sz="1200"/>
            </a:lvl1pPr>
          </a:lstStyle>
          <a:p>
            <a:fld id="{627B7FF1-578A-492E-87B4-2A524BFE7AEF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2000" cy="34305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9" rIns="91419" bIns="457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19" tIns="45709" rIns="91419" bIns="457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>
              <a:defRPr sz="1200"/>
            </a:lvl1pPr>
          </a:lstStyle>
          <a:p>
            <a:fld id="{F881AD1C-B35A-42CF-89BC-770C3EDCC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7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651E6-A78E-A743-8931-D22FCBC8AD2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12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3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3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9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16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8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2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AD1C-B35A-42CF-89BC-770C3EDCC1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1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8001000" cy="10668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1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3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327835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0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5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8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4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008313" cy="1162050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008313" cy="3200400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8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78486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3999"/>
            <a:ext cx="78486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7848600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0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9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84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Sans Unicode" pitchFamily="34" charset="0"/>
              <a:buChar char="‣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CD33-B675-49CF-8B04-089888BC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97FD-CF8D-4537-AF22-4084C80EE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b="0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100" kern="1200" dirty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../OpenEnrollment2017_final.mp4" TargetMode="External"/><Relationship Id="rId2" Type="http://schemas.openxmlformats.org/officeDocument/2006/relationships/hyperlink" Target="OpenEnrollment2017_final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deHa6gC058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ut2enroll.org/wp-content/uploads/2014/07/O2E_KeyLessons_FIN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ff.org/health-reform/report/taking-stock-and-taking-steps-a-report-from-the-field-after-the-first-year-of-marketplace-consumer-assistance-under-the-ac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0"/>
            <a:ext cx="9144000" cy="3246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1038" y="4082831"/>
            <a:ext cx="3093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6121"/>
            <a:ext cx="9144000" cy="3611879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/>
            </a:r>
            <a:br>
              <a:rPr lang="en-US" sz="3000" b="1" dirty="0" smtClean="0">
                <a:solidFill>
                  <a:schemeClr val="bg1"/>
                </a:solidFill>
              </a:rPr>
            </a:br>
            <a:r>
              <a:rPr lang="en-US" sz="3000" b="1" dirty="0" smtClean="0">
                <a:solidFill>
                  <a:schemeClr val="bg1"/>
                </a:solidFill>
              </a:rPr>
              <a:t>COUNCIL OF THE DISTRICT OF COLUMBIA PERFORMANCE OVERSIGHT HEARING FY2016-17</a:t>
            </a:r>
            <a:r>
              <a:rPr lang="en-US" sz="3100" b="1" dirty="0" smtClean="0">
                <a:solidFill>
                  <a:schemeClr val="bg1"/>
                </a:solidFill>
              </a:rPr>
              <a:t/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John A. Wilson Building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Wednesday, </a:t>
            </a:r>
            <a:r>
              <a:rPr lang="en-US" sz="2000" b="1" dirty="0" smtClean="0">
                <a:solidFill>
                  <a:schemeClr val="bg1"/>
                </a:solidFill>
              </a:rPr>
              <a:t>March 8, 2017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800" b="1" dirty="0" smtClean="0">
                <a:solidFill>
                  <a:schemeClr val="bg1"/>
                </a:solidFill>
              </a:rPr>
              <a:t/>
            </a:r>
            <a:br>
              <a:rPr lang="en-US" sz="800" b="1" dirty="0" smtClean="0">
                <a:solidFill>
                  <a:schemeClr val="bg1"/>
                </a:solidFill>
              </a:rPr>
            </a:br>
            <a:r>
              <a:rPr lang="en-US" sz="2900" b="1" dirty="0" smtClean="0">
                <a:solidFill>
                  <a:schemeClr val="bg1"/>
                </a:solidFill>
              </a:rPr>
              <a:t>DC Health Benefit Exchange Authority</a:t>
            </a:r>
            <a:r>
              <a:rPr lang="en-US" sz="3100" dirty="0">
                <a:solidFill>
                  <a:schemeClr val="bg1"/>
                </a:solidFill>
              </a:rPr>
              <a:t/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/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rgbClr val="FFFF00"/>
                </a:solidFill>
              </a:rPr>
              <a:t>Mila Kofman, JD</a:t>
            </a:r>
            <a:br>
              <a:rPr lang="en-US" sz="2200" b="1" dirty="0" smtClean="0">
                <a:solidFill>
                  <a:srgbClr val="FFFF00"/>
                </a:solidFill>
              </a:rPr>
            </a:br>
            <a:r>
              <a:rPr lang="en-US" sz="2200" b="1" dirty="0">
                <a:solidFill>
                  <a:srgbClr val="FFFF00"/>
                </a:solidFill>
              </a:rPr>
              <a:t>Executive Director</a:t>
            </a:r>
            <a:br>
              <a:rPr lang="en-US" sz="2200" b="1" dirty="0">
                <a:solidFill>
                  <a:srgbClr val="FFFF00"/>
                </a:solidFill>
              </a:rPr>
            </a:br>
            <a:r>
              <a:rPr lang="en-US" sz="2200" b="1" dirty="0">
                <a:solidFill>
                  <a:srgbClr val="FFFF00"/>
                </a:solidFill>
              </a:rPr>
              <a:t/>
            </a:r>
            <a:br>
              <a:rPr lang="en-US" sz="2200" b="1" dirty="0">
                <a:solidFill>
                  <a:srgbClr val="FFFF00"/>
                </a:solidFill>
              </a:rPr>
            </a:b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08114"/>
              </p:ext>
            </p:extLst>
          </p:nvPr>
        </p:nvGraphicFramePr>
        <p:xfrm>
          <a:off x="380998" y="1600200"/>
          <a:ext cx="8610601" cy="4800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7889"/>
                <a:gridCol w="1553178"/>
                <a:gridCol w="1553178"/>
                <a:gridCol w="1553178"/>
                <a:gridCol w="1553178"/>
              </a:tblGrid>
              <a:tr h="8728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TYPE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Plan Year 2017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Plan Year 2017 %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Plan Year 2016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</a:rPr>
                        <a:t>Plan Year 2016%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55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Auto </a:t>
                      </a:r>
                      <a:r>
                        <a:rPr lang="en-US" sz="2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en-US" sz="2200" dirty="0" smtClean="0">
                          <a:effectLst/>
                          <a:latin typeface="+mj-lt"/>
                        </a:rPr>
                      </a:br>
                      <a:r>
                        <a:rPr lang="en-US" sz="2200" dirty="0" smtClean="0">
                          <a:effectLst/>
                          <a:latin typeface="+mj-lt"/>
                        </a:rPr>
                        <a:t>Renewals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</a:rPr>
                        <a:t>14,081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</a:rPr>
                        <a:t>58%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13,815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</a:rPr>
                        <a:t>59%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55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Active Renewals</a:t>
                      </a:r>
                      <a:endParaRPr lang="en-US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</a:rPr>
                        <a:t>2,231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9%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3,085</a:t>
                      </a:r>
                      <a:endParaRPr lang="en-US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13%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55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New Customers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</a:rPr>
                        <a:t>7,245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</a:rPr>
                        <a:t>30%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6,012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</a:rPr>
                        <a:t>25%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55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Special Enrollment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673</a:t>
                      </a:r>
                      <a:endParaRPr lang="en-US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3%</a:t>
                      </a:r>
                      <a:endParaRPr lang="en-US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605</a:t>
                      </a:r>
                      <a:endParaRPr lang="en-US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3%</a:t>
                      </a:r>
                      <a:endParaRPr lang="en-US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55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</a:rPr>
                        <a:t>TOTAL (plan selection)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</a:rPr>
                        <a:t>24,230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100%</a:t>
                      </a:r>
                      <a:endParaRPr lang="en-US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</a:rPr>
                        <a:t>23,517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100%</a:t>
                      </a:r>
                      <a:endParaRPr lang="en-US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65400" y="3881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" y="1447800"/>
            <a:ext cx="9141372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2017 (Paid) Enrollment by Age - Individual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963031"/>
              </p:ext>
            </p:extLst>
          </p:nvPr>
        </p:nvGraphicFramePr>
        <p:xfrm>
          <a:off x="304800" y="2209800"/>
          <a:ext cx="8839200" cy="391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519694"/>
              </p:ext>
            </p:extLst>
          </p:nvPr>
        </p:nvGraphicFramePr>
        <p:xfrm>
          <a:off x="9601200" y="1828800"/>
          <a:ext cx="356616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75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2017 (Paid) Level of Coverage - Individual</a:t>
            </a:r>
            <a:endParaRPr lang="en-US" sz="32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703747"/>
              </p:ext>
            </p:extLst>
          </p:nvPr>
        </p:nvGraphicFramePr>
        <p:xfrm>
          <a:off x="304800" y="2667000"/>
          <a:ext cx="8305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69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09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TAKES A VILLAGE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419600"/>
          </a:xfrm>
        </p:spPr>
        <p:txBody>
          <a:bodyPr>
            <a:noAutofit/>
          </a:bodyPr>
          <a:lstStyle/>
          <a:p>
            <a:r>
              <a:rPr lang="en-US" sz="2700" b="1" dirty="0" smtClean="0"/>
              <a:t>DC Health Link Business Partners </a:t>
            </a:r>
          </a:p>
          <a:p>
            <a:r>
              <a:rPr lang="en-US" sz="2700" b="1" dirty="0" smtClean="0"/>
              <a:t>DC </a:t>
            </a:r>
            <a:r>
              <a:rPr lang="en-US" sz="2700" b="1" dirty="0"/>
              <a:t>Health Link </a:t>
            </a:r>
            <a:r>
              <a:rPr lang="en-US" sz="2700" b="1" dirty="0" smtClean="0"/>
              <a:t>Assisters </a:t>
            </a:r>
          </a:p>
          <a:p>
            <a:r>
              <a:rPr lang="en-US" sz="2700" b="1" dirty="0" smtClean="0"/>
              <a:t>DC Health Link Navigators &amp; Certified Application Counselors</a:t>
            </a:r>
          </a:p>
          <a:p>
            <a:r>
              <a:rPr lang="en-US" sz="2700" b="1" dirty="0" smtClean="0"/>
              <a:t>DC Health Link Certified Brokers</a:t>
            </a:r>
          </a:p>
          <a:p>
            <a:r>
              <a:rPr lang="en-US" sz="2700" b="1" dirty="0" smtClean="0"/>
              <a:t>DC Government Agencies </a:t>
            </a:r>
          </a:p>
          <a:p>
            <a:r>
              <a:rPr lang="en-US" sz="2700" b="1" dirty="0" smtClean="0"/>
              <a:t>Faith-based Community</a:t>
            </a:r>
          </a:p>
          <a:p>
            <a:r>
              <a:rPr lang="en-US" sz="2700" b="1" dirty="0" smtClean="0"/>
              <a:t>Community Organizations</a:t>
            </a:r>
          </a:p>
          <a:p>
            <a:r>
              <a:rPr lang="en-US" sz="2700" b="1" dirty="0" smtClean="0"/>
              <a:t>Local Businesses </a:t>
            </a:r>
          </a:p>
        </p:txBody>
      </p:sp>
    </p:spTree>
    <p:extLst>
      <p:ext uri="{BB962C8B-B14F-4D97-AF65-F5344CB8AC3E}">
        <p14:creationId xmlns:p14="http://schemas.microsoft.com/office/powerpoint/2010/main" val="24642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286000"/>
            <a:ext cx="8839199" cy="4419599"/>
          </a:xfrm>
        </p:spPr>
        <p:txBody>
          <a:bodyPr>
            <a:normAutofit/>
          </a:bodyPr>
          <a:lstStyle/>
          <a:p>
            <a:r>
              <a:rPr lang="en-US" sz="2800" dirty="0"/>
              <a:t>“Brunch Bounce” popular with young </a:t>
            </a:r>
            <a:r>
              <a:rPr lang="en-US" sz="2800" dirty="0" smtClean="0"/>
              <a:t>adults </a:t>
            </a:r>
            <a:endParaRPr lang="en-US" sz="2800" dirty="0"/>
          </a:p>
          <a:p>
            <a:r>
              <a:rPr lang="en-US" sz="2800" dirty="0"/>
              <a:t>“The College Football Championship Night” at Red Rocks Bar and </a:t>
            </a:r>
            <a:r>
              <a:rPr lang="en-US" sz="2800" dirty="0" smtClean="0"/>
              <a:t>Grill</a:t>
            </a:r>
            <a:endParaRPr lang="en-US" sz="2800" dirty="0"/>
          </a:p>
          <a:p>
            <a:pPr lvl="0"/>
            <a:r>
              <a:rPr lang="en-US" sz="2800" dirty="0" smtClean="0"/>
              <a:t>Fact Mobs </a:t>
            </a:r>
          </a:p>
          <a:p>
            <a:pPr lvl="0"/>
            <a:r>
              <a:rPr lang="en-US" sz="2800" dirty="0" smtClean="0"/>
              <a:t>Movie </a:t>
            </a:r>
            <a:r>
              <a:rPr lang="en-US" sz="2800" dirty="0"/>
              <a:t>Nights </a:t>
            </a:r>
            <a:r>
              <a:rPr lang="en-US" sz="2800" dirty="0" smtClean="0"/>
              <a:t>Out (“</a:t>
            </a:r>
            <a:r>
              <a:rPr lang="en-US" sz="2800" dirty="0"/>
              <a:t>Star Wars</a:t>
            </a:r>
            <a:r>
              <a:rPr lang="en-US" sz="2800" dirty="0" smtClean="0"/>
              <a:t>”) </a:t>
            </a:r>
          </a:p>
          <a:p>
            <a:pPr lvl="0"/>
            <a:r>
              <a:rPr lang="en-US" sz="2800" dirty="0" smtClean="0"/>
              <a:t>Beauty and Barber Day</a:t>
            </a:r>
            <a:endParaRPr lang="en-US" sz="2800" dirty="0"/>
          </a:p>
          <a:p>
            <a:r>
              <a:rPr lang="en-US" sz="2800" dirty="0" smtClean="0"/>
              <a:t>Door-to-Door Canvassing</a:t>
            </a:r>
          </a:p>
          <a:p>
            <a:r>
              <a:rPr lang="en-US" sz="2800" dirty="0" smtClean="0"/>
              <a:t>9 enrollment sites; one touch events </a:t>
            </a:r>
          </a:p>
          <a:p>
            <a:endParaRPr lang="en-US" sz="14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lvl="0"/>
            <a:endParaRPr lang="en-US" sz="28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354683"/>
            <a:ext cx="8991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 AND ENROLLMENT EVENTS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1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991600" cy="4724400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/>
              <a:t>LGBT Community - </a:t>
            </a:r>
            <a:r>
              <a:rPr lang="en-US" sz="2400" dirty="0" smtClean="0"/>
              <a:t>Enrollment Night, Twitter chats with partners Out2Enroll, HHS and Young Invincibles </a:t>
            </a:r>
          </a:p>
          <a:p>
            <a:pPr lvl="0"/>
            <a:r>
              <a:rPr lang="en-US" sz="2400" b="1" dirty="0" smtClean="0"/>
              <a:t>Latino Week of Action - </a:t>
            </a:r>
            <a:r>
              <a:rPr lang="en-US" sz="2400" dirty="0" smtClean="0"/>
              <a:t>Leadership</a:t>
            </a:r>
            <a:r>
              <a:rPr lang="en-US" sz="2400" b="1" dirty="0" smtClean="0"/>
              <a:t> </a:t>
            </a:r>
            <a:r>
              <a:rPr lang="en-US" sz="2400" dirty="0" smtClean="0"/>
              <a:t>Health Symposium; Enrollment Days at Embassies </a:t>
            </a:r>
          </a:p>
          <a:p>
            <a:pPr lvl="0"/>
            <a:r>
              <a:rPr lang="en-US" sz="2400" b="1" dirty="0" smtClean="0"/>
              <a:t>Asian American - Pacific Islander Week of Action - </a:t>
            </a:r>
            <a:r>
              <a:rPr lang="en-US" sz="2400" dirty="0" smtClean="0"/>
              <a:t>Mobile van in Chinatown </a:t>
            </a:r>
          </a:p>
          <a:p>
            <a:pPr lvl="0"/>
            <a:r>
              <a:rPr lang="en-US" sz="2400" b="1" dirty="0" smtClean="0"/>
              <a:t>African American Week of Action - </a:t>
            </a:r>
            <a:r>
              <a:rPr lang="en-US" sz="2400" dirty="0" smtClean="0"/>
              <a:t>MLK Day Parade, </a:t>
            </a:r>
            <a:r>
              <a:rPr lang="en-US" sz="2400" dirty="0"/>
              <a:t>Beauty and Barber Days </a:t>
            </a:r>
            <a:r>
              <a:rPr lang="en-US" sz="2400" dirty="0" smtClean="0"/>
              <a:t>with “Boyz </a:t>
            </a:r>
            <a:r>
              <a:rPr lang="en-US" sz="2400" dirty="0"/>
              <a:t>2 Men” and “Girls 2 </a:t>
            </a:r>
            <a:r>
              <a:rPr lang="en-US" sz="2400" dirty="0" smtClean="0"/>
              <a:t>Curls”</a:t>
            </a:r>
          </a:p>
          <a:p>
            <a:r>
              <a:rPr lang="en-US" sz="2400" b="1" dirty="0" smtClean="0"/>
              <a:t>National Youth Enrollment  Week - </a:t>
            </a:r>
            <a:r>
              <a:rPr lang="en-US" sz="2400" dirty="0" smtClean="0"/>
              <a:t>Café Crawl,  Social Night at Bars, Wizard’s Game </a:t>
            </a:r>
          </a:p>
          <a:p>
            <a:r>
              <a:rPr lang="en-US" sz="2400" b="1" dirty="0" smtClean="0"/>
              <a:t>Culturally </a:t>
            </a:r>
            <a:r>
              <a:rPr lang="en-US" sz="2400" b="1" dirty="0"/>
              <a:t>Diverse Outreach Materials and Ads 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76200" y="1447800"/>
            <a:ext cx="8991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OUTREACH TO TARGETED COMMUNITIES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0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SHOP Employers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4400" dirty="0" smtClean="0"/>
          </a:p>
          <a:p>
            <a:r>
              <a:rPr lang="en-US" sz="4400" dirty="0" smtClean="0"/>
              <a:t>Level of Coverage:  more </a:t>
            </a:r>
            <a:r>
              <a:rPr lang="en-US" sz="4400" dirty="0"/>
              <a:t>than half </a:t>
            </a:r>
            <a:r>
              <a:rPr lang="en-US" sz="4400" dirty="0" smtClean="0"/>
              <a:t>in platinum, 29</a:t>
            </a:r>
            <a:r>
              <a:rPr lang="en-US" sz="4400" dirty="0"/>
              <a:t>% </a:t>
            </a:r>
            <a:r>
              <a:rPr lang="en-US" sz="4400" dirty="0" smtClean="0"/>
              <a:t>gold</a:t>
            </a:r>
            <a:r>
              <a:rPr lang="en-US" sz="4400" dirty="0"/>
              <a:t>; 19% </a:t>
            </a:r>
            <a:r>
              <a:rPr lang="en-US" sz="4400" dirty="0" smtClean="0"/>
              <a:t>silver</a:t>
            </a:r>
            <a:r>
              <a:rPr lang="en-US" sz="4400" dirty="0"/>
              <a:t>; </a:t>
            </a:r>
            <a:r>
              <a:rPr lang="en-US" sz="4400" dirty="0" smtClean="0"/>
              <a:t>2</a:t>
            </a:r>
            <a:r>
              <a:rPr lang="en-US" sz="4400" dirty="0"/>
              <a:t>% </a:t>
            </a:r>
            <a:r>
              <a:rPr lang="en-US" sz="4400" dirty="0" smtClean="0"/>
              <a:t>bronze</a:t>
            </a:r>
          </a:p>
          <a:p>
            <a:r>
              <a:rPr lang="en-US" sz="4400" dirty="0" smtClean="0"/>
              <a:t>Employer Contribution:  Nearly </a:t>
            </a:r>
            <a:r>
              <a:rPr lang="en-US" sz="4400" dirty="0"/>
              <a:t>half (48%) of employers pay 100% of the premium for their employees; 27% of employers pay between 51% and 99% of premium; 25% of employers pay 50% of </a:t>
            </a:r>
            <a:r>
              <a:rPr lang="en-US" sz="4400" dirty="0" smtClean="0"/>
              <a:t>premium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417208"/>
              </p:ext>
            </p:extLst>
          </p:nvPr>
        </p:nvGraphicFramePr>
        <p:xfrm>
          <a:off x="228600" y="1447799"/>
          <a:ext cx="8756650" cy="5221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1219200"/>
                <a:gridCol w="2470605"/>
                <a:gridCol w="2116045"/>
                <a:gridCol w="1122000"/>
              </a:tblGrid>
              <a:tr h="1143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EMPLOYER SIZE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ONE PLAN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ALL </a:t>
                      </a:r>
                      <a:r>
                        <a:rPr lang="en-US" sz="2200" dirty="0" smtClean="0">
                          <a:effectLst/>
                        </a:rPr>
                        <a:t>PLANS FROM   CARRIER </a:t>
                      </a:r>
                      <a:endParaRPr lang="en-US" sz="2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 </a:t>
                      </a:r>
                      <a:r>
                        <a:rPr lang="en-US" sz="2200" dirty="0">
                          <a:effectLst/>
                        </a:rPr>
                        <a:t>(ALL METAL LEVELS</a:t>
                      </a:r>
                      <a:r>
                        <a:rPr lang="en-US" sz="2200" dirty="0" smtClean="0">
                          <a:effectLst/>
                        </a:rPr>
                        <a:t>)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ALL CARRIERS </a:t>
                      </a:r>
                      <a:r>
                        <a:rPr lang="en-US" sz="2200" dirty="0" smtClean="0">
                          <a:effectLst/>
                        </a:rPr>
                        <a:t>AND </a:t>
                      </a:r>
                      <a:r>
                        <a:rPr lang="en-US" sz="2200" dirty="0">
                          <a:effectLst/>
                        </a:rPr>
                        <a:t>PLANS IN ONE  METAL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504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1&lt;9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1,335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1,227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207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2,769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6411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10&lt;24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327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469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60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856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6411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25&lt;50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104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181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9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294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4966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51&lt;100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504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101&lt;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504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1,767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1,879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279</a:t>
                      </a:r>
                      <a:endParaRPr lang="en-US" sz="2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3,925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5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018725"/>
              </p:ext>
            </p:extLst>
          </p:nvPr>
        </p:nvGraphicFramePr>
        <p:xfrm>
          <a:off x="1143000" y="1524000"/>
          <a:ext cx="6832600" cy="478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8561"/>
                <a:gridCol w="2374039"/>
              </a:tblGrid>
              <a:tr h="1066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SHOP:  AGE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PERCENT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 18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18 - 25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26 - 34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4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35 - 44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45 - 54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55 - 64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65+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533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2016 – What’s New?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4582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Enhancements to Plan </a:t>
            </a:r>
            <a:r>
              <a:rPr lang="en-US" sz="2000" b="1" u="sng" dirty="0" smtClean="0"/>
              <a:t>Match/anonymous shopping</a:t>
            </a:r>
            <a:r>
              <a:rPr lang="en-US" sz="2000" b="1" dirty="0" smtClean="0"/>
              <a:t>:  </a:t>
            </a:r>
          </a:p>
          <a:p>
            <a:r>
              <a:rPr lang="en-US" sz="2000" dirty="0" smtClean="0"/>
              <a:t>pharmacy </a:t>
            </a:r>
            <a:r>
              <a:rPr lang="en-US" sz="2000" dirty="0"/>
              <a:t>look-up </a:t>
            </a:r>
            <a:r>
              <a:rPr lang="en-US" sz="2000" dirty="0" smtClean="0"/>
              <a:t>tool</a:t>
            </a:r>
          </a:p>
          <a:p>
            <a:r>
              <a:rPr lang="en-US" sz="2000" dirty="0" smtClean="0"/>
              <a:t>Spanish </a:t>
            </a:r>
            <a:r>
              <a:rPr lang="en-US" sz="2000" dirty="0"/>
              <a:t>language version of Plan </a:t>
            </a:r>
            <a:r>
              <a:rPr lang="en-US" sz="2000" dirty="0" smtClean="0"/>
              <a:t>Match</a:t>
            </a:r>
          </a:p>
          <a:p>
            <a:pPr marL="0" indent="0">
              <a:buNone/>
            </a:pPr>
            <a:r>
              <a:rPr lang="en-US" sz="2000" b="1" u="sng" dirty="0" smtClean="0"/>
              <a:t>Plan </a:t>
            </a:r>
            <a:r>
              <a:rPr lang="en-US" sz="2000" b="1" u="sng" dirty="0"/>
              <a:t>Shopping </a:t>
            </a:r>
            <a:r>
              <a:rPr lang="en-US" sz="2000" b="1" u="sng" dirty="0" smtClean="0"/>
              <a:t>Improvements</a:t>
            </a:r>
            <a:r>
              <a:rPr lang="en-US" sz="2000" b="1" dirty="0" smtClean="0"/>
              <a:t>:  </a:t>
            </a:r>
          </a:p>
          <a:p>
            <a:r>
              <a:rPr lang="en-US" sz="2000" dirty="0" smtClean="0"/>
              <a:t>customers </a:t>
            </a:r>
            <a:r>
              <a:rPr lang="en-US" sz="2000" dirty="0"/>
              <a:t>eligible for </a:t>
            </a:r>
            <a:r>
              <a:rPr lang="en-US" sz="2000" dirty="0" smtClean="0"/>
              <a:t>CSR see silver </a:t>
            </a:r>
            <a:r>
              <a:rPr lang="en-US" sz="2000" dirty="0"/>
              <a:t>level plans </a:t>
            </a:r>
            <a:r>
              <a:rPr lang="en-US" sz="2000" dirty="0" smtClean="0"/>
              <a:t>(required to </a:t>
            </a:r>
            <a:r>
              <a:rPr lang="en-US" sz="2000" dirty="0"/>
              <a:t>receive the reductions) </a:t>
            </a:r>
            <a:r>
              <a:rPr lang="en-US" sz="2000" dirty="0" smtClean="0"/>
              <a:t>at </a:t>
            </a:r>
            <a:r>
              <a:rPr lang="en-US" sz="2000" dirty="0"/>
              <a:t>the top of </a:t>
            </a:r>
            <a:r>
              <a:rPr lang="en-US" sz="2000" dirty="0" smtClean="0"/>
              <a:t>search list </a:t>
            </a:r>
          </a:p>
          <a:p>
            <a:r>
              <a:rPr lang="en-US" sz="2000" dirty="0" smtClean="0"/>
              <a:t>reordered metal levels: catastrophic, bronze, silver, gold, platinum</a:t>
            </a:r>
          </a:p>
          <a:p>
            <a:r>
              <a:rPr lang="en-US" sz="2000" dirty="0" smtClean="0"/>
              <a:t>icon for standard </a:t>
            </a:r>
            <a:r>
              <a:rPr lang="en-US" sz="2000" dirty="0"/>
              <a:t>plans to make it easier for customers to </a:t>
            </a:r>
            <a:r>
              <a:rPr lang="en-US" sz="2000" dirty="0" smtClean="0"/>
              <a:t>identify</a:t>
            </a:r>
          </a:p>
          <a:p>
            <a:r>
              <a:rPr lang="en-US" sz="2000" dirty="0" smtClean="0"/>
              <a:t>new filters </a:t>
            </a:r>
            <a:r>
              <a:rPr lang="en-US" sz="2000" dirty="0"/>
              <a:t>to enable customers to search for HSA-compatible </a:t>
            </a:r>
            <a:r>
              <a:rPr lang="en-US" sz="2000" dirty="0" smtClean="0"/>
              <a:t>plans  </a:t>
            </a:r>
            <a:endParaRPr lang="en-US" sz="2000" dirty="0"/>
          </a:p>
          <a:p>
            <a:pPr marL="0" indent="0">
              <a:buNone/>
            </a:pPr>
            <a:r>
              <a:rPr lang="en-US" sz="2000" b="1" u="sng" dirty="0" smtClean="0"/>
              <a:t>Password Reset and Setup</a:t>
            </a:r>
            <a:r>
              <a:rPr lang="en-US" sz="2000" dirty="0" smtClean="0"/>
              <a:t>:  </a:t>
            </a:r>
          </a:p>
          <a:p>
            <a:r>
              <a:rPr lang="en-US" sz="2000" dirty="0" smtClean="0"/>
              <a:t>option for an emailed secure </a:t>
            </a:r>
            <a:r>
              <a:rPr lang="en-US" sz="2000" dirty="0"/>
              <a:t>link </a:t>
            </a:r>
            <a:r>
              <a:rPr lang="en-US" sz="2000" dirty="0" smtClean="0"/>
              <a:t>to click to reset password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reation of password with prompts (elements required to meet security protocol and checkmark when each requirement met)</a:t>
            </a:r>
          </a:p>
        </p:txBody>
      </p:sp>
    </p:spTree>
    <p:extLst>
      <p:ext uri="{BB962C8B-B14F-4D97-AF65-F5344CB8AC3E}">
        <p14:creationId xmlns:p14="http://schemas.microsoft.com/office/powerpoint/2010/main" val="6600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DC Health Link is the on-line health insurance marketplace for </a:t>
            </a:r>
            <a:r>
              <a:rPr lang="en-US" sz="2800" dirty="0" smtClean="0"/>
              <a:t>residents and small </a:t>
            </a:r>
            <a:r>
              <a:rPr lang="en-US" sz="2800" dirty="0"/>
              <a:t>businesses in the District of Columbia.   Established to </a:t>
            </a:r>
            <a:r>
              <a:rPr lang="en-US" sz="2800" dirty="0" smtClean="0"/>
              <a:t>get people covered and provide </a:t>
            </a:r>
            <a:r>
              <a:rPr lang="en-US" sz="2800" dirty="0"/>
              <a:t>transparency, encourage market competition, </a:t>
            </a:r>
            <a:r>
              <a:rPr lang="en-US" sz="2800" dirty="0" smtClean="0"/>
              <a:t>and simplify </a:t>
            </a:r>
            <a:r>
              <a:rPr lang="en-US" sz="2800" dirty="0"/>
              <a:t>the purchase of insurance, </a:t>
            </a:r>
            <a:r>
              <a:rPr lang="en-US" sz="2800" dirty="0" smtClean="0"/>
              <a:t>providing residents and small </a:t>
            </a:r>
            <a:r>
              <a:rPr lang="en-US" sz="2800" dirty="0"/>
              <a:t>businesses the type of market power only large employers had in the past. </a:t>
            </a:r>
          </a:p>
        </p:txBody>
      </p:sp>
    </p:spTree>
    <p:extLst>
      <p:ext uri="{BB962C8B-B14F-4D97-AF65-F5344CB8AC3E}">
        <p14:creationId xmlns:p14="http://schemas.microsoft.com/office/powerpoint/2010/main" val="31049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09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What’s New for Small Businesses and Brokers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68" y="2057400"/>
            <a:ext cx="8229600" cy="4419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u="sng" dirty="0" smtClean="0"/>
              <a:t>New account features</a:t>
            </a:r>
            <a:r>
              <a:rPr lang="en-US" sz="8000" dirty="0" smtClean="0"/>
              <a:t>:  </a:t>
            </a:r>
          </a:p>
          <a:p>
            <a:r>
              <a:rPr lang="en-US" sz="8000" dirty="0" smtClean="0"/>
              <a:t>all invoices (current </a:t>
            </a:r>
            <a:r>
              <a:rPr lang="en-US" sz="8000" dirty="0"/>
              <a:t>and </a:t>
            </a:r>
            <a:r>
              <a:rPr lang="en-US" sz="8000" dirty="0" smtClean="0"/>
              <a:t>past) in account</a:t>
            </a:r>
          </a:p>
          <a:p>
            <a:r>
              <a:rPr lang="en-US" sz="8000" dirty="0" smtClean="0"/>
              <a:t>reports with current, historical, &amp; upcoming </a:t>
            </a:r>
            <a:r>
              <a:rPr lang="en-US" sz="8000" dirty="0"/>
              <a:t>plan </a:t>
            </a:r>
            <a:r>
              <a:rPr lang="en-US" sz="8000" dirty="0" smtClean="0"/>
              <a:t>year enrollments</a:t>
            </a:r>
            <a:endParaRPr lang="en-US" sz="8000" dirty="0"/>
          </a:p>
          <a:p>
            <a:r>
              <a:rPr lang="en-US" sz="8000" dirty="0" smtClean="0"/>
              <a:t>streamlined employees’ information</a:t>
            </a:r>
          </a:p>
          <a:p>
            <a:r>
              <a:rPr lang="en-US" sz="8000" dirty="0" smtClean="0"/>
              <a:t>flash notices from employers </a:t>
            </a:r>
            <a:r>
              <a:rPr lang="en-US" sz="8000" dirty="0"/>
              <a:t>to </a:t>
            </a:r>
            <a:r>
              <a:rPr lang="en-US" sz="8000" dirty="0" smtClean="0"/>
              <a:t>employees on </a:t>
            </a:r>
            <a:r>
              <a:rPr lang="en-US" sz="8000" dirty="0"/>
              <a:t>their computer screen when logged onto their DC Health Link </a:t>
            </a:r>
            <a:r>
              <a:rPr lang="en-US" sz="8000" dirty="0" smtClean="0"/>
              <a:t>account </a:t>
            </a:r>
          </a:p>
          <a:p>
            <a:pPr marL="0" indent="0">
              <a:buNone/>
            </a:pPr>
            <a:endParaRPr lang="en-US" sz="8000" b="1" u="sng" dirty="0" smtClean="0"/>
          </a:p>
          <a:p>
            <a:pPr marL="0" indent="0">
              <a:buNone/>
            </a:pPr>
            <a:r>
              <a:rPr lang="en-US" sz="8000" b="1" u="sng" dirty="0" smtClean="0"/>
              <a:t>General </a:t>
            </a:r>
            <a:r>
              <a:rPr lang="en-US" sz="8000" b="1" u="sng" dirty="0"/>
              <a:t>Agency Portal for </a:t>
            </a:r>
            <a:r>
              <a:rPr lang="en-US" sz="8000" b="1" u="sng" dirty="0" smtClean="0"/>
              <a:t>Brokers</a:t>
            </a:r>
            <a:endParaRPr lang="en-US" sz="8000" b="1" dirty="0" smtClean="0"/>
          </a:p>
          <a:p>
            <a:pPr marL="0" indent="0">
              <a:buNone/>
            </a:pPr>
            <a:endParaRPr lang="en-US" sz="8000" b="1" u="sng" dirty="0" smtClean="0"/>
          </a:p>
          <a:p>
            <a:pPr marL="0" indent="0">
              <a:buNone/>
            </a:pPr>
            <a:r>
              <a:rPr lang="en-US" sz="8000" b="1" u="sng" dirty="0" smtClean="0"/>
              <a:t>Improved </a:t>
            </a:r>
            <a:r>
              <a:rPr lang="en-US" sz="8000" b="1" u="sng" dirty="0"/>
              <a:t>Employer </a:t>
            </a:r>
            <a:r>
              <a:rPr lang="en-US" sz="8000" b="1" u="sng" dirty="0" smtClean="0"/>
              <a:t>Reporting for Brokers</a:t>
            </a:r>
            <a:r>
              <a:rPr lang="en-US" sz="8000" dirty="0" smtClean="0"/>
              <a:t>:  </a:t>
            </a:r>
          </a:p>
          <a:p>
            <a:r>
              <a:rPr lang="en-US" sz="8000" dirty="0" smtClean="0"/>
              <a:t>key </a:t>
            </a:r>
            <a:r>
              <a:rPr lang="en-US" sz="8000" dirty="0"/>
              <a:t>information on each </a:t>
            </a:r>
            <a:r>
              <a:rPr lang="en-US" sz="8000" dirty="0" smtClean="0"/>
              <a:t>group (renewal </a:t>
            </a:r>
            <a:r>
              <a:rPr lang="en-US" sz="8000" dirty="0"/>
              <a:t>date, status of enrollments during open enrollment, </a:t>
            </a:r>
            <a:r>
              <a:rPr lang="en-US" sz="8000" dirty="0" smtClean="0"/>
              <a:t>&amp; </a:t>
            </a:r>
            <a:r>
              <a:rPr lang="en-US" sz="8000" dirty="0"/>
              <a:t>changes </a:t>
            </a:r>
            <a:r>
              <a:rPr lang="en-US" sz="8000" dirty="0" smtClean="0"/>
              <a:t>during </a:t>
            </a:r>
            <a:r>
              <a:rPr lang="en-US" sz="8000" dirty="0"/>
              <a:t>the plan </a:t>
            </a:r>
            <a:r>
              <a:rPr lang="en-US" sz="8000" dirty="0" smtClean="0"/>
              <a:t>year) </a:t>
            </a:r>
          </a:p>
          <a:p>
            <a:r>
              <a:rPr lang="en-US" sz="8000" dirty="0" smtClean="0"/>
              <a:t>all reports downloadable into an Excel spreadsheet</a:t>
            </a:r>
            <a:endParaRPr lang="en-US" sz="8000" dirty="0"/>
          </a:p>
          <a:p>
            <a:pPr marL="0" indent="0">
              <a:buNone/>
            </a:pPr>
            <a:endParaRPr lang="en-US" sz="8000" b="1" u="sng" dirty="0" smtClean="0"/>
          </a:p>
          <a:p>
            <a:pPr marL="0" indent="0">
              <a:buNone/>
            </a:pPr>
            <a:r>
              <a:rPr lang="en-US" sz="8000" b="1" u="sng" dirty="0" smtClean="0"/>
              <a:t>Dental Coverage for SHOP </a:t>
            </a:r>
            <a:r>
              <a:rPr lang="en-US" sz="8000" dirty="0" smtClean="0"/>
              <a:t>(added spring 2016)</a:t>
            </a:r>
            <a:endParaRPr lang="en-US" sz="8000" dirty="0"/>
          </a:p>
          <a:p>
            <a:pPr marL="0" indent="0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84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533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IT 2017 Planned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434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7200" dirty="0" smtClean="0"/>
              <a:t>Plan </a:t>
            </a:r>
            <a:r>
              <a:rPr lang="en-US" sz="7200" dirty="0"/>
              <a:t>Match </a:t>
            </a:r>
            <a:r>
              <a:rPr lang="en-US" sz="7200" dirty="0" smtClean="0"/>
              <a:t>for SHOP (spring 2017)</a:t>
            </a:r>
          </a:p>
          <a:p>
            <a:r>
              <a:rPr lang="en-US" sz="7200" dirty="0" smtClean="0"/>
              <a:t>MOBILE App for Brokers and employers </a:t>
            </a:r>
            <a:r>
              <a:rPr lang="en-US" sz="7200" dirty="0"/>
              <a:t>(spring 2017</a:t>
            </a:r>
            <a:r>
              <a:rPr lang="en-US" sz="7200" dirty="0" smtClean="0"/>
              <a:t>) and for individuals and families (fall 2017) </a:t>
            </a:r>
            <a:endParaRPr lang="en-US" sz="7200" dirty="0"/>
          </a:p>
          <a:p>
            <a:pPr lvl="0"/>
            <a:r>
              <a:rPr lang="en-US" sz="7200" dirty="0" smtClean="0"/>
              <a:t>Broker </a:t>
            </a:r>
            <a:r>
              <a:rPr lang="en-US" sz="7200" dirty="0"/>
              <a:t>Quoting </a:t>
            </a:r>
            <a:r>
              <a:rPr lang="en-US" sz="7200" dirty="0" smtClean="0"/>
              <a:t>Tool (spring 2017)</a:t>
            </a:r>
            <a:endParaRPr lang="en-US" sz="7200" dirty="0"/>
          </a:p>
          <a:p>
            <a:pPr lvl="0"/>
            <a:r>
              <a:rPr lang="en-US" sz="7200" dirty="0" smtClean="0"/>
              <a:t>COBRA/Continuation </a:t>
            </a:r>
            <a:r>
              <a:rPr lang="en-US" sz="7200" dirty="0"/>
              <a:t>Coverage Functionality for Small Business </a:t>
            </a:r>
            <a:r>
              <a:rPr lang="en-US" sz="7200" dirty="0" smtClean="0"/>
              <a:t>Customers (</a:t>
            </a:r>
            <a:r>
              <a:rPr lang="en-US" sz="7200" dirty="0"/>
              <a:t>spring 2017)</a:t>
            </a:r>
          </a:p>
          <a:p>
            <a:r>
              <a:rPr lang="en-US" sz="7200" dirty="0" smtClean="0"/>
              <a:t>Improved </a:t>
            </a:r>
            <a:r>
              <a:rPr lang="en-US" sz="7200" dirty="0"/>
              <a:t>Plan </a:t>
            </a:r>
            <a:r>
              <a:rPr lang="en-US" sz="7200" dirty="0" smtClean="0"/>
              <a:t>Display based on user one on one testing (ongoing)</a:t>
            </a:r>
            <a:endParaRPr lang="en-US" sz="7200" dirty="0"/>
          </a:p>
          <a:p>
            <a:pPr lvl="0"/>
            <a:r>
              <a:rPr lang="en-US" sz="7200" dirty="0" smtClean="0"/>
              <a:t>Nationwide </a:t>
            </a:r>
            <a:r>
              <a:rPr lang="en-US" sz="7200" dirty="0"/>
              <a:t>Doctor </a:t>
            </a:r>
            <a:r>
              <a:rPr lang="en-US" sz="7200" dirty="0" smtClean="0"/>
              <a:t>Directory (fall 2017)</a:t>
            </a:r>
            <a:endParaRPr lang="en-US" sz="7200" dirty="0"/>
          </a:p>
          <a:p>
            <a:r>
              <a:rPr lang="en-US" sz="7200" dirty="0" smtClean="0"/>
              <a:t>Self-Service </a:t>
            </a:r>
            <a:r>
              <a:rPr lang="en-US" sz="7200" dirty="0"/>
              <a:t>Billing Inquiries and </a:t>
            </a:r>
            <a:r>
              <a:rPr lang="en-US" sz="7200" dirty="0" smtClean="0"/>
              <a:t>Payment (fall 2017/winter 2018)</a:t>
            </a:r>
            <a:endParaRPr lang="en-US" sz="7200" dirty="0"/>
          </a:p>
          <a:p>
            <a:r>
              <a:rPr lang="en-US" sz="7200" dirty="0" smtClean="0"/>
              <a:t>Plan </a:t>
            </a:r>
            <a:r>
              <a:rPr lang="en-US" sz="7200" dirty="0"/>
              <a:t>Quality </a:t>
            </a:r>
            <a:r>
              <a:rPr lang="en-US" sz="7200" dirty="0" smtClean="0"/>
              <a:t>Ratings (fall 2017) </a:t>
            </a:r>
            <a:r>
              <a:rPr lang="en-US" sz="7200" dirty="0"/>
              <a:t> 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Pre-ACA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3400" dirty="0" smtClean="0"/>
          </a:p>
          <a:p>
            <a:r>
              <a:rPr lang="en-US" sz="3400" dirty="0" smtClean="0"/>
              <a:t>45,000 people died annually because they did not have health coverage (Harvard 2009)</a:t>
            </a:r>
          </a:p>
          <a:p>
            <a:r>
              <a:rPr lang="en-US" sz="3400" dirty="0" smtClean="0"/>
              <a:t>Medical </a:t>
            </a:r>
            <a:r>
              <a:rPr lang="en-US" sz="3400" dirty="0"/>
              <a:t>expenses were the leading cause of personal bankruptcy.  Most </a:t>
            </a:r>
            <a:r>
              <a:rPr lang="en-US" sz="3400" dirty="0" smtClean="0"/>
              <a:t>people </a:t>
            </a:r>
            <a:r>
              <a:rPr lang="en-US" sz="3400" dirty="0"/>
              <a:t>had health insurance but it did not work when they became </a:t>
            </a:r>
            <a:r>
              <a:rPr lang="en-US" sz="3400" dirty="0" smtClean="0"/>
              <a:t>sick (Warren et al).  </a:t>
            </a:r>
          </a:p>
          <a:p>
            <a:r>
              <a:rPr lang="en-US" sz="3400" dirty="0" smtClean="0"/>
              <a:t>People </a:t>
            </a:r>
            <a:r>
              <a:rPr lang="en-US" sz="3400" dirty="0"/>
              <a:t>were locked into jobs because they needed good health coverage.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Pre-ACA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 guaranteed issue:  people denied health insurance because of past or present medical needs</a:t>
            </a:r>
          </a:p>
          <a:p>
            <a:r>
              <a:rPr lang="en-US" dirty="0" smtClean="0"/>
              <a:t>Rates higher for:  health and claims experience, gender, age (no restrictions), industry/occupation, duration of coverage, tobacco and for small businesses these and group size</a:t>
            </a:r>
          </a:p>
          <a:p>
            <a:r>
              <a:rPr lang="en-US" dirty="0" smtClean="0"/>
              <a:t>Preexisting conditions not covered</a:t>
            </a:r>
          </a:p>
          <a:p>
            <a:r>
              <a:rPr lang="en-US" dirty="0" smtClean="0"/>
              <a:t>Annual and lifetime limits allowed</a:t>
            </a:r>
          </a:p>
          <a:p>
            <a:r>
              <a:rPr lang="en-US" dirty="0" smtClean="0"/>
              <a:t>No maternity coverage in individual health insurance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6868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ACA: consumer </a:t>
            </a:r>
            <a:r>
              <a:rPr lang="en-US" sz="2400" b="1" dirty="0"/>
              <a:t>protections mean that no resident is denied coverage and health insurance now works not just when you are healthy but also when you are sick.  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10000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 smtClean="0"/>
              <a:t>All </a:t>
            </a:r>
            <a:r>
              <a:rPr lang="en-US" sz="8800" dirty="0"/>
              <a:t>health insurance sold to individuals, families, and small businesses must cover </a:t>
            </a:r>
            <a:r>
              <a:rPr lang="en-US" sz="8800" dirty="0" smtClean="0"/>
              <a:t>essential </a:t>
            </a:r>
            <a:r>
              <a:rPr lang="en-US" sz="8800" dirty="0"/>
              <a:t>health benefits:  </a:t>
            </a:r>
            <a:r>
              <a:rPr lang="en-US" sz="8800" dirty="0" smtClean="0"/>
              <a:t>primary </a:t>
            </a:r>
            <a:r>
              <a:rPr lang="en-US" sz="8800" dirty="0"/>
              <a:t>and specialty care, hospital stays, lab work, preventive care (with no cost sharing), maternity care, mental health and substance abuse treatment.  </a:t>
            </a:r>
            <a:endParaRPr lang="en-US" sz="8800" dirty="0" smtClean="0"/>
          </a:p>
          <a:p>
            <a:r>
              <a:rPr lang="en-US" sz="8800" dirty="0" smtClean="0"/>
              <a:t>People </a:t>
            </a:r>
            <a:r>
              <a:rPr lang="en-US" sz="8800" dirty="0"/>
              <a:t>cannot be denied coverage or charged more because they had a medical condition in the past or currently.  </a:t>
            </a:r>
            <a:endParaRPr lang="en-US" sz="8800" dirty="0" smtClean="0"/>
          </a:p>
          <a:p>
            <a:r>
              <a:rPr lang="en-US" sz="8800" dirty="0" smtClean="0"/>
              <a:t>Pre-existing </a:t>
            </a:r>
            <a:r>
              <a:rPr lang="en-US" sz="8800" dirty="0"/>
              <a:t>medical conditions cannot be excluded from coverage.  </a:t>
            </a:r>
            <a:endParaRPr lang="en-US" sz="8800" dirty="0" smtClean="0"/>
          </a:p>
          <a:p>
            <a:r>
              <a:rPr lang="en-US" sz="8800" dirty="0" smtClean="0"/>
              <a:t>No rate ups allowed except for age (1:3 limits).  Women </a:t>
            </a:r>
            <a:r>
              <a:rPr lang="en-US" sz="8800" dirty="0"/>
              <a:t>are no longer </a:t>
            </a:r>
            <a:r>
              <a:rPr lang="en-US" sz="8800" dirty="0" smtClean="0"/>
              <a:t>charged higher rates than men.  No tobacco rating in DC. </a:t>
            </a:r>
          </a:p>
          <a:p>
            <a:r>
              <a:rPr lang="en-US" sz="8800" dirty="0" smtClean="0"/>
              <a:t>Annual </a:t>
            </a:r>
            <a:r>
              <a:rPr lang="en-US" sz="8800" dirty="0"/>
              <a:t>and lifetime limits on coverage are prohibited.  </a:t>
            </a:r>
            <a:endParaRPr lang="en-US" sz="8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ACA:  premiums more affordable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Advanced </a:t>
            </a:r>
            <a:r>
              <a:rPr lang="en-US" dirty="0"/>
              <a:t>Premium Tax </a:t>
            </a:r>
            <a:r>
              <a:rPr lang="en-US" dirty="0" smtClean="0"/>
              <a:t>Credits (APTC): if your income is below </a:t>
            </a:r>
            <a:r>
              <a:rPr lang="en-US" dirty="0"/>
              <a:t>400% of </a:t>
            </a:r>
            <a:r>
              <a:rPr lang="en-US" dirty="0" smtClean="0"/>
              <a:t>federal poverty level (e.g. income under </a:t>
            </a:r>
            <a:r>
              <a:rPr lang="en-US" dirty="0"/>
              <a:t>$</a:t>
            </a:r>
            <a:r>
              <a:rPr lang="en-US" dirty="0" smtClean="0"/>
              <a:t>47,520 for single </a:t>
            </a:r>
            <a:r>
              <a:rPr lang="en-US" dirty="0"/>
              <a:t>adult), </a:t>
            </a:r>
            <a:r>
              <a:rPr lang="en-US" dirty="0" smtClean="0"/>
              <a:t>pay </a:t>
            </a:r>
            <a:r>
              <a:rPr lang="en-US" dirty="0"/>
              <a:t>a </a:t>
            </a:r>
            <a:r>
              <a:rPr lang="en-US" dirty="0" smtClean="0"/>
              <a:t>reduced monthly </a:t>
            </a:r>
            <a:r>
              <a:rPr lang="en-US" dirty="0"/>
              <a:t>premium and the IRS pays the rest directly to the insurance company of your choice.  </a:t>
            </a:r>
            <a:r>
              <a:rPr lang="en-US" dirty="0" smtClean="0"/>
              <a:t>People with up to 250% FPL qualify for cost sharing reductions to help pay for coinsurance and other out of pocket expenses. </a:t>
            </a:r>
          </a:p>
          <a:p>
            <a:r>
              <a:rPr lang="en-US" dirty="0" smtClean="0"/>
              <a:t>Federal </a:t>
            </a:r>
            <a:r>
              <a:rPr lang="en-US" dirty="0"/>
              <a:t>lawmakers </a:t>
            </a:r>
            <a:r>
              <a:rPr lang="en-US" i="1" dirty="0"/>
              <a:t>should</a:t>
            </a:r>
            <a:r>
              <a:rPr lang="en-US" dirty="0"/>
              <a:t> be looking at providing higher APTC and should expand it to cover more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Protect people’s health care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Diverse group:  patient and consumer advocates, physicians, hospitals, small business associations, community health centers, brokers, a health plan</a:t>
            </a:r>
          </a:p>
          <a:p>
            <a:r>
              <a:rPr lang="en-US" dirty="0" smtClean="0"/>
              <a:t>Develop options for local policy interventions when there is a bill</a:t>
            </a:r>
          </a:p>
          <a:p>
            <a:r>
              <a:rPr lang="en-US" dirty="0" smtClean="0"/>
              <a:t>Technical changes/clean-up as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hlinkClick r:id="rId2" action="ppaction://hlinkfile"/>
              </a:rPr>
              <a:t>DC </a:t>
            </a:r>
            <a:r>
              <a:rPr lang="en-US" u="sng" dirty="0">
                <a:hlinkClick r:id="rId2" action="ppaction://hlinkfile"/>
              </a:rPr>
              <a:t>Health Link Outreach </a:t>
            </a:r>
            <a:r>
              <a:rPr lang="en-US" u="sng" dirty="0" smtClean="0">
                <a:hlinkClick r:id="rId2" action="ppaction://hlinkfile"/>
              </a:rPr>
              <a:t>Video</a:t>
            </a:r>
            <a:endParaRPr lang="en-US" u="sng" dirty="0" smtClean="0">
              <a:hlinkClick r:id="rId3" action="ppaction://hlinkfile"/>
            </a:endParaRPr>
          </a:p>
          <a:p>
            <a:pPr marL="0" indent="0">
              <a:buNone/>
            </a:pPr>
            <a:endParaRPr lang="en-US" u="sng" dirty="0">
              <a:hlinkClick r:id="rId3" action="ppaction://hlinkfile"/>
            </a:endParaRPr>
          </a:p>
          <a:p>
            <a:pPr marL="0" indent="0">
              <a:buNone/>
            </a:pPr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://youtu.be/deHa6gC058I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/>
          <p:nvPr/>
        </p:nvGrpSpPr>
        <p:grpSpPr>
          <a:xfrm>
            <a:off x="152400" y="228600"/>
            <a:ext cx="8763000" cy="6400800"/>
            <a:chOff x="0" y="0"/>
            <a:chExt cx="10695695" cy="7112000"/>
          </a:xfrm>
        </p:grpSpPr>
        <p:pic>
          <p:nvPicPr>
            <p:cNvPr id="5" name="CapitalCommunityRiverandMidCity_110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261995" cy="711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CCN_1130_7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33701" y="0"/>
              <a:ext cx="5261995" cy="711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38812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WBJ_2017_final_withBleed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304801"/>
            <a:ext cx="4724400" cy="609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42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458200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 HEALTH LINK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4648200"/>
          </a:xfrm>
        </p:spPr>
        <p:txBody>
          <a:bodyPr>
            <a:normAutofit/>
          </a:bodyPr>
          <a:lstStyle/>
          <a:p>
            <a:endParaRPr lang="en-US" sz="2600" dirty="0" smtClean="0"/>
          </a:p>
          <a:p>
            <a:r>
              <a:rPr lang="en-US" sz="2600" dirty="0" smtClean="0"/>
              <a:t>HBX is a private-public partnership </a:t>
            </a:r>
          </a:p>
          <a:p>
            <a:r>
              <a:rPr lang="en-US" sz="2600" dirty="0" smtClean="0"/>
              <a:t>Although last state to </a:t>
            </a:r>
            <a:r>
              <a:rPr lang="en-US" sz="2600" dirty="0"/>
              <a:t>start </a:t>
            </a:r>
            <a:r>
              <a:rPr lang="en-US" sz="2600" dirty="0" smtClean="0"/>
              <a:t>building IT, was 1 of 4 states </a:t>
            </a:r>
            <a:r>
              <a:rPr lang="en-US" sz="2600" dirty="0"/>
              <a:t>that opened on time and stayed open </a:t>
            </a:r>
            <a:r>
              <a:rPr lang="en-US" sz="2600" dirty="0" smtClean="0"/>
              <a:t>(Bloomberg News)</a:t>
            </a:r>
          </a:p>
          <a:p>
            <a:r>
              <a:rPr lang="en-US" sz="2600" dirty="0" smtClean="0"/>
              <a:t>Congress and President Obama enrolled</a:t>
            </a:r>
          </a:p>
          <a:p>
            <a:r>
              <a:rPr lang="en-US" sz="2600" dirty="0" smtClean="0"/>
              <a:t>HBX fights for all our customers to ensure broad product choices and best possible premiums (created new market for individual dental coverage and vision)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890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erior_SHOP Metro AD_crystal_español v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00"/>
            <a:ext cx="9144000" cy="3962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9566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erior_SHOP Metro AD_CottonReed v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81200"/>
            <a:ext cx="9144000" cy="4191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6056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m.green\AppData\Local\Microsoft\Windows\Temporary Internet Files\Content.Outlook\TMTRS9DJ\gwhcc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3" y="2590800"/>
            <a:ext cx="33048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im.green\AppData\Local\Microsoft\Windows\Temporary Internet Files\Content.Outlook\TMTRS9DJ\DCCC-Logo-RGB-colo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94835"/>
            <a:ext cx="5231908" cy="146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69" y="2438400"/>
            <a:ext cx="2514600" cy="1752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14" y="4521957"/>
            <a:ext cx="2109509" cy="18116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PARTNERS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7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LEARN MORE: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Visit </a:t>
            </a:r>
            <a:r>
              <a:rPr lang="en-US" dirty="0">
                <a:solidFill>
                  <a:srgbClr val="0000FF"/>
                </a:solidFill>
              </a:rPr>
              <a:t>us at </a:t>
            </a:r>
            <a:r>
              <a:rPr lang="en-US" b="1" dirty="0" smtClean="0">
                <a:solidFill>
                  <a:srgbClr val="0000FF"/>
                </a:solidFill>
              </a:rPr>
              <a:t>www.DCHealthLink.com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follow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113314"/>
            <a:ext cx="5943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458200" cy="6858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RECOGNITION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4419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Out2Enroll’s: </a:t>
            </a:r>
            <a:r>
              <a:rPr lang="en-US" sz="2800" u="sng" dirty="0">
                <a:hlinkClick r:id="rId3"/>
              </a:rPr>
              <a:t>“Key Lessons for LGBT Outreach and Enrollment Under the Affordable Care Act</a:t>
            </a:r>
            <a:r>
              <a:rPr lang="en-US" sz="2800" u="sng" dirty="0" smtClean="0">
                <a:hlinkClick r:id="rId3"/>
              </a:rPr>
              <a:t>”</a:t>
            </a:r>
            <a:endParaRPr lang="en-US" sz="2800" i="1" dirty="0" smtClean="0"/>
          </a:p>
          <a:p>
            <a:pPr lvl="0"/>
            <a:r>
              <a:rPr lang="en-US" sz="2800" dirty="0" smtClean="0"/>
              <a:t>Kaiser Family Foundation: </a:t>
            </a:r>
            <a:r>
              <a:rPr lang="en-US" sz="2800" u="sng" dirty="0" smtClean="0">
                <a:hlinkClick r:id="rId4" tooltip="Read Report"/>
              </a:rPr>
              <a:t>“Taking </a:t>
            </a:r>
            <a:r>
              <a:rPr lang="en-US" sz="2800" u="sng" dirty="0">
                <a:hlinkClick r:id="rId4" tooltip="Read Report"/>
              </a:rPr>
              <a:t>Stock and Taking Steps: A Report from the Field After the First Year of Marketplace Consumer Assistance Under the ACA</a:t>
            </a:r>
            <a:r>
              <a:rPr lang="en-US" sz="2800" u="sng" dirty="0" smtClean="0">
                <a:hlinkClick r:id="rId4" tooltip="Read Report"/>
              </a:rPr>
              <a:t>”</a:t>
            </a:r>
            <a:r>
              <a:rPr lang="en-US" sz="2800" dirty="0" smtClean="0"/>
              <a:t> </a:t>
            </a:r>
            <a:r>
              <a:rPr lang="en-US" sz="2800" dirty="0"/>
              <a:t> </a:t>
            </a:r>
          </a:p>
          <a:p>
            <a:pPr lvl="0"/>
            <a:r>
              <a:rPr lang="en-US" sz="2800" dirty="0" smtClean="0"/>
              <a:t>PR Week:  DC Health Link -- 2015 Finalist </a:t>
            </a:r>
            <a:r>
              <a:rPr lang="en-US" sz="2800" dirty="0"/>
              <a:t>for the Community Relations Campaign of the Year</a:t>
            </a:r>
            <a:endParaRPr lang="en-US" sz="2800" dirty="0" smtClean="0"/>
          </a:p>
          <a:p>
            <a:r>
              <a:rPr lang="en-US" sz="2800" dirty="0" smtClean="0"/>
              <a:t>KFF: 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ranked 1 for sign-ups of eligible enrollees </a:t>
            </a:r>
            <a:r>
              <a:rPr lang="en-US" sz="2800" dirty="0" smtClean="0"/>
              <a:t>(2016)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 lvl="0"/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11337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458200" cy="6858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RECOGNITION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AWS </a:t>
            </a:r>
            <a:r>
              <a:rPr lang="en-US" sz="2800" dirty="0">
                <a:cs typeface="Times New Roman" panose="02020603050405020304" pitchFamily="18" charset="0"/>
              </a:rPr>
              <a:t>“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Best Practices in Innovation 2016 Winner</a:t>
            </a:r>
            <a:r>
              <a:rPr lang="en-US" sz="2800" dirty="0">
                <a:cs typeface="Times New Roman" panose="02020603050405020304" pitchFamily="18" charset="0"/>
              </a:rPr>
              <a:t>” (open source code, agile development, in the cloud</a:t>
            </a:r>
            <a:r>
              <a:rPr lang="en-US" sz="2800" dirty="0" smtClean="0">
                <a:cs typeface="Times New Roman" panose="02020603050405020304" pitchFamily="18" charset="0"/>
              </a:rPr>
              <a:t>) (June 2016)</a:t>
            </a:r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Ranked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#1 </a:t>
            </a:r>
            <a:r>
              <a:rPr lang="en-US" sz="2800" dirty="0">
                <a:cs typeface="Times New Roman" panose="02020603050405020304" pitchFamily="18" charset="0"/>
              </a:rPr>
              <a:t>(SBMs and FFM) for consumer shopping tools by Clear Choices </a:t>
            </a:r>
            <a:r>
              <a:rPr lang="en-US" sz="2800" dirty="0" smtClean="0">
                <a:cs typeface="Times New Roman" panose="02020603050405020304" pitchFamily="18" charset="0"/>
              </a:rPr>
              <a:t> (January 2017)</a:t>
            </a:r>
          </a:p>
          <a:p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First in the nation state-based marketplace partnership</a:t>
            </a:r>
            <a:r>
              <a:rPr lang="en-US" sz="2800" dirty="0" smtClean="0">
                <a:cs typeface="Times New Roman" panose="02020603050405020304" pitchFamily="18" charset="0"/>
              </a:rPr>
              <a:t>. Selected by the Massachusetts Health Connector to provide IT SHOP solution and on-going operations for the MA SHOP. (Feb 2017)</a:t>
            </a:r>
            <a:endParaRPr lang="en-US" sz="2800" dirty="0">
              <a:cs typeface="Times New Roman" panose="02020603050405020304" pitchFamily="18" charset="0"/>
            </a:endParaRPr>
          </a:p>
          <a:p>
            <a:pPr lvl="0"/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14699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3200" b="1" dirty="0">
                <a:cs typeface="Times New Roman" panose="02020603050405020304" pitchFamily="18" charset="0"/>
              </a:rPr>
              <a:t>ACA is working in </a:t>
            </a:r>
            <a:r>
              <a:rPr lang="en-US" sz="3200" b="1" dirty="0" smtClean="0">
                <a:cs typeface="Times New Roman" panose="02020603050405020304" pitchFamily="18" charset="0"/>
              </a:rPr>
              <a:t>DC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96+% of District residents now have health coverage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Have lowest </a:t>
            </a:r>
            <a:r>
              <a:rPr lang="en-US" dirty="0">
                <a:cs typeface="Times New Roman" panose="02020603050405020304" pitchFamily="18" charset="0"/>
              </a:rPr>
              <a:t>uninsured </a:t>
            </a:r>
            <a:r>
              <a:rPr lang="en-US" dirty="0" smtClean="0">
                <a:cs typeface="Times New Roman" panose="02020603050405020304" pitchFamily="18" charset="0"/>
              </a:rPr>
              <a:t>rate ever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Uninsured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rate cut in half 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Rank 1, 2, or 3 (depending on survey) for lowest uninsured nationally (3.7</a:t>
            </a:r>
            <a:r>
              <a:rPr lang="en-US" dirty="0">
                <a:cs typeface="Times New Roman" panose="02020603050405020304" pitchFamily="18" charset="0"/>
              </a:rPr>
              <a:t>%-4% uninsured</a:t>
            </a:r>
            <a:r>
              <a:rPr lang="en-US" dirty="0" smtClean="0"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ACA coverage expansion in DC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400" b="1" dirty="0" smtClean="0"/>
              <a:t>2016 Survey conducted by Center for the Study of Services for HBX found: </a:t>
            </a:r>
          </a:p>
          <a:p>
            <a:r>
              <a:rPr lang="en-US" dirty="0" smtClean="0"/>
              <a:t>1 in 4 </a:t>
            </a:r>
            <a:r>
              <a:rPr lang="en-US" dirty="0"/>
              <a:t>people </a:t>
            </a:r>
            <a:r>
              <a:rPr lang="en-US" dirty="0" smtClean="0"/>
              <a:t>with individual </a:t>
            </a:r>
            <a:r>
              <a:rPr lang="en-US" dirty="0"/>
              <a:t>private health insurance </a:t>
            </a:r>
            <a:r>
              <a:rPr lang="en-US" dirty="0" smtClean="0"/>
              <a:t>were </a:t>
            </a:r>
            <a:r>
              <a:rPr lang="en-US" dirty="0"/>
              <a:t>uninsured prior to </a:t>
            </a:r>
            <a:r>
              <a:rPr lang="en-US" dirty="0" smtClean="0"/>
              <a:t>enrolling through </a:t>
            </a:r>
            <a:r>
              <a:rPr lang="en-US" dirty="0"/>
              <a:t>DC Health Link. </a:t>
            </a:r>
          </a:p>
          <a:p>
            <a:r>
              <a:rPr lang="en-US" dirty="0" smtClean="0"/>
              <a:t>1 in 2 people determined </a:t>
            </a:r>
            <a:r>
              <a:rPr lang="en-US" dirty="0"/>
              <a:t>eligible for Medicaid were </a:t>
            </a:r>
            <a:r>
              <a:rPr lang="en-US" dirty="0" smtClean="0"/>
              <a:t>uninsured before </a:t>
            </a:r>
            <a:r>
              <a:rPr lang="en-US" dirty="0"/>
              <a:t>applying. </a:t>
            </a:r>
          </a:p>
          <a:p>
            <a:r>
              <a:rPr lang="en-US" dirty="0" smtClean="0"/>
              <a:t>4 in 6 small </a:t>
            </a:r>
            <a:r>
              <a:rPr lang="en-US" dirty="0"/>
              <a:t>businesses </a:t>
            </a:r>
            <a:r>
              <a:rPr lang="en-US" dirty="0" smtClean="0"/>
              <a:t>did </a:t>
            </a:r>
            <a:r>
              <a:rPr lang="en-US" dirty="0"/>
              <a:t>not offer health insurance to their employees prior to enrollment through DC Health Link.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382000" cy="4114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Plans</a:t>
            </a:r>
            <a:r>
              <a:rPr lang="en-US" sz="2400" dirty="0" smtClean="0"/>
              <a:t>: 151 Small Group Plans and 20 Individual (includes 2 catastrophic)</a:t>
            </a:r>
          </a:p>
          <a:p>
            <a:pPr lvl="1"/>
            <a:r>
              <a:rPr lang="en-US" sz="2000" dirty="0" smtClean="0"/>
              <a:t>SHOP prices competitive:  one product had a 19% premium </a:t>
            </a:r>
            <a:r>
              <a:rPr lang="en-US" sz="2000" u="sng" dirty="0" smtClean="0"/>
              <a:t>decrease</a:t>
            </a:r>
          </a:p>
          <a:p>
            <a:pPr lvl="1"/>
            <a:r>
              <a:rPr lang="en-US" sz="2000" dirty="0" smtClean="0"/>
              <a:t>136 SHOP and 26 Individual in 2016</a:t>
            </a:r>
          </a:p>
          <a:p>
            <a:endParaRPr lang="en-US" sz="9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Insurers</a:t>
            </a:r>
            <a:r>
              <a:rPr lang="en-US" sz="2400" dirty="0" smtClean="0"/>
              <a:t>:  2 Aetna Companies (group only); CareFirst BlueCross BlueShield; Kaiser Permanente; 3 United HealthCare Companies (group only)</a:t>
            </a:r>
          </a:p>
          <a:p>
            <a:endParaRPr lang="en-US" sz="2400" dirty="0" smtClean="0"/>
          </a:p>
          <a:p>
            <a:r>
              <a:rPr lang="en-US" sz="2400" i="1" dirty="0" smtClean="0"/>
              <a:t>Also offer Dental Coverage (SHOP and Individual) and Vision (Individual)</a:t>
            </a:r>
            <a:endParaRPr lang="en-US" sz="24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HEALTH INSURANCE OPTIONS THROUGH DC HEALTH LINK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9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Historical and current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>
                <a:cs typeface="Times New Roman" panose="02020603050405020304" pitchFamily="18" charset="0"/>
              </a:rPr>
              <a:t>Since </a:t>
            </a:r>
            <a:r>
              <a:rPr lang="en-US" sz="3600" dirty="0" smtClean="0"/>
              <a:t>October </a:t>
            </a:r>
            <a:r>
              <a:rPr lang="en-US" sz="3600" dirty="0"/>
              <a:t>1, </a:t>
            </a:r>
            <a:r>
              <a:rPr lang="en-US" sz="3600" dirty="0" smtClean="0"/>
              <a:t>2013 to present DC </a:t>
            </a:r>
            <a:r>
              <a:rPr lang="en-US" sz="3600" dirty="0"/>
              <a:t>Health Link has served more than 300,000 people:  40,736 people have enrolled in a private individual health insurance, </a:t>
            </a:r>
            <a:r>
              <a:rPr lang="en-US" sz="3600" dirty="0" smtClean="0"/>
              <a:t>186,605 </a:t>
            </a:r>
            <a:r>
              <a:rPr lang="en-US" sz="3600" dirty="0"/>
              <a:t>people have been determined eligible for Medicaid, and 80,137 people have enrolled through the DC Health Link small business marketplace (includes Congressional enrollment).  </a:t>
            </a:r>
          </a:p>
          <a:p>
            <a:endParaRPr lang="en-US" sz="3600" dirty="0" smtClean="0">
              <a:cs typeface="Times New Roman" panose="02020603050405020304" pitchFamily="18" charset="0"/>
            </a:endParaRPr>
          </a:p>
          <a:p>
            <a:r>
              <a:rPr lang="en-US" sz="3600" dirty="0" smtClean="0">
                <a:cs typeface="Times New Roman" panose="02020603050405020304" pitchFamily="18" charset="0"/>
              </a:rPr>
              <a:t>Current enrollment:  66,222 covered lives in </a:t>
            </a:r>
            <a:r>
              <a:rPr lang="en-US" sz="3600" dirty="0">
                <a:cs typeface="Times New Roman" panose="02020603050405020304" pitchFamily="18" charset="0"/>
              </a:rPr>
              <a:t>SHOP (paid); </a:t>
            </a:r>
            <a:r>
              <a:rPr lang="en-US" sz="3600" dirty="0" smtClean="0">
                <a:cs typeface="Times New Roman" panose="02020603050405020304" pitchFamily="18" charset="0"/>
              </a:rPr>
              <a:t>19,422 (paid)</a:t>
            </a:r>
            <a:endParaRPr lang="en-US" sz="3600" dirty="0"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 Health Link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CDI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38715</TotalTime>
  <Words>1667</Words>
  <Application>Microsoft Office PowerPoint</Application>
  <PresentationFormat>On-screen Show (4:3)</PresentationFormat>
  <Paragraphs>252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DC Health Link pp</vt:lpstr>
      <vt:lpstr> COUNCIL OF THE DISTRICT OF COLUMBIA PERFORMANCE OVERSIGHT HEARING FY2016-17 John A. Wilson Building Wednesday, March 8, 2017   DC Health Benefit Exchange Authority  Mila Kofman, JD Executive Director  </vt:lpstr>
      <vt:lpstr>PowerPoint Presentation</vt:lpstr>
      <vt:lpstr>DC HEALTH LINK</vt:lpstr>
      <vt:lpstr>RECOGNITION </vt:lpstr>
      <vt:lpstr>RECOGNITION </vt:lpstr>
      <vt:lpstr>ACA is working in DC</vt:lpstr>
      <vt:lpstr> ACA coverage expansion in DC </vt:lpstr>
      <vt:lpstr>2017 HEALTH INSURANCE OPTIONS THROUGH DC HEALTH LINK</vt:lpstr>
      <vt:lpstr>Historical and current</vt:lpstr>
      <vt:lpstr>PowerPoint Presentation</vt:lpstr>
      <vt:lpstr>2017 (Paid) Enrollment by Age - Individual</vt:lpstr>
      <vt:lpstr>2017 (Paid) Level of Coverage - Individual</vt:lpstr>
      <vt:lpstr>IT TAKES A VILLAGE </vt:lpstr>
      <vt:lpstr>PowerPoint Presentation</vt:lpstr>
      <vt:lpstr>PowerPoint Presentation</vt:lpstr>
      <vt:lpstr>SHOP Employers</vt:lpstr>
      <vt:lpstr>PowerPoint Presentation</vt:lpstr>
      <vt:lpstr>PowerPoint Presentation</vt:lpstr>
      <vt:lpstr>2016 – What’s New?</vt:lpstr>
      <vt:lpstr>What’s New for Small Businesses and Brokers</vt:lpstr>
      <vt:lpstr>IT 2017 Planned</vt:lpstr>
      <vt:lpstr>Pre-ACA</vt:lpstr>
      <vt:lpstr>Pre-ACA </vt:lpstr>
      <vt:lpstr>ACA: consumer protections mean that no resident is denied coverage and health insurance now works not just when you are healthy but also when you are sick.   </vt:lpstr>
      <vt:lpstr>ACA:  premiums more affordable</vt:lpstr>
      <vt:lpstr>Protect people’s health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PARTNERS</vt:lpstr>
      <vt:lpstr> TO LEARN MORE: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Long</dc:creator>
  <cp:lastModifiedBy>Kim.Green</cp:lastModifiedBy>
  <cp:revision>475</cp:revision>
  <cp:lastPrinted>2016-10-17T18:57:20Z</cp:lastPrinted>
  <dcterms:created xsi:type="dcterms:W3CDTF">2014-01-16T16:28:27Z</dcterms:created>
  <dcterms:modified xsi:type="dcterms:W3CDTF">2017-03-07T23:44:42Z</dcterms:modified>
</cp:coreProperties>
</file>