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3"/>
  </p:notesMasterIdLst>
  <p:sldIdLst>
    <p:sldId id="256" r:id="rId2"/>
    <p:sldId id="257" r:id="rId3"/>
    <p:sldId id="265" r:id="rId4"/>
    <p:sldId id="270" r:id="rId5"/>
    <p:sldId id="261" r:id="rId6"/>
    <p:sldId id="267" r:id="rId7"/>
    <p:sldId id="268" r:id="rId8"/>
    <p:sldId id="269" r:id="rId9"/>
    <p:sldId id="262" r:id="rId10"/>
    <p:sldId id="266" r:id="rId11"/>
    <p:sldId id="263" r:id="rId12"/>
  </p:sldIdLst>
  <p:sldSz cx="10058400" cy="7772400"/>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EF5114"/>
    <a:srgbClr val="FF8000"/>
    <a:srgbClr val="0099FF"/>
    <a:srgbClr val="002072"/>
    <a:srgbClr val="003366"/>
    <a:srgbClr val="0066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67" autoAdjust="0"/>
    <p:restoredTop sz="94660"/>
  </p:normalViewPr>
  <p:slideViewPr>
    <p:cSldViewPr snapToGrid="0">
      <p:cViewPr>
        <p:scale>
          <a:sx n="73" d="100"/>
          <a:sy n="73" d="100"/>
        </p:scale>
        <p:origin x="-954" y="-486"/>
      </p:cViewPr>
      <p:guideLst>
        <p:guide orient="horz" pos="2448"/>
        <p:guide pos="3168"/>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42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542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4276" name="Rectangle 4"/>
          <p:cNvSpPr>
            <a:spLocks noGrp="1" noRot="1" noChangeAspect="1" noChangeArrowheads="1" noTextEdit="1"/>
          </p:cNvSpPr>
          <p:nvPr>
            <p:ph type="sldImg" idx="2"/>
          </p:nvPr>
        </p:nvSpPr>
        <p:spPr bwMode="auto">
          <a:xfrm>
            <a:off x="1209675" y="685800"/>
            <a:ext cx="4438650" cy="3429000"/>
          </a:xfrm>
          <a:prstGeom prst="rect">
            <a:avLst/>
          </a:prstGeom>
          <a:noFill/>
          <a:ln w="9525">
            <a:solidFill>
              <a:srgbClr val="000000"/>
            </a:solidFill>
            <a:miter lim="800000"/>
            <a:headEnd/>
            <a:tailEnd/>
          </a:ln>
          <a:effectLst/>
        </p:spPr>
      </p:sp>
      <p:sp>
        <p:nvSpPr>
          <p:cNvPr id="542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42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542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09BD7EC-0F76-4126-B5B1-9CB233C544EE}" type="slidenum">
              <a:rPr lang="en-US"/>
              <a:pPr/>
              <a:t>‹#›</a:t>
            </a:fld>
            <a:endParaRPr lang="en-US"/>
          </a:p>
        </p:txBody>
      </p:sp>
    </p:spTree>
    <p:extLst>
      <p:ext uri="{BB962C8B-B14F-4D97-AF65-F5344CB8AC3E}">
        <p14:creationId xmlns:p14="http://schemas.microsoft.com/office/powerpoint/2010/main" val="3472021126"/>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11" name="Picture 10" descr="lines-lmi-client.wmf"/>
          <p:cNvPicPr>
            <a:picLocks noChangeAspect="1"/>
          </p:cNvPicPr>
          <p:nvPr userDrawn="1"/>
        </p:nvPicPr>
        <p:blipFill>
          <a:blip r:embed="rId2" cstate="print"/>
          <a:stretch>
            <a:fillRect/>
          </a:stretch>
        </p:blipFill>
        <p:spPr>
          <a:xfrm>
            <a:off x="3175" y="5496859"/>
            <a:ext cx="10052050" cy="2032000"/>
          </a:xfrm>
          <a:prstGeom prst="rect">
            <a:avLst/>
          </a:prstGeom>
        </p:spPr>
      </p:pic>
      <p:sp>
        <p:nvSpPr>
          <p:cNvPr id="43010" name="Rectangle 2"/>
          <p:cNvSpPr>
            <a:spLocks noGrp="1" noChangeArrowheads="1"/>
          </p:cNvSpPr>
          <p:nvPr>
            <p:ph type="ctrTitle"/>
          </p:nvPr>
        </p:nvSpPr>
        <p:spPr>
          <a:xfrm>
            <a:off x="754063" y="2414588"/>
            <a:ext cx="8550275" cy="1665287"/>
          </a:xfrm>
        </p:spPr>
        <p:txBody>
          <a:bodyPr/>
          <a:lstStyle>
            <a:lvl1pPr algn="ctr">
              <a:lnSpc>
                <a:spcPct val="100000"/>
              </a:lnSpc>
              <a:spcBef>
                <a:spcPts val="1000"/>
              </a:spcBef>
              <a:defRPr sz="3200"/>
            </a:lvl1pPr>
          </a:lstStyle>
          <a:p>
            <a:r>
              <a:rPr lang="en-US" smtClean="0"/>
              <a:t>Click to edit Master title style</a:t>
            </a:r>
            <a:endParaRPr lang="en-US" dirty="0"/>
          </a:p>
        </p:txBody>
      </p:sp>
      <p:sp>
        <p:nvSpPr>
          <p:cNvPr id="43011" name="Rectangle 3"/>
          <p:cNvSpPr>
            <a:spLocks noGrp="1" noChangeArrowheads="1"/>
          </p:cNvSpPr>
          <p:nvPr>
            <p:ph type="subTitle" idx="1"/>
          </p:nvPr>
        </p:nvSpPr>
        <p:spPr>
          <a:xfrm>
            <a:off x="1508125" y="4403725"/>
            <a:ext cx="7042150" cy="1036638"/>
          </a:xfrm>
        </p:spPr>
        <p:txBody>
          <a:bodyPr/>
          <a:lstStyle>
            <a:lvl1pPr marL="0" indent="0" algn="ctr">
              <a:spcBef>
                <a:spcPts val="500"/>
              </a:spcBef>
              <a:buFontTx/>
              <a:buNone/>
              <a:defRPr sz="2500"/>
            </a:lvl1pPr>
          </a:lstStyle>
          <a:p>
            <a:r>
              <a:rPr lang="en-US" smtClean="0"/>
              <a:t>Click to edit Master subtitle style</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ullet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12461A0-B819-4387-A01B-9AB3F3E0229C}"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lueprint or 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12461A0-B819-4387-A01B-9AB3F3E0229C}" type="slidenum">
              <a:rPr lang="en-US"/>
              <a:pPr/>
              <a:t>‹#›</a:t>
            </a:fld>
            <a:endParaRPr lang="en-US"/>
          </a:p>
        </p:txBody>
      </p:sp>
      <p:sp>
        <p:nvSpPr>
          <p:cNvPr id="6" name="Line 4"/>
          <p:cNvSpPr>
            <a:spLocks noChangeShapeType="1"/>
          </p:cNvSpPr>
          <p:nvPr userDrawn="1"/>
        </p:nvSpPr>
        <p:spPr bwMode="auto">
          <a:xfrm>
            <a:off x="0" y="1266825"/>
            <a:ext cx="9555163" cy="0"/>
          </a:xfrm>
          <a:prstGeom prst="line">
            <a:avLst/>
          </a:prstGeom>
          <a:noFill/>
          <a:ln w="28575">
            <a:solidFill>
              <a:srgbClr val="EF5114"/>
            </a:solidFill>
            <a:round/>
            <a:headEnd/>
            <a:tailEnd/>
          </a:ln>
          <a:effectLst/>
        </p:spPr>
        <p:txBody>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03238" y="1536700"/>
            <a:ext cx="4449762" cy="512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105400" y="1536700"/>
            <a:ext cx="4449763" cy="5129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06E9460-B840-4DA7-B025-BED28E659237}"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FAEEA878-639E-4393-89E4-343B593B7FD2}"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C058509-C90B-45F8-B712-600908B17D2A}"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932238" y="1650999"/>
            <a:ext cx="5622925" cy="5292725"/>
          </a:xfrm>
        </p:spPr>
        <p:txBody>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238" y="1627188"/>
            <a:ext cx="3308350" cy="531653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11F2434E-D8BF-4335-85EC-15AC40E4D0AB}" type="slidenum">
              <a:rPr lang="en-US"/>
              <a:pPr/>
              <a:t>‹#›</a:t>
            </a:fld>
            <a:endParaRPr lang="en-US"/>
          </a:p>
        </p:txBody>
      </p:sp>
      <p:sp>
        <p:nvSpPr>
          <p:cNvPr id="7" name="Title 1"/>
          <p:cNvSpPr>
            <a:spLocks noGrp="1"/>
          </p:cNvSpPr>
          <p:nvPr>
            <p:ph type="title"/>
          </p:nvPr>
        </p:nvSpPr>
        <p:spPr>
          <a:xfrm>
            <a:off x="503238" y="0"/>
            <a:ext cx="9051925" cy="1295400"/>
          </a:xfrm>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1675" y="5440363"/>
            <a:ext cx="6035675" cy="642937"/>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1675" y="1532467"/>
            <a:ext cx="6035675" cy="3825346"/>
          </a:xfrm>
        </p:spPr>
        <p:txBody>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971675" y="6083300"/>
            <a:ext cx="6035675" cy="9112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8C9B2388-1974-4B96-B116-00609CB31546}" type="slidenum">
              <a:rPr lang="en-US"/>
              <a:pPr/>
              <a:t>‹#›</a:t>
            </a:fld>
            <a:endParaRPr lang="en-US"/>
          </a:p>
        </p:txBody>
      </p:sp>
      <p:sp>
        <p:nvSpPr>
          <p:cNvPr id="7" name="Title 1"/>
          <p:cNvSpPr txBox="1">
            <a:spLocks/>
          </p:cNvSpPr>
          <p:nvPr userDrawn="1"/>
        </p:nvSpPr>
        <p:spPr bwMode="auto">
          <a:xfrm>
            <a:off x="503238" y="0"/>
            <a:ext cx="9051925" cy="1295400"/>
          </a:xfrm>
          <a:prstGeom prst="rect">
            <a:avLst/>
          </a:prstGeom>
          <a:noFill/>
          <a:ln w="9525">
            <a:noFill/>
            <a:miter lim="800000"/>
            <a:headEnd/>
            <a:tailEnd/>
          </a:ln>
          <a:effectLst/>
        </p:spPr>
        <p:txBody>
          <a:bodyPr vert="horz" wrap="square" lIns="101882" tIns="50941" rIns="101882" bIns="50941" numCol="1" anchor="ctr" anchorCtr="0" compatLnSpc="1">
            <a:prstTxWarp prst="textNoShape">
              <a:avLst/>
            </a:prstTxWarp>
          </a:bodyPr>
          <a:lstStyle/>
          <a:p>
            <a:pPr marL="0" marR="0" lvl="0" indent="0" algn="l" defTabSz="1019175" rtl="0" eaLnBrk="1" fontAlgn="base" latinLnBrk="0" hangingPunct="1">
              <a:lnSpc>
                <a:spcPts val="3600"/>
              </a:lnSpc>
              <a:spcBef>
                <a:spcPct val="0"/>
              </a:spcBef>
              <a:spcAft>
                <a:spcPct val="0"/>
              </a:spcAft>
              <a:buClrTx/>
              <a:buSzTx/>
              <a:buFontTx/>
              <a:buNone/>
              <a:tabLst/>
              <a:defRPr/>
            </a:pPr>
            <a:r>
              <a:rPr kumimoji="0" lang="en-US" sz="3200" b="0" i="0" u="none" strike="noStrike" kern="0" cap="none" spc="0" normalizeH="0" baseline="0" noProof="0" smtClean="0">
                <a:ln>
                  <a:noFill/>
                </a:ln>
                <a:solidFill>
                  <a:srgbClr val="002072"/>
                </a:solidFill>
                <a:effectLst/>
                <a:uLnTx/>
                <a:uFillTx/>
                <a:latin typeface="+mj-lt"/>
                <a:ea typeface="+mj-ea"/>
                <a:cs typeface="+mj-cs"/>
              </a:rPr>
              <a:t>Click to edit Master title style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w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03238" y="0"/>
            <a:ext cx="9051925" cy="1295400"/>
          </a:xfrm>
          <a:prstGeom prst="rect">
            <a:avLst/>
          </a:prstGeom>
          <a:noFill/>
          <a:ln w="9525">
            <a:noFill/>
            <a:miter lim="800000"/>
            <a:headEnd/>
            <a:tailEnd/>
          </a:ln>
          <a:effectLst/>
        </p:spPr>
        <p:txBody>
          <a:bodyPr vert="horz" wrap="square" lIns="101882" tIns="50941" rIns="101882" bIns="50941" numCol="1" anchor="ctr" anchorCtr="0" compatLnSpc="1">
            <a:prstTxWarp prst="textNoShape">
              <a:avLst/>
            </a:prstTxWarp>
          </a:bodyPr>
          <a:lstStyle/>
          <a:p>
            <a:pPr lvl="0"/>
            <a:r>
              <a:rPr lang="en-US" smtClean="0"/>
              <a:t>Click to edit Master title style</a:t>
            </a:r>
            <a:endParaRPr lang="en-US" dirty="0" smtClean="0"/>
          </a:p>
        </p:txBody>
      </p:sp>
      <p:sp>
        <p:nvSpPr>
          <p:cNvPr id="1027" name="Rectangle 3"/>
          <p:cNvSpPr>
            <a:spLocks noGrp="1" noChangeArrowheads="1"/>
          </p:cNvSpPr>
          <p:nvPr>
            <p:ph type="body" idx="1"/>
          </p:nvPr>
        </p:nvSpPr>
        <p:spPr bwMode="auto">
          <a:xfrm>
            <a:off x="503238" y="1536700"/>
            <a:ext cx="9051925" cy="5129213"/>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9" name="Rectangle 5"/>
          <p:cNvSpPr>
            <a:spLocks noGrp="1" noChangeArrowheads="1"/>
          </p:cNvSpPr>
          <p:nvPr>
            <p:ph type="ftr" sz="quarter" idx="3"/>
          </p:nvPr>
        </p:nvSpPr>
        <p:spPr bwMode="auto">
          <a:xfrm>
            <a:off x="3436938" y="7078663"/>
            <a:ext cx="31845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ctr" defTabSz="1019175">
              <a:defRPr sz="1200">
                <a:solidFill>
                  <a:schemeClr val="tx1">
                    <a:lumMod val="50000"/>
                    <a:lumOff val="50000"/>
                  </a:schemeClr>
                </a:solidFill>
              </a:defRPr>
            </a:lvl1pPr>
          </a:lstStyle>
          <a:p>
            <a:endParaRPr lang="en-US" dirty="0"/>
          </a:p>
        </p:txBody>
      </p:sp>
      <p:sp>
        <p:nvSpPr>
          <p:cNvPr id="1030" name="Rectangle 6"/>
          <p:cNvSpPr>
            <a:spLocks noGrp="1" noChangeArrowheads="1"/>
          </p:cNvSpPr>
          <p:nvPr>
            <p:ph type="sldNum" sz="quarter" idx="4"/>
          </p:nvPr>
        </p:nvSpPr>
        <p:spPr bwMode="auto">
          <a:xfrm>
            <a:off x="7208838" y="7078663"/>
            <a:ext cx="2346325" cy="539750"/>
          </a:xfrm>
          <a:prstGeom prst="rect">
            <a:avLst/>
          </a:prstGeom>
          <a:noFill/>
          <a:ln w="9525">
            <a:noFill/>
            <a:miter lim="800000"/>
            <a:headEnd/>
            <a:tailEnd/>
          </a:ln>
          <a:effectLst/>
        </p:spPr>
        <p:txBody>
          <a:bodyPr vert="horz" wrap="square" lIns="101882" tIns="50941" rIns="101882" bIns="50941" numCol="1" anchor="t" anchorCtr="0" compatLnSpc="1">
            <a:prstTxWarp prst="textNoShape">
              <a:avLst/>
            </a:prstTxWarp>
          </a:bodyPr>
          <a:lstStyle>
            <a:lvl1pPr algn="r" defTabSz="1019175">
              <a:defRPr sz="1200">
                <a:solidFill>
                  <a:schemeClr val="tx1">
                    <a:lumMod val="50000"/>
                    <a:lumOff val="50000"/>
                  </a:schemeClr>
                </a:solidFill>
              </a:defRPr>
            </a:lvl1pPr>
          </a:lstStyle>
          <a:p>
            <a:fld id="{1104C30C-3927-4EDD-95FF-D85476A6AF14}" type="slidenum">
              <a:rPr lang="en-US" smtClean="0"/>
              <a:pPr/>
              <a:t>‹#›</a:t>
            </a:fld>
            <a:endParaRPr lang="en-US" dirty="0"/>
          </a:p>
        </p:txBody>
      </p:sp>
      <p:sp>
        <p:nvSpPr>
          <p:cNvPr id="1031" name="Line 7"/>
          <p:cNvSpPr>
            <a:spLocks noChangeShapeType="1"/>
          </p:cNvSpPr>
          <p:nvPr/>
        </p:nvSpPr>
        <p:spPr bwMode="auto">
          <a:xfrm>
            <a:off x="0" y="1322388"/>
            <a:ext cx="9555163" cy="0"/>
          </a:xfrm>
          <a:prstGeom prst="line">
            <a:avLst/>
          </a:prstGeom>
          <a:noFill/>
          <a:ln w="28575">
            <a:solidFill>
              <a:srgbClr val="EF5114"/>
            </a:solidFill>
            <a:round/>
            <a:headEnd/>
            <a:tailEnd/>
          </a:ln>
          <a:effectLst/>
        </p:spPr>
        <p:txBody>
          <a:bodyPr/>
          <a:lstStyle/>
          <a:p>
            <a:endParaRPr lang="en-US"/>
          </a:p>
        </p:txBody>
      </p:sp>
      <p:pic>
        <p:nvPicPr>
          <p:cNvPr id="1038" name="Picture 14" descr="LMI logo"/>
          <p:cNvPicPr>
            <a:picLocks noChangeAspect="1" noChangeArrowheads="1"/>
          </p:cNvPicPr>
          <p:nvPr/>
        </p:nvPicPr>
        <p:blipFill>
          <a:blip r:embed="rId10" cstate="print"/>
          <a:srcRect/>
          <a:stretch>
            <a:fillRect/>
          </a:stretch>
        </p:blipFill>
        <p:spPr bwMode="auto">
          <a:xfrm>
            <a:off x="585788" y="7127875"/>
            <a:ext cx="1039812" cy="423863"/>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8" r:id="rId2"/>
    <p:sldLayoutId id="2147483650" r:id="rId3"/>
    <p:sldLayoutId id="2147483652" r:id="rId4"/>
    <p:sldLayoutId id="2147483654" r:id="rId5"/>
    <p:sldLayoutId id="2147483655" r:id="rId6"/>
    <p:sldLayoutId id="2147483656" r:id="rId7"/>
    <p:sldLayoutId id="2147483657" r:id="rId8"/>
  </p:sldLayoutIdLst>
  <p:hf hdr="0" ftr="0" dt="0"/>
  <p:txStyles>
    <p:titleStyle>
      <a:lvl1pPr algn="l" defTabSz="1019175" rtl="0" eaLnBrk="1" fontAlgn="base" hangingPunct="1">
        <a:lnSpc>
          <a:spcPct val="100000"/>
        </a:lnSpc>
        <a:spcBef>
          <a:spcPct val="0"/>
        </a:spcBef>
        <a:spcAft>
          <a:spcPct val="0"/>
        </a:spcAft>
        <a:defRPr sz="3200">
          <a:solidFill>
            <a:srgbClr val="002072"/>
          </a:solidFill>
          <a:latin typeface="+mj-lt"/>
          <a:ea typeface="+mj-ea"/>
          <a:cs typeface="+mj-cs"/>
        </a:defRPr>
      </a:lvl1pPr>
      <a:lvl2pPr algn="l" defTabSz="1019175" rtl="0" eaLnBrk="1" fontAlgn="base" hangingPunct="1">
        <a:lnSpc>
          <a:spcPts val="3600"/>
        </a:lnSpc>
        <a:spcBef>
          <a:spcPct val="0"/>
        </a:spcBef>
        <a:spcAft>
          <a:spcPct val="0"/>
        </a:spcAft>
        <a:defRPr sz="3200">
          <a:solidFill>
            <a:srgbClr val="002072"/>
          </a:solidFill>
          <a:latin typeface="Arial" charset="0"/>
        </a:defRPr>
      </a:lvl2pPr>
      <a:lvl3pPr algn="l" defTabSz="1019175" rtl="0" eaLnBrk="1" fontAlgn="base" hangingPunct="1">
        <a:lnSpc>
          <a:spcPts val="3600"/>
        </a:lnSpc>
        <a:spcBef>
          <a:spcPct val="0"/>
        </a:spcBef>
        <a:spcAft>
          <a:spcPct val="0"/>
        </a:spcAft>
        <a:defRPr sz="3200">
          <a:solidFill>
            <a:srgbClr val="002072"/>
          </a:solidFill>
          <a:latin typeface="Arial" charset="0"/>
        </a:defRPr>
      </a:lvl3pPr>
      <a:lvl4pPr algn="l" defTabSz="1019175" rtl="0" eaLnBrk="1" fontAlgn="base" hangingPunct="1">
        <a:lnSpc>
          <a:spcPts val="3600"/>
        </a:lnSpc>
        <a:spcBef>
          <a:spcPct val="0"/>
        </a:spcBef>
        <a:spcAft>
          <a:spcPct val="0"/>
        </a:spcAft>
        <a:defRPr sz="3200">
          <a:solidFill>
            <a:srgbClr val="002072"/>
          </a:solidFill>
          <a:latin typeface="Arial" charset="0"/>
        </a:defRPr>
      </a:lvl4pPr>
      <a:lvl5pPr algn="l" defTabSz="1019175" rtl="0" eaLnBrk="1" fontAlgn="base" hangingPunct="1">
        <a:lnSpc>
          <a:spcPts val="3600"/>
        </a:lnSpc>
        <a:spcBef>
          <a:spcPct val="0"/>
        </a:spcBef>
        <a:spcAft>
          <a:spcPct val="0"/>
        </a:spcAft>
        <a:defRPr sz="3200">
          <a:solidFill>
            <a:srgbClr val="002072"/>
          </a:solidFill>
          <a:latin typeface="Arial" charset="0"/>
        </a:defRPr>
      </a:lvl5pPr>
      <a:lvl6pPr marL="457200" algn="l" defTabSz="1019175" rtl="0" eaLnBrk="1" fontAlgn="base" hangingPunct="1">
        <a:lnSpc>
          <a:spcPts val="3600"/>
        </a:lnSpc>
        <a:spcBef>
          <a:spcPct val="0"/>
        </a:spcBef>
        <a:spcAft>
          <a:spcPct val="0"/>
        </a:spcAft>
        <a:defRPr sz="3200">
          <a:solidFill>
            <a:srgbClr val="002072"/>
          </a:solidFill>
          <a:latin typeface="Arial" charset="0"/>
        </a:defRPr>
      </a:lvl6pPr>
      <a:lvl7pPr marL="914400" algn="l" defTabSz="1019175" rtl="0" eaLnBrk="1" fontAlgn="base" hangingPunct="1">
        <a:lnSpc>
          <a:spcPts val="3600"/>
        </a:lnSpc>
        <a:spcBef>
          <a:spcPct val="0"/>
        </a:spcBef>
        <a:spcAft>
          <a:spcPct val="0"/>
        </a:spcAft>
        <a:defRPr sz="3200">
          <a:solidFill>
            <a:srgbClr val="002072"/>
          </a:solidFill>
          <a:latin typeface="Arial" charset="0"/>
        </a:defRPr>
      </a:lvl7pPr>
      <a:lvl8pPr marL="1371600" algn="l" defTabSz="1019175" rtl="0" eaLnBrk="1" fontAlgn="base" hangingPunct="1">
        <a:lnSpc>
          <a:spcPts val="3600"/>
        </a:lnSpc>
        <a:spcBef>
          <a:spcPct val="0"/>
        </a:spcBef>
        <a:spcAft>
          <a:spcPct val="0"/>
        </a:spcAft>
        <a:defRPr sz="3200">
          <a:solidFill>
            <a:srgbClr val="002072"/>
          </a:solidFill>
          <a:latin typeface="Arial" charset="0"/>
        </a:defRPr>
      </a:lvl8pPr>
      <a:lvl9pPr marL="1828800" algn="l" defTabSz="1019175" rtl="0" eaLnBrk="1" fontAlgn="base" hangingPunct="1">
        <a:lnSpc>
          <a:spcPts val="3600"/>
        </a:lnSpc>
        <a:spcBef>
          <a:spcPct val="0"/>
        </a:spcBef>
        <a:spcAft>
          <a:spcPct val="0"/>
        </a:spcAft>
        <a:defRPr sz="3200">
          <a:solidFill>
            <a:srgbClr val="002072"/>
          </a:solidFill>
          <a:latin typeface="Arial" charset="0"/>
        </a:defRPr>
      </a:lvl9pPr>
    </p:titleStyle>
    <p:bodyStyle>
      <a:lvl1pPr marL="382588" indent="-382588" algn="l" defTabSz="1019175" rtl="0" eaLnBrk="1" fontAlgn="base" hangingPunct="1">
        <a:lnSpc>
          <a:spcPct val="100000"/>
        </a:lnSpc>
        <a:spcBef>
          <a:spcPts val="1000"/>
        </a:spcBef>
        <a:spcAft>
          <a:spcPct val="0"/>
        </a:spcAft>
        <a:buClr>
          <a:srgbClr val="EF5114"/>
        </a:buClr>
        <a:buChar char="•"/>
        <a:defRPr sz="2800">
          <a:solidFill>
            <a:srgbClr val="002072"/>
          </a:solidFill>
          <a:latin typeface="+mn-lt"/>
          <a:ea typeface="+mn-ea"/>
          <a:cs typeface="+mn-cs"/>
        </a:defRPr>
      </a:lvl1pPr>
      <a:lvl2pPr marL="804863" indent="-347663" algn="l" defTabSz="1019175" rtl="0" eaLnBrk="1" fontAlgn="base" hangingPunct="1">
        <a:lnSpc>
          <a:spcPct val="100000"/>
        </a:lnSpc>
        <a:spcBef>
          <a:spcPts val="500"/>
        </a:spcBef>
        <a:spcAft>
          <a:spcPct val="0"/>
        </a:spcAft>
        <a:buClr>
          <a:srgbClr val="EF5114"/>
        </a:buClr>
        <a:buFont typeface="Arial" charset="0"/>
        <a:buChar char="–"/>
        <a:defRPr sz="2400">
          <a:solidFill>
            <a:srgbClr val="002072"/>
          </a:solidFill>
          <a:latin typeface="+mn-lt"/>
        </a:defRPr>
      </a:lvl2pPr>
      <a:lvl3pPr marL="1143000" indent="-287338" algn="l" defTabSz="1019175" rtl="0" eaLnBrk="1" fontAlgn="base" hangingPunct="1">
        <a:lnSpc>
          <a:spcPct val="100000"/>
        </a:lnSpc>
        <a:spcBef>
          <a:spcPts val="500"/>
        </a:spcBef>
        <a:spcAft>
          <a:spcPct val="0"/>
        </a:spcAft>
        <a:buClr>
          <a:srgbClr val="EF5114"/>
        </a:buClr>
        <a:buChar char="•"/>
        <a:defRPr sz="2000">
          <a:solidFill>
            <a:srgbClr val="002072"/>
          </a:solidFill>
          <a:latin typeface="+mn-lt"/>
        </a:defRPr>
      </a:lvl3pPr>
      <a:lvl4pPr marL="1430338" indent="-228600" algn="l" defTabSz="1019175" rtl="0" eaLnBrk="1" fontAlgn="base" hangingPunct="1">
        <a:lnSpc>
          <a:spcPct val="100000"/>
        </a:lnSpc>
        <a:spcBef>
          <a:spcPts val="500"/>
        </a:spcBef>
        <a:spcAft>
          <a:spcPct val="0"/>
        </a:spcAft>
        <a:buClr>
          <a:srgbClr val="EF5114"/>
        </a:buClr>
        <a:buChar char="–"/>
        <a:defRPr sz="2000">
          <a:solidFill>
            <a:srgbClr val="002072"/>
          </a:solidFill>
          <a:latin typeface="+mn-lt"/>
        </a:defRPr>
      </a:lvl4pPr>
      <a:lvl5pPr marL="1770063" indent="-279400" algn="l" defTabSz="1019175" rtl="0" eaLnBrk="1" fontAlgn="base" hangingPunct="1">
        <a:lnSpc>
          <a:spcPct val="100000"/>
        </a:lnSpc>
        <a:spcBef>
          <a:spcPts val="500"/>
        </a:spcBef>
        <a:spcAft>
          <a:spcPct val="0"/>
        </a:spcAft>
        <a:buClr>
          <a:srgbClr val="EF5114"/>
        </a:buClr>
        <a:buChar char="»"/>
        <a:defRPr sz="2000">
          <a:solidFill>
            <a:srgbClr val="002072"/>
          </a:solidFill>
          <a:latin typeface="+mn-lt"/>
        </a:defRPr>
      </a:lvl5pPr>
      <a:lvl6pPr marL="2749550" indent="-254000" algn="l" defTabSz="1019175" rtl="0" eaLnBrk="1" fontAlgn="base" hangingPunct="1">
        <a:lnSpc>
          <a:spcPts val="2400"/>
        </a:lnSpc>
        <a:spcBef>
          <a:spcPts val="500"/>
        </a:spcBef>
        <a:spcAft>
          <a:spcPct val="0"/>
        </a:spcAft>
        <a:buClr>
          <a:srgbClr val="EF5114"/>
        </a:buClr>
        <a:buChar char="»"/>
        <a:defRPr sz="2000">
          <a:solidFill>
            <a:srgbClr val="002072"/>
          </a:solidFill>
          <a:latin typeface="+mn-lt"/>
        </a:defRPr>
      </a:lvl6pPr>
      <a:lvl7pPr marL="3206750" indent="-254000" algn="l" defTabSz="1019175" rtl="0" eaLnBrk="1" fontAlgn="base" hangingPunct="1">
        <a:lnSpc>
          <a:spcPts val="2400"/>
        </a:lnSpc>
        <a:spcBef>
          <a:spcPts val="500"/>
        </a:spcBef>
        <a:spcAft>
          <a:spcPct val="0"/>
        </a:spcAft>
        <a:buClr>
          <a:srgbClr val="EF5114"/>
        </a:buClr>
        <a:buChar char="»"/>
        <a:defRPr sz="2000">
          <a:solidFill>
            <a:srgbClr val="002072"/>
          </a:solidFill>
          <a:latin typeface="+mn-lt"/>
        </a:defRPr>
      </a:lvl7pPr>
      <a:lvl8pPr marL="3663950" indent="-254000" algn="l" defTabSz="1019175" rtl="0" eaLnBrk="1" fontAlgn="base" hangingPunct="1">
        <a:lnSpc>
          <a:spcPts val="2400"/>
        </a:lnSpc>
        <a:spcBef>
          <a:spcPts val="500"/>
        </a:spcBef>
        <a:spcAft>
          <a:spcPct val="0"/>
        </a:spcAft>
        <a:buClr>
          <a:srgbClr val="EF5114"/>
        </a:buClr>
        <a:buChar char="»"/>
        <a:defRPr sz="2000">
          <a:solidFill>
            <a:srgbClr val="002072"/>
          </a:solidFill>
          <a:latin typeface="+mn-lt"/>
        </a:defRPr>
      </a:lvl8pPr>
      <a:lvl9pPr marL="4121150" indent="-254000" algn="l" defTabSz="1019175" rtl="0" eaLnBrk="1" fontAlgn="base" hangingPunct="1">
        <a:lnSpc>
          <a:spcPts val="2400"/>
        </a:lnSpc>
        <a:spcBef>
          <a:spcPts val="500"/>
        </a:spcBef>
        <a:spcAft>
          <a:spcPct val="0"/>
        </a:spcAft>
        <a:buClr>
          <a:srgbClr val="EF5114"/>
        </a:buClr>
        <a:buChar char="»"/>
        <a:defRPr sz="2000">
          <a:solidFill>
            <a:srgbClr val="00207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3600" b="1" dirty="0" smtClean="0"/>
              <a:t>District of Columbia</a:t>
            </a:r>
            <a:br>
              <a:rPr lang="en-US" sz="3600" b="1" dirty="0" smtClean="0"/>
            </a:br>
            <a:r>
              <a:rPr lang="en-US" sz="3600" b="1" dirty="0" smtClean="0"/>
              <a:t>Health Benefits Exchange Authority</a:t>
            </a:r>
            <a:br>
              <a:rPr lang="en-US" sz="3600" b="1" dirty="0" smtClean="0"/>
            </a:br>
            <a:r>
              <a:rPr lang="en-US" sz="3600" b="1" dirty="0" smtClean="0"/>
              <a:t>Network Adequacy Working Group</a:t>
            </a:r>
            <a:endParaRPr lang="en-US" sz="3600" b="1" dirty="0"/>
          </a:p>
        </p:txBody>
      </p:sp>
      <p:sp>
        <p:nvSpPr>
          <p:cNvPr id="3" name="Subtitle 2"/>
          <p:cNvSpPr>
            <a:spLocks noGrp="1"/>
          </p:cNvSpPr>
          <p:nvPr>
            <p:ph type="subTitle" idx="1"/>
          </p:nvPr>
        </p:nvSpPr>
        <p:spPr>
          <a:xfrm>
            <a:off x="1508125" y="4403725"/>
            <a:ext cx="7042150" cy="1405404"/>
          </a:xfrm>
        </p:spPr>
        <p:txBody>
          <a:bodyPr>
            <a:normAutofit/>
          </a:bodyPr>
          <a:lstStyle/>
          <a:p>
            <a:r>
              <a:rPr lang="en-US" dirty="0" smtClean="0"/>
              <a:t>February 14, 2013</a:t>
            </a:r>
          </a:p>
          <a:p>
            <a:r>
              <a:rPr lang="en-US" dirty="0" smtClean="0"/>
              <a:t>Chair: Diane Lewis</a:t>
            </a:r>
          </a:p>
          <a:p>
            <a:r>
              <a:rPr lang="en-US" dirty="0" smtClean="0"/>
              <a:t>Vice Chair: Stephen Jefferson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Key</a:t>
            </a:r>
            <a:r>
              <a:rPr lang="en-US" b="1" dirty="0"/>
              <a:t> </a:t>
            </a:r>
            <a:r>
              <a:rPr lang="en-US" sz="3600" b="1" dirty="0"/>
              <a:t>Issues</a:t>
            </a:r>
            <a:r>
              <a:rPr lang="en-US" b="1" dirty="0"/>
              <a:t> </a:t>
            </a:r>
            <a:r>
              <a:rPr lang="en-US" sz="3600" b="1" dirty="0"/>
              <a:t>and</a:t>
            </a:r>
            <a:r>
              <a:rPr lang="en-US" b="1" dirty="0"/>
              <a:t> </a:t>
            </a:r>
            <a:r>
              <a:rPr lang="en-US" sz="3600" b="1" dirty="0"/>
              <a:t>Questions</a:t>
            </a:r>
            <a:r>
              <a:rPr lang="en-US" b="1" dirty="0" smtClean="0"/>
              <a:t>, </a:t>
            </a:r>
            <a:r>
              <a:rPr lang="en-US" sz="3600" b="1" dirty="0"/>
              <a:t>continued</a:t>
            </a:r>
          </a:p>
        </p:txBody>
      </p:sp>
      <p:sp>
        <p:nvSpPr>
          <p:cNvPr id="3" name="Content Placeholder 2"/>
          <p:cNvSpPr>
            <a:spLocks noGrp="1"/>
          </p:cNvSpPr>
          <p:nvPr>
            <p:ph idx="1"/>
          </p:nvPr>
        </p:nvSpPr>
        <p:spPr/>
        <p:txBody>
          <a:bodyPr>
            <a:normAutofit fontScale="92500" lnSpcReduction="20000"/>
          </a:bodyPr>
          <a:lstStyle/>
          <a:p>
            <a:pPr marL="514350" lvl="0" indent="-514350">
              <a:buFont typeface="+mj-lt"/>
              <a:buAutoNum type="arabicPeriod" startAt="6"/>
            </a:pPr>
            <a:r>
              <a:rPr lang="en-US" dirty="0"/>
              <a:t>Should specific benchmarks be set for network adequacy? </a:t>
            </a:r>
          </a:p>
          <a:p>
            <a:pPr marL="936625" lvl="1" indent="-420688"/>
            <a:r>
              <a:rPr lang="en-US" dirty="0"/>
              <a:t>What types of providers should be monitored? What measures? What standards?</a:t>
            </a:r>
          </a:p>
          <a:p>
            <a:pPr marL="514350" indent="-514350">
              <a:buFont typeface="+mj-lt"/>
              <a:buAutoNum type="arabicPeriod" startAt="6"/>
            </a:pPr>
            <a:r>
              <a:rPr lang="en-US" dirty="0"/>
              <a:t>Should network adequacy be evaluated as a condition of participation or should this review be done retrospectively?</a:t>
            </a:r>
          </a:p>
          <a:p>
            <a:pPr marL="514350" indent="-514350">
              <a:buFont typeface="+mj-lt"/>
              <a:buAutoNum type="arabicPeriod" startAt="6"/>
            </a:pPr>
            <a:r>
              <a:rPr lang="en-US" dirty="0"/>
              <a:t>How do states and other Exchange structures collect and monitor data</a:t>
            </a:r>
            <a:r>
              <a:rPr lang="en-US" sz="2000" dirty="0"/>
              <a:t> </a:t>
            </a:r>
            <a:r>
              <a:rPr lang="en-US" dirty="0"/>
              <a:t>?</a:t>
            </a:r>
          </a:p>
          <a:p>
            <a:pPr marL="973137" lvl="1" indent="-457200"/>
            <a:r>
              <a:rPr lang="en-US" dirty="0"/>
              <a:t>If so, what are their reporting requirements?</a:t>
            </a:r>
          </a:p>
          <a:p>
            <a:pPr marL="514350" indent="-514350">
              <a:buFont typeface="+mj-lt"/>
              <a:buAutoNum type="arabicPeriod" startAt="6"/>
            </a:pPr>
            <a:r>
              <a:rPr lang="en-US" dirty="0"/>
              <a:t>What strategies other than network adequacy standards should the DC HBX consider to ensure consumer access to adequate networks?</a:t>
            </a:r>
          </a:p>
          <a:p>
            <a:pPr marL="514350" indent="-514350">
              <a:buFont typeface="+mj-lt"/>
              <a:buAutoNum type="arabicPeriod" startAt="6"/>
            </a:pPr>
            <a:r>
              <a:rPr lang="en-US" dirty="0"/>
              <a:t>How will monitoring and enforcement be enforced?</a:t>
            </a:r>
          </a:p>
          <a:p>
            <a:endParaRPr lang="en-US" dirty="0"/>
          </a:p>
        </p:txBody>
      </p:sp>
      <p:sp>
        <p:nvSpPr>
          <p:cNvPr id="4" name="Slide Number Placeholder 3"/>
          <p:cNvSpPr>
            <a:spLocks noGrp="1"/>
          </p:cNvSpPr>
          <p:nvPr>
            <p:ph type="sldNum" sz="quarter" idx="11"/>
          </p:nvPr>
        </p:nvSpPr>
        <p:spPr/>
        <p:txBody>
          <a:bodyPr/>
          <a:lstStyle/>
          <a:p>
            <a:fld id="{E12461A0-B819-4387-A01B-9AB3F3E0229C}" type="slidenum">
              <a:rPr lang="en-US" smtClean="0"/>
              <a:pPr/>
              <a:t>10</a:t>
            </a:fld>
            <a:endParaRPr lang="en-US"/>
          </a:p>
        </p:txBody>
      </p:sp>
    </p:spTree>
    <p:extLst>
      <p:ext uri="{BB962C8B-B14F-4D97-AF65-F5344CB8AC3E}">
        <p14:creationId xmlns:p14="http://schemas.microsoft.com/office/powerpoint/2010/main" val="12854367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Possible Options</a:t>
            </a:r>
            <a:endParaRPr lang="en-US" sz="3600" b="1" dirty="0"/>
          </a:p>
        </p:txBody>
      </p:sp>
      <p:sp>
        <p:nvSpPr>
          <p:cNvPr id="3" name="Content Placeholder 2"/>
          <p:cNvSpPr>
            <a:spLocks noGrp="1"/>
          </p:cNvSpPr>
          <p:nvPr>
            <p:ph idx="1"/>
          </p:nvPr>
        </p:nvSpPr>
        <p:spPr/>
        <p:txBody>
          <a:bodyPr>
            <a:normAutofit fontScale="85000" lnSpcReduction="10000"/>
          </a:bodyPr>
          <a:lstStyle/>
          <a:p>
            <a:pPr marL="514350" lvl="0" indent="-514350">
              <a:buFont typeface="+mj-lt"/>
              <a:buAutoNum type="arabicPeriod"/>
            </a:pPr>
            <a:r>
              <a:rPr lang="en-US" dirty="0"/>
              <a:t>Regulator verifies directly through prospective evidence that requirement is met.</a:t>
            </a:r>
          </a:p>
          <a:p>
            <a:pPr lvl="1"/>
            <a:r>
              <a:rPr lang="en-US" dirty="0"/>
              <a:t>Accomplished by data collection through an access plan and retrospective monitoring (e.g. complaints to Department of Insurance)</a:t>
            </a:r>
          </a:p>
          <a:p>
            <a:pPr lvl="1"/>
            <a:r>
              <a:rPr lang="en-US" dirty="0"/>
              <a:t>Accomplished by NCQA or URAC accreditation </a:t>
            </a:r>
          </a:p>
          <a:p>
            <a:pPr marL="514350" lvl="0" indent="-514350">
              <a:buFont typeface="+mj-lt"/>
              <a:buAutoNum type="arabicPeriod"/>
            </a:pPr>
            <a:r>
              <a:rPr lang="en-US" dirty="0"/>
              <a:t>Regulator will accept verification by company officer that requirement has been met.</a:t>
            </a:r>
          </a:p>
          <a:p>
            <a:pPr lvl="1"/>
            <a:r>
              <a:rPr lang="en-US" dirty="0"/>
              <a:t>Accomplished through QHP attestations and retrospective monitoring</a:t>
            </a:r>
          </a:p>
          <a:p>
            <a:pPr marL="514350" lvl="0" indent="-514350">
              <a:buFont typeface="+mj-lt"/>
              <a:buAutoNum type="arabicPeriod"/>
            </a:pPr>
            <a:r>
              <a:rPr lang="en-US" dirty="0"/>
              <a:t>Regulator will accept verification by company officer that company is taking steps to meet the requirements prior to a predetermined date.</a:t>
            </a:r>
          </a:p>
          <a:p>
            <a:pPr lvl="1"/>
            <a:r>
              <a:rPr lang="en-US" dirty="0"/>
              <a:t>Phase -in process using attestations and/or accreditation in the first few years and moving to prospective data collection with standards</a:t>
            </a:r>
          </a:p>
          <a:p>
            <a:endParaRPr lang="en-US" dirty="0"/>
          </a:p>
        </p:txBody>
      </p:sp>
    </p:spTree>
    <p:extLst>
      <p:ext uri="{BB962C8B-B14F-4D97-AF65-F5344CB8AC3E}">
        <p14:creationId xmlns:p14="http://schemas.microsoft.com/office/powerpoint/2010/main" val="2334373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Agenda</a:t>
            </a:r>
            <a:endParaRPr lang="en-US" sz="3600" b="1" dirty="0"/>
          </a:p>
        </p:txBody>
      </p:sp>
      <p:sp>
        <p:nvSpPr>
          <p:cNvPr id="3" name="Content Placeholder 2"/>
          <p:cNvSpPr>
            <a:spLocks noGrp="1"/>
          </p:cNvSpPr>
          <p:nvPr>
            <p:ph idx="1"/>
          </p:nvPr>
        </p:nvSpPr>
        <p:spPr/>
        <p:txBody>
          <a:bodyPr>
            <a:normAutofit lnSpcReduction="10000"/>
          </a:bodyPr>
          <a:lstStyle/>
          <a:p>
            <a:pPr marL="0" indent="0">
              <a:buNone/>
            </a:pPr>
            <a:r>
              <a:rPr lang="en-US" dirty="0"/>
              <a:t>1. Introductions</a:t>
            </a:r>
          </a:p>
          <a:p>
            <a:pPr marL="0" indent="0">
              <a:buNone/>
            </a:pPr>
            <a:r>
              <a:rPr lang="en-US" dirty="0"/>
              <a:t>2. Plan for three working group meetings to develop our network adequacy recommendations</a:t>
            </a:r>
          </a:p>
          <a:p>
            <a:pPr marL="0" indent="0">
              <a:buNone/>
            </a:pPr>
            <a:r>
              <a:rPr lang="en-US" dirty="0"/>
              <a:t>3. Review background </a:t>
            </a:r>
            <a:r>
              <a:rPr lang="en-US" dirty="0" smtClean="0"/>
              <a:t>materials</a:t>
            </a:r>
            <a:endParaRPr lang="en-US" dirty="0"/>
          </a:p>
          <a:p>
            <a:pPr marL="0" indent="0">
              <a:buNone/>
            </a:pPr>
            <a:r>
              <a:rPr lang="en-US" dirty="0"/>
              <a:t>4. Working group member concerns and issues about network adequacy</a:t>
            </a:r>
          </a:p>
          <a:p>
            <a:pPr marL="0" indent="0">
              <a:buNone/>
            </a:pPr>
            <a:r>
              <a:rPr lang="en-US" dirty="0"/>
              <a:t>5. Review possible options for addressing District of Columbia issues</a:t>
            </a:r>
          </a:p>
          <a:p>
            <a:pPr marL="0" indent="0">
              <a:buNone/>
            </a:pPr>
            <a:r>
              <a:rPr lang="en-US" dirty="0"/>
              <a:t>6. Next Steps</a:t>
            </a:r>
          </a:p>
          <a:p>
            <a:pPr marL="0" indent="0">
              <a:buNone/>
            </a:pPr>
            <a:r>
              <a:rPr lang="en-US" dirty="0"/>
              <a:t>7. Adjourn</a:t>
            </a:r>
          </a:p>
          <a:p>
            <a:endParaRPr lang="en-US" dirty="0"/>
          </a:p>
        </p:txBody>
      </p:sp>
      <p:sp>
        <p:nvSpPr>
          <p:cNvPr id="4" name="Slide Number Placeholder 3"/>
          <p:cNvSpPr>
            <a:spLocks noGrp="1"/>
          </p:cNvSpPr>
          <p:nvPr>
            <p:ph type="sldNum" sz="quarter" idx="11"/>
          </p:nvPr>
        </p:nvSpPr>
        <p:spPr/>
        <p:txBody>
          <a:bodyPr/>
          <a:lstStyle/>
          <a:p>
            <a:fld id="{E12461A0-B819-4387-A01B-9AB3F3E0229C}" type="slidenum">
              <a:rPr lang="en-US" smtClean="0"/>
              <a:pPr/>
              <a:t>2</a:t>
            </a:fld>
            <a:endParaRPr lang="en-US"/>
          </a:p>
        </p:txBody>
      </p:sp>
    </p:spTree>
    <p:extLst>
      <p:ext uri="{BB962C8B-B14F-4D97-AF65-F5344CB8AC3E}">
        <p14:creationId xmlns:p14="http://schemas.microsoft.com/office/powerpoint/2010/main" val="37501240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12461A0-B819-4387-A01B-9AB3F3E0229C}" type="slidenum">
              <a:rPr lang="en-US" smtClean="0"/>
              <a:pPr/>
              <a:t>3</a:t>
            </a:fld>
            <a:endParaRPr lang="en-US"/>
          </a:p>
        </p:txBody>
      </p:sp>
      <p:sp>
        <p:nvSpPr>
          <p:cNvPr id="5" name="Title 1"/>
          <p:cNvSpPr txBox="1">
            <a:spLocks/>
          </p:cNvSpPr>
          <p:nvPr/>
        </p:nvSpPr>
        <p:spPr>
          <a:xfrm>
            <a:off x="502920" y="0"/>
            <a:ext cx="9052560" cy="1295400"/>
          </a:xfrm>
          <a:prstGeom prst="rect">
            <a:avLst/>
          </a:prstGeom>
        </p:spPr>
        <p:txBody>
          <a:bodyPr vert="horz" lIns="101882" tIns="50941" rIns="101882" bIns="50941"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b="1" dirty="0">
                <a:solidFill>
                  <a:srgbClr val="002060"/>
                </a:solidFill>
                <a:latin typeface="Arial" charset="0"/>
                <a:cs typeface="Arial" charset="0"/>
              </a:rPr>
              <a:t>Exchange</a:t>
            </a:r>
            <a:r>
              <a:rPr lang="en-US" sz="3600" dirty="0">
                <a:latin typeface="Arial" charset="0"/>
                <a:cs typeface="Arial" charset="0"/>
              </a:rPr>
              <a:t> </a:t>
            </a:r>
            <a:r>
              <a:rPr lang="en-US" sz="3600" dirty="0">
                <a:solidFill>
                  <a:srgbClr val="FF9900"/>
                </a:solidFill>
                <a:latin typeface="Arial" charset="0"/>
                <a:cs typeface="Arial" charset="0"/>
              </a:rPr>
              <a:t>| </a:t>
            </a:r>
            <a:r>
              <a:rPr lang="en-US" sz="3600" b="1" dirty="0">
                <a:solidFill>
                  <a:srgbClr val="3073B0"/>
                </a:solidFill>
                <a:latin typeface="Arial" charset="0"/>
                <a:cs typeface="Arial" charset="0"/>
              </a:rPr>
              <a:t>A Structured Marketplace</a:t>
            </a:r>
            <a:endParaRPr lang="en-US" sz="3600" dirty="0"/>
          </a:p>
        </p:txBody>
      </p:sp>
      <p:pic>
        <p:nvPicPr>
          <p:cNvPr id="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a:xfrm>
            <a:off x="1139919" y="1606656"/>
            <a:ext cx="7778562" cy="4546560"/>
          </a:xfrm>
          <a:prstGeom prst="rect">
            <a:avLst/>
          </a:prstGeom>
          <a:noFill/>
        </p:spPr>
      </p:pic>
      <p:sp>
        <p:nvSpPr>
          <p:cNvPr id="7" name="TextBox 6"/>
          <p:cNvSpPr txBox="1"/>
          <p:nvPr/>
        </p:nvSpPr>
        <p:spPr>
          <a:xfrm>
            <a:off x="502920" y="6912600"/>
            <a:ext cx="1894242" cy="272154"/>
          </a:xfrm>
          <a:prstGeom prst="rect">
            <a:avLst/>
          </a:prstGeom>
          <a:noFill/>
        </p:spPr>
        <p:txBody>
          <a:bodyPr wrap="square" lIns="101882" tIns="50941" rIns="101882" bIns="50941" rtlCol="0">
            <a:spAutoFit/>
          </a:bodyPr>
          <a:lstStyle/>
          <a:p>
            <a:r>
              <a:rPr lang="en-US" sz="1100" dirty="0"/>
              <a:t>R.L. Carey Consulting</a:t>
            </a:r>
          </a:p>
        </p:txBody>
      </p:sp>
    </p:spTree>
    <p:extLst>
      <p:ext uri="{BB962C8B-B14F-4D97-AF65-F5344CB8AC3E}">
        <p14:creationId xmlns:p14="http://schemas.microsoft.com/office/powerpoint/2010/main" val="3494804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What</a:t>
            </a:r>
            <a:r>
              <a:rPr lang="en-US" dirty="0" smtClean="0"/>
              <a:t> </a:t>
            </a:r>
            <a:r>
              <a:rPr lang="en-US" sz="3600" b="1" dirty="0"/>
              <a:t>is</a:t>
            </a:r>
            <a:r>
              <a:rPr lang="en-US" dirty="0" smtClean="0"/>
              <a:t> </a:t>
            </a:r>
            <a:r>
              <a:rPr lang="en-US" sz="3600" b="1" dirty="0"/>
              <a:t>Network</a:t>
            </a:r>
            <a:r>
              <a:rPr lang="en-US" dirty="0" smtClean="0"/>
              <a:t> </a:t>
            </a:r>
            <a:r>
              <a:rPr lang="en-US" sz="3600" b="1" dirty="0"/>
              <a:t>Adequacy</a:t>
            </a:r>
            <a:r>
              <a:rPr lang="en-US" dirty="0" smtClean="0"/>
              <a:t>?</a:t>
            </a:r>
            <a:endParaRPr lang="en-US" dirty="0"/>
          </a:p>
        </p:txBody>
      </p:sp>
      <p:sp>
        <p:nvSpPr>
          <p:cNvPr id="3" name="Content Placeholder 2"/>
          <p:cNvSpPr>
            <a:spLocks noGrp="1"/>
          </p:cNvSpPr>
          <p:nvPr>
            <p:ph idx="1"/>
          </p:nvPr>
        </p:nvSpPr>
        <p:spPr/>
        <p:txBody>
          <a:bodyPr/>
          <a:lstStyle/>
          <a:p>
            <a:pPr marL="0" indent="0">
              <a:buNone/>
            </a:pPr>
            <a:r>
              <a:rPr lang="en-US" dirty="0" smtClean="0"/>
              <a:t>“Health </a:t>
            </a:r>
            <a:r>
              <a:rPr lang="en-US" dirty="0"/>
              <a:t>insurers are required to maintain provider networks that are sufficient in number and types of providers to ensure that all services will be accessible without unreasonable delays</a:t>
            </a:r>
            <a:r>
              <a:rPr lang="en-US" dirty="0" smtClean="0"/>
              <a:t>.”</a:t>
            </a:r>
            <a:endParaRPr lang="en-US" dirty="0"/>
          </a:p>
          <a:p>
            <a:pPr marL="0" indent="0">
              <a:buNone/>
            </a:pPr>
            <a:endParaRPr lang="en-US"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endParaRPr lang="en-US" sz="2000" dirty="0"/>
          </a:p>
          <a:p>
            <a:pPr marL="0" indent="0">
              <a:buNone/>
            </a:pPr>
            <a:endParaRPr lang="en-US" sz="2000" dirty="0" smtClean="0"/>
          </a:p>
          <a:p>
            <a:pPr marL="0" indent="0">
              <a:buNone/>
            </a:pPr>
            <a:r>
              <a:rPr lang="en-US" sz="1600" dirty="0" smtClean="0"/>
              <a:t>Source: Maryland Health Benefit Exchange Carrier Reference Manual</a:t>
            </a:r>
            <a:endParaRPr lang="en-US" sz="1600" dirty="0"/>
          </a:p>
        </p:txBody>
      </p:sp>
      <p:sp>
        <p:nvSpPr>
          <p:cNvPr id="4" name="Slide Number Placeholder 3"/>
          <p:cNvSpPr>
            <a:spLocks noGrp="1"/>
          </p:cNvSpPr>
          <p:nvPr>
            <p:ph type="sldNum" sz="quarter" idx="11"/>
          </p:nvPr>
        </p:nvSpPr>
        <p:spPr/>
        <p:txBody>
          <a:bodyPr/>
          <a:lstStyle/>
          <a:p>
            <a:fld id="{E12461A0-B819-4387-A01B-9AB3F3E0229C}" type="slidenum">
              <a:rPr lang="en-US" smtClean="0"/>
              <a:pPr/>
              <a:t>4</a:t>
            </a:fld>
            <a:endParaRPr lang="en-US"/>
          </a:p>
        </p:txBody>
      </p:sp>
    </p:spTree>
    <p:extLst>
      <p:ext uri="{BB962C8B-B14F-4D97-AF65-F5344CB8AC3E}">
        <p14:creationId xmlns:p14="http://schemas.microsoft.com/office/powerpoint/2010/main" val="4052646134"/>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kern="1200" dirty="0"/>
              <a:t>ACA</a:t>
            </a:r>
            <a:r>
              <a:rPr lang="en-US" sz="3600" b="1" dirty="0"/>
              <a:t> </a:t>
            </a:r>
            <a:r>
              <a:rPr lang="en-US" sz="3600" b="1" kern="1200" dirty="0" smtClean="0"/>
              <a:t>Regulations</a:t>
            </a:r>
            <a:endParaRPr lang="en-US" dirty="0"/>
          </a:p>
        </p:txBody>
      </p:sp>
      <p:sp>
        <p:nvSpPr>
          <p:cNvPr id="3" name="Content Placeholder 2"/>
          <p:cNvSpPr>
            <a:spLocks noGrp="1"/>
          </p:cNvSpPr>
          <p:nvPr>
            <p:ph idx="1"/>
          </p:nvPr>
        </p:nvSpPr>
        <p:spPr/>
        <p:txBody>
          <a:bodyPr>
            <a:normAutofit fontScale="77500" lnSpcReduction="20000"/>
          </a:bodyPr>
          <a:lstStyle/>
          <a:p>
            <a:pPr lvl="0"/>
            <a:r>
              <a:rPr lang="en-US" dirty="0" smtClean="0"/>
              <a:t>Has </a:t>
            </a:r>
            <a:r>
              <a:rPr lang="en-US" dirty="0"/>
              <a:t>a network for each plan with sufficient number and types of providers to ensure that all services are accessible without unreasonable delay.</a:t>
            </a:r>
          </a:p>
          <a:p>
            <a:pPr lvl="0"/>
            <a:r>
              <a:rPr lang="en-US" dirty="0"/>
              <a:t>Has a network that must include providers which specialize in mental health and substance abuse services.</a:t>
            </a:r>
          </a:p>
          <a:p>
            <a:pPr lvl="0"/>
            <a:r>
              <a:rPr lang="en-US" dirty="0"/>
              <a:t>Has a network with sufficient geographic distribution of providers for each plan.</a:t>
            </a:r>
          </a:p>
          <a:p>
            <a:pPr lvl="0"/>
            <a:r>
              <a:rPr lang="en-US" dirty="0"/>
              <a:t>Has sufficient number and geographic distribution of essential community providers, where available, to ensure reasonable and timely access to a broad range of such providers for low-income, medically underserved individuals in the service area.</a:t>
            </a:r>
          </a:p>
          <a:p>
            <a:pPr lvl="0"/>
            <a:r>
              <a:rPr lang="en-US" dirty="0"/>
              <a:t>Makes its provider directory available to the Exchange for publication online in accordance with guidance from the Exchange and to potential enrollees in hard copy upon request. This directory must identify providers that are not accepting new patients</a:t>
            </a:r>
            <a:r>
              <a:rPr lang="en-US" dirty="0" smtClean="0"/>
              <a:t>.</a:t>
            </a:r>
            <a:endParaRPr lang="en-US" dirty="0"/>
          </a:p>
        </p:txBody>
      </p:sp>
    </p:spTree>
    <p:extLst>
      <p:ext uri="{BB962C8B-B14F-4D97-AF65-F5344CB8AC3E}">
        <p14:creationId xmlns:p14="http://schemas.microsoft.com/office/powerpoint/2010/main" val="366145800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a:t>Network</a:t>
            </a:r>
            <a:r>
              <a:rPr lang="en-US" dirty="0" smtClean="0"/>
              <a:t> </a:t>
            </a:r>
            <a:r>
              <a:rPr lang="en-US" sz="3600" b="1" dirty="0"/>
              <a:t>Adequacy</a:t>
            </a:r>
            <a:r>
              <a:rPr lang="en-US" dirty="0" smtClean="0"/>
              <a:t> </a:t>
            </a:r>
            <a:r>
              <a:rPr lang="en-US" sz="3600" b="1" dirty="0"/>
              <a:t>Context</a:t>
            </a:r>
          </a:p>
        </p:txBody>
      </p:sp>
      <p:sp>
        <p:nvSpPr>
          <p:cNvPr id="3" name="Content Placeholder 2"/>
          <p:cNvSpPr>
            <a:spLocks noGrp="1"/>
          </p:cNvSpPr>
          <p:nvPr>
            <p:ph idx="1"/>
          </p:nvPr>
        </p:nvSpPr>
        <p:spPr/>
        <p:txBody>
          <a:bodyPr>
            <a:normAutofit lnSpcReduction="10000"/>
          </a:bodyPr>
          <a:lstStyle/>
          <a:p>
            <a:r>
              <a:rPr lang="en-US" dirty="0" smtClean="0"/>
              <a:t>State-based </a:t>
            </a:r>
            <a:r>
              <a:rPr lang="en-US" dirty="0"/>
              <a:t>Exchanges </a:t>
            </a:r>
            <a:r>
              <a:rPr lang="en-US" dirty="0" smtClean="0"/>
              <a:t>are required by the ACA to</a:t>
            </a:r>
            <a:r>
              <a:rPr lang="en-US" dirty="0" smtClean="0"/>
              <a:t> </a:t>
            </a:r>
            <a:r>
              <a:rPr lang="en-US" dirty="0"/>
              <a:t>establish their own standards for network adequacy to meet the unique status of each </a:t>
            </a:r>
            <a:r>
              <a:rPr lang="en-US" dirty="0" smtClean="0"/>
              <a:t>state</a:t>
            </a:r>
          </a:p>
          <a:p>
            <a:r>
              <a:rPr lang="en-US" dirty="0" smtClean="0"/>
              <a:t>No one model for how states </a:t>
            </a:r>
            <a:r>
              <a:rPr lang="en-US" dirty="0" smtClean="0"/>
              <a:t>should address </a:t>
            </a:r>
            <a:r>
              <a:rPr lang="en-US" dirty="0" smtClean="0"/>
              <a:t>network adequacy of plans </a:t>
            </a:r>
          </a:p>
          <a:p>
            <a:pPr lvl="1"/>
            <a:r>
              <a:rPr lang="en-US" dirty="0" smtClean="0"/>
              <a:t>Different approaches in different market segments (Commercial, Medicaid, Medicare Advantage)</a:t>
            </a:r>
          </a:p>
          <a:p>
            <a:r>
              <a:rPr lang="en-US" dirty="0" smtClean="0"/>
              <a:t>Maintain </a:t>
            </a:r>
            <a:r>
              <a:rPr lang="en-US" dirty="0"/>
              <a:t>consistency between the regulatory requirements for plans sold inside and outside the </a:t>
            </a:r>
            <a:r>
              <a:rPr lang="en-US" dirty="0" smtClean="0"/>
              <a:t>exchange</a:t>
            </a:r>
            <a:endParaRPr lang="en-US" dirty="0"/>
          </a:p>
          <a:p>
            <a:r>
              <a:rPr lang="en-US" dirty="0"/>
              <a:t>Network adequacy regulations alone cannot fully address problems underlying access to health care </a:t>
            </a:r>
            <a:endParaRPr lang="en-US" dirty="0" smtClean="0"/>
          </a:p>
          <a:p>
            <a:endParaRPr lang="en-US" dirty="0"/>
          </a:p>
        </p:txBody>
      </p:sp>
      <p:sp>
        <p:nvSpPr>
          <p:cNvPr id="4" name="Slide Number Placeholder 3"/>
          <p:cNvSpPr>
            <a:spLocks noGrp="1"/>
          </p:cNvSpPr>
          <p:nvPr>
            <p:ph type="sldNum" sz="quarter" idx="11"/>
          </p:nvPr>
        </p:nvSpPr>
        <p:spPr/>
        <p:txBody>
          <a:bodyPr/>
          <a:lstStyle/>
          <a:p>
            <a:fld id="{E12461A0-B819-4387-A01B-9AB3F3E0229C}" type="slidenum">
              <a:rPr lang="en-US" smtClean="0"/>
              <a:pPr/>
              <a:t>6</a:t>
            </a:fld>
            <a:endParaRPr lang="en-US"/>
          </a:p>
        </p:txBody>
      </p:sp>
    </p:spTree>
    <p:extLst>
      <p:ext uri="{BB962C8B-B14F-4D97-AF65-F5344CB8AC3E}">
        <p14:creationId xmlns:p14="http://schemas.microsoft.com/office/powerpoint/2010/main" val="8704108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Selected</a:t>
            </a:r>
            <a:r>
              <a:rPr lang="en-US" dirty="0" smtClean="0"/>
              <a:t> </a:t>
            </a:r>
            <a:r>
              <a:rPr lang="en-US" sz="3600" b="1" dirty="0"/>
              <a:t>State</a:t>
            </a:r>
            <a:r>
              <a:rPr lang="en-US" dirty="0" smtClean="0"/>
              <a:t> </a:t>
            </a:r>
            <a:r>
              <a:rPr lang="en-US" sz="3600" b="1" dirty="0"/>
              <a:t>Approaches</a:t>
            </a:r>
            <a:r>
              <a:rPr lang="en-US" dirty="0" smtClean="0"/>
              <a:t> </a:t>
            </a:r>
            <a:r>
              <a:rPr lang="en-US" sz="3600" b="1" dirty="0"/>
              <a:t>to</a:t>
            </a:r>
            <a:r>
              <a:rPr lang="en-US" dirty="0" smtClean="0"/>
              <a:t> </a:t>
            </a:r>
            <a:r>
              <a:rPr lang="en-US" sz="3600" b="1" dirty="0"/>
              <a:t>Network</a:t>
            </a:r>
            <a:r>
              <a:rPr lang="en-US" dirty="0" smtClean="0"/>
              <a:t> </a:t>
            </a:r>
            <a:r>
              <a:rPr lang="en-US" sz="3600" b="1" dirty="0"/>
              <a:t>Adequacy</a:t>
            </a:r>
          </a:p>
        </p:txBody>
      </p:sp>
      <p:sp>
        <p:nvSpPr>
          <p:cNvPr id="4" name="Slide Number Placeholder 3"/>
          <p:cNvSpPr>
            <a:spLocks noGrp="1"/>
          </p:cNvSpPr>
          <p:nvPr>
            <p:ph type="sldNum" sz="quarter" idx="11"/>
          </p:nvPr>
        </p:nvSpPr>
        <p:spPr/>
        <p:txBody>
          <a:bodyPr/>
          <a:lstStyle/>
          <a:p>
            <a:fld id="{E12461A0-B819-4387-A01B-9AB3F3E0229C}" type="slidenum">
              <a:rPr lang="en-US" smtClean="0"/>
              <a:pPr/>
              <a:t>7</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3640136632"/>
              </p:ext>
            </p:extLst>
          </p:nvPr>
        </p:nvGraphicFramePr>
        <p:xfrm>
          <a:off x="574765" y="1463039"/>
          <a:ext cx="9122946" cy="5754656"/>
        </p:xfrm>
        <a:graphic>
          <a:graphicData uri="http://schemas.openxmlformats.org/drawingml/2006/table">
            <a:tbl>
              <a:tblPr firstRow="1" firstCol="1" bandRow="1">
                <a:tableStyleId>{912C8C85-51F0-491E-9774-3900AFEF0FD7}</a:tableStyleId>
              </a:tblPr>
              <a:tblGrid>
                <a:gridCol w="1530036"/>
                <a:gridCol w="3995033"/>
                <a:gridCol w="3597877"/>
              </a:tblGrid>
              <a:tr h="413914">
                <a:tc>
                  <a:txBody>
                    <a:bodyPr/>
                    <a:lstStyle/>
                    <a:p>
                      <a:pPr marL="0" marR="0">
                        <a:lnSpc>
                          <a:spcPct val="115000"/>
                        </a:lnSpc>
                        <a:spcBef>
                          <a:spcPts val="0"/>
                        </a:spcBef>
                        <a:spcAft>
                          <a:spcPts val="0"/>
                        </a:spcAft>
                      </a:pPr>
                      <a:r>
                        <a:rPr lang="en-US" sz="1400" dirty="0" smtClean="0">
                          <a:effectLst/>
                        </a:rPr>
                        <a:t>State</a:t>
                      </a:r>
                      <a:r>
                        <a:rPr lang="en-US" sz="1400" baseline="0" dirty="0" smtClean="0">
                          <a:effectLst/>
                        </a:rPr>
                        <a:t> </a:t>
                      </a:r>
                      <a:r>
                        <a:rPr lang="en-US" sz="1400" dirty="0" smtClean="0">
                          <a:effectLst/>
                        </a:rPr>
                        <a:t>Exchange </a:t>
                      </a:r>
                      <a:endParaRPr lang="en-US" sz="1400" dirty="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General Network Adequacy requirements</a:t>
                      </a:r>
                      <a:endParaRPr lang="en-US" sz="1400" dirty="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Exchange Network Adequacy Requirements</a:t>
                      </a:r>
                      <a:endParaRPr lang="en-US" sz="1400" dirty="0">
                        <a:effectLst/>
                        <a:latin typeface="Arial"/>
                        <a:ea typeface="Calibri"/>
                      </a:endParaRPr>
                    </a:p>
                  </a:txBody>
                  <a:tcPr marL="56199" marR="56199" marT="0" marB="0"/>
                </a:tc>
              </a:tr>
              <a:tr h="1006660">
                <a:tc>
                  <a:txBody>
                    <a:bodyPr/>
                    <a:lstStyle/>
                    <a:p>
                      <a:pPr marL="0" marR="0">
                        <a:lnSpc>
                          <a:spcPct val="115000"/>
                        </a:lnSpc>
                        <a:spcBef>
                          <a:spcPts val="0"/>
                        </a:spcBef>
                        <a:spcAft>
                          <a:spcPts val="0"/>
                        </a:spcAft>
                      </a:pPr>
                      <a:r>
                        <a:rPr lang="en-US" sz="1400">
                          <a:effectLst/>
                        </a:rPr>
                        <a:t>California</a:t>
                      </a:r>
                      <a:endParaRPr lang="en-US" sz="140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a:effectLst/>
                        </a:rPr>
                        <a:t>HMO and non-HMO health insurance policies are subject to stringent regulations under the Department of Managed Health Care (DMHC) and the California Department of Insurance (CDI). </a:t>
                      </a:r>
                      <a:endParaRPr lang="en-US" sz="140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a:effectLst/>
                        </a:rPr>
                        <a:t>Health insurers must submit provider contracts to have their networks evaluated. In addition to providing provider contracts, plans must attest that they meet DMHC and CDI regulations.</a:t>
                      </a:r>
                      <a:endParaRPr lang="en-US" sz="1400">
                        <a:effectLst/>
                        <a:latin typeface="Arial"/>
                        <a:ea typeface="Calibri"/>
                      </a:endParaRPr>
                    </a:p>
                  </a:txBody>
                  <a:tcPr marL="56199" marR="56199" marT="0" marB="0"/>
                </a:tc>
              </a:tr>
              <a:tr h="4078890">
                <a:tc>
                  <a:txBody>
                    <a:bodyPr/>
                    <a:lstStyle/>
                    <a:p>
                      <a:pPr marL="0" marR="0">
                        <a:lnSpc>
                          <a:spcPct val="115000"/>
                        </a:lnSpc>
                        <a:spcBef>
                          <a:spcPts val="0"/>
                        </a:spcBef>
                        <a:spcAft>
                          <a:spcPts val="0"/>
                        </a:spcAft>
                      </a:pPr>
                      <a:r>
                        <a:rPr lang="en-US" sz="1400">
                          <a:effectLst/>
                        </a:rPr>
                        <a:t>Maryland</a:t>
                      </a:r>
                      <a:endParaRPr lang="en-US" sz="140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For HMOs: Provisions for assuring that all covered services, including any services for which the </a:t>
                      </a:r>
                      <a:r>
                        <a:rPr lang="en-US" sz="1400" dirty="0" smtClean="0">
                          <a:effectLst/>
                        </a:rPr>
                        <a:t>HMO has </a:t>
                      </a:r>
                      <a:r>
                        <a:rPr lang="en-US" sz="1400" dirty="0">
                          <a:effectLst/>
                        </a:rPr>
                        <a:t>contracted, are accessible to the enrollee with reasonable safeguards with respect to geographic locations.</a:t>
                      </a:r>
                    </a:p>
                    <a:p>
                      <a:pPr marL="0" marR="0">
                        <a:lnSpc>
                          <a:spcPct val="115000"/>
                        </a:lnSpc>
                        <a:spcBef>
                          <a:spcPts val="0"/>
                        </a:spcBef>
                        <a:spcAft>
                          <a:spcPts val="0"/>
                        </a:spcAft>
                      </a:pPr>
                      <a:r>
                        <a:rPr lang="en-US" sz="1400" dirty="0">
                          <a:effectLst/>
                        </a:rPr>
                        <a:t> </a:t>
                      </a:r>
                    </a:p>
                    <a:p>
                      <a:pPr marL="0" marR="0">
                        <a:lnSpc>
                          <a:spcPct val="115000"/>
                        </a:lnSpc>
                        <a:spcBef>
                          <a:spcPts val="0"/>
                        </a:spcBef>
                        <a:spcAft>
                          <a:spcPts val="0"/>
                        </a:spcAft>
                      </a:pPr>
                      <a:r>
                        <a:rPr lang="en-US" sz="1400" dirty="0">
                          <a:effectLst/>
                        </a:rPr>
                        <a:t>Non-HMOs: </a:t>
                      </a:r>
                      <a:r>
                        <a:rPr lang="en-US" sz="1400" dirty="0" smtClean="0">
                          <a:effectLst/>
                        </a:rPr>
                        <a:t>Insurers must implement an </a:t>
                      </a:r>
                      <a:r>
                        <a:rPr lang="en-US" sz="1400" dirty="0">
                          <a:effectLst/>
                        </a:rPr>
                        <a:t>availability plan </a:t>
                      </a:r>
                      <a:r>
                        <a:rPr lang="en-US" sz="1400" dirty="0" smtClean="0">
                          <a:effectLst/>
                        </a:rPr>
                        <a:t>describing</a:t>
                      </a:r>
                      <a:r>
                        <a:rPr lang="en-US" sz="1400" baseline="0" dirty="0" smtClean="0">
                          <a:effectLst/>
                        </a:rPr>
                        <a:t> </a:t>
                      </a:r>
                      <a:r>
                        <a:rPr lang="en-US" sz="1400" dirty="0" smtClean="0">
                          <a:effectLst/>
                        </a:rPr>
                        <a:t>standards </a:t>
                      </a:r>
                      <a:r>
                        <a:rPr lang="en-US" sz="1400" dirty="0">
                          <a:effectLst/>
                        </a:rPr>
                        <a:t>for the number and geographic distribution of </a:t>
                      </a:r>
                      <a:r>
                        <a:rPr lang="en-US" sz="1400" dirty="0" smtClean="0">
                          <a:effectLst/>
                        </a:rPr>
                        <a:t>providers,</a:t>
                      </a:r>
                      <a:r>
                        <a:rPr lang="en-US" sz="1400" baseline="0" dirty="0" smtClean="0">
                          <a:effectLst/>
                        </a:rPr>
                        <a:t> </a:t>
                      </a:r>
                      <a:r>
                        <a:rPr lang="en-US" sz="1400" dirty="0" smtClean="0">
                          <a:effectLst/>
                        </a:rPr>
                        <a:t>the </a:t>
                      </a:r>
                      <a:r>
                        <a:rPr lang="en-US" sz="1400" dirty="0">
                          <a:effectLst/>
                        </a:rPr>
                        <a:t>method used to annually assess the carrier's </a:t>
                      </a:r>
                      <a:r>
                        <a:rPr lang="en-US" sz="1400" dirty="0" smtClean="0">
                          <a:effectLst/>
                        </a:rPr>
                        <a:t>performance, the </a:t>
                      </a:r>
                      <a:r>
                        <a:rPr lang="en-US" sz="1400" dirty="0">
                          <a:effectLst/>
                        </a:rPr>
                        <a:t>method used to ensure timely access to health care </a:t>
                      </a:r>
                      <a:r>
                        <a:rPr lang="en-US" sz="1400" dirty="0" smtClean="0">
                          <a:effectLst/>
                        </a:rPr>
                        <a:t>services,</a:t>
                      </a:r>
                      <a:r>
                        <a:rPr lang="en-US" sz="1400" baseline="0" dirty="0" smtClean="0">
                          <a:effectLst/>
                        </a:rPr>
                        <a:t> </a:t>
                      </a:r>
                      <a:r>
                        <a:rPr lang="en-US" sz="1400" dirty="0" smtClean="0">
                          <a:effectLst/>
                        </a:rPr>
                        <a:t>and </a:t>
                      </a:r>
                      <a:r>
                        <a:rPr lang="en-US" sz="1400" dirty="0">
                          <a:effectLst/>
                        </a:rPr>
                        <a:t>the </a:t>
                      </a:r>
                      <a:r>
                        <a:rPr lang="en-US" sz="1400" dirty="0" smtClean="0">
                          <a:effectLst/>
                        </a:rPr>
                        <a:t>process </a:t>
                      </a:r>
                      <a:r>
                        <a:rPr lang="en-US" sz="1400" dirty="0">
                          <a:effectLst/>
                        </a:rPr>
                        <a:t>for monitoring and assuring on an ongoing basis the sufficiency of the provider panel to meet the health care needs of enrollees.</a:t>
                      </a:r>
                      <a:endParaRPr lang="en-US" sz="1400" dirty="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Maryland Health Benefit Exchange (MHBE) will allow carriers to “self define” network adequacy standards for benefit plan year 2014. For benefit plan year 2015, MHBE will determine if standardized network adequacy requirements across all carriers are appropriate.  The MHBE staff will utilize network adequacy software to monitor carrier networks, compare networks across carriers, and publicly report on accessibility of providers to the Exchange population.</a:t>
                      </a:r>
                      <a:endParaRPr lang="en-US" sz="1400" dirty="0">
                        <a:effectLst/>
                        <a:latin typeface="Arial"/>
                        <a:ea typeface="Calibri"/>
                      </a:endParaRPr>
                    </a:p>
                  </a:txBody>
                  <a:tcPr marL="56199" marR="56199" marT="0" marB="0"/>
                </a:tc>
              </a:tr>
            </a:tbl>
          </a:graphicData>
        </a:graphic>
      </p:graphicFrame>
    </p:spTree>
    <p:extLst>
      <p:ext uri="{BB962C8B-B14F-4D97-AF65-F5344CB8AC3E}">
        <p14:creationId xmlns:p14="http://schemas.microsoft.com/office/powerpoint/2010/main" val="2799853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Selected</a:t>
            </a:r>
            <a:r>
              <a:rPr lang="en-US" dirty="0" smtClean="0"/>
              <a:t> </a:t>
            </a:r>
            <a:r>
              <a:rPr lang="en-US" sz="3600" b="1" dirty="0"/>
              <a:t>State</a:t>
            </a:r>
            <a:r>
              <a:rPr lang="en-US" dirty="0"/>
              <a:t> </a:t>
            </a:r>
            <a:r>
              <a:rPr lang="en-US" sz="3600" b="1" dirty="0"/>
              <a:t>Approaches</a:t>
            </a:r>
            <a:r>
              <a:rPr lang="en-US" dirty="0"/>
              <a:t> </a:t>
            </a:r>
            <a:r>
              <a:rPr lang="en-US" sz="3600" b="1" dirty="0"/>
              <a:t>to</a:t>
            </a:r>
            <a:r>
              <a:rPr lang="en-US" dirty="0"/>
              <a:t> </a:t>
            </a:r>
            <a:r>
              <a:rPr lang="en-US" sz="3600" b="1" dirty="0"/>
              <a:t>Network</a:t>
            </a:r>
            <a:r>
              <a:rPr lang="en-US" dirty="0"/>
              <a:t> </a:t>
            </a:r>
            <a:r>
              <a:rPr lang="en-US" sz="3600" b="1" dirty="0"/>
              <a:t>Adequacy</a:t>
            </a:r>
            <a:r>
              <a:rPr lang="en-US" dirty="0" smtClean="0"/>
              <a:t>, </a:t>
            </a:r>
            <a:r>
              <a:rPr lang="en-US" sz="3600" b="1" dirty="0"/>
              <a:t>continued</a:t>
            </a:r>
          </a:p>
        </p:txBody>
      </p:sp>
      <p:sp>
        <p:nvSpPr>
          <p:cNvPr id="4" name="Slide Number Placeholder 3"/>
          <p:cNvSpPr>
            <a:spLocks noGrp="1"/>
          </p:cNvSpPr>
          <p:nvPr>
            <p:ph type="sldNum" sz="quarter" idx="11"/>
          </p:nvPr>
        </p:nvSpPr>
        <p:spPr/>
        <p:txBody>
          <a:bodyPr/>
          <a:lstStyle/>
          <a:p>
            <a:fld id="{E12461A0-B819-4387-A01B-9AB3F3E0229C}" type="slidenum">
              <a:rPr lang="en-US" smtClean="0"/>
              <a:pPr/>
              <a:t>8</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1110581888"/>
              </p:ext>
            </p:extLst>
          </p:nvPr>
        </p:nvGraphicFramePr>
        <p:xfrm>
          <a:off x="561701" y="1463040"/>
          <a:ext cx="9121758" cy="5852392"/>
        </p:xfrm>
        <a:graphic>
          <a:graphicData uri="http://schemas.openxmlformats.org/drawingml/2006/table">
            <a:tbl>
              <a:tblPr firstRow="1" firstCol="1" bandRow="1">
                <a:tableStyleId>{912C8C85-51F0-491E-9774-3900AFEF0FD7}</a:tableStyleId>
              </a:tblPr>
              <a:tblGrid>
                <a:gridCol w="1480823"/>
                <a:gridCol w="4040740"/>
                <a:gridCol w="3600195"/>
              </a:tblGrid>
              <a:tr h="425650">
                <a:tc>
                  <a:txBody>
                    <a:bodyPr/>
                    <a:lstStyle/>
                    <a:p>
                      <a:pPr marL="0" marR="0">
                        <a:lnSpc>
                          <a:spcPct val="115000"/>
                        </a:lnSpc>
                        <a:spcBef>
                          <a:spcPts val="0"/>
                        </a:spcBef>
                        <a:spcAft>
                          <a:spcPts val="0"/>
                        </a:spcAft>
                      </a:pPr>
                      <a:r>
                        <a:rPr lang="en-US" sz="1400" dirty="0" smtClean="0">
                          <a:effectLst/>
                        </a:rPr>
                        <a:t>State</a:t>
                      </a:r>
                      <a:r>
                        <a:rPr lang="en-US" sz="1400" baseline="0" dirty="0" smtClean="0">
                          <a:effectLst/>
                        </a:rPr>
                        <a:t> </a:t>
                      </a:r>
                      <a:r>
                        <a:rPr lang="en-US" sz="1400" dirty="0" smtClean="0">
                          <a:effectLst/>
                        </a:rPr>
                        <a:t>Exchange</a:t>
                      </a:r>
                      <a:endParaRPr lang="en-US" sz="1400" dirty="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General Network Adequacy requirements</a:t>
                      </a:r>
                      <a:endParaRPr lang="en-US" sz="1400" dirty="0">
                        <a:effectLst/>
                        <a:latin typeface="Arial"/>
                        <a:ea typeface="Calibri"/>
                      </a:endParaRPr>
                    </a:p>
                  </a:txBody>
                  <a:tcPr marL="56199" marR="56199" marT="0" marB="0"/>
                </a:tc>
                <a:tc>
                  <a:txBody>
                    <a:bodyPr/>
                    <a:lstStyle/>
                    <a:p>
                      <a:pPr marL="0" marR="0">
                        <a:lnSpc>
                          <a:spcPct val="115000"/>
                        </a:lnSpc>
                        <a:spcBef>
                          <a:spcPts val="0"/>
                        </a:spcBef>
                        <a:spcAft>
                          <a:spcPts val="0"/>
                        </a:spcAft>
                      </a:pPr>
                      <a:r>
                        <a:rPr lang="en-US" sz="1400" dirty="0">
                          <a:effectLst/>
                        </a:rPr>
                        <a:t>Exchange Network Adequacy Requirements</a:t>
                      </a:r>
                      <a:endParaRPr lang="en-US" sz="1400" dirty="0">
                        <a:effectLst/>
                        <a:latin typeface="Arial"/>
                        <a:ea typeface="Calibri"/>
                      </a:endParaRPr>
                    </a:p>
                  </a:txBody>
                  <a:tcPr marL="56199" marR="56199" marT="0" marB="0"/>
                </a:tc>
              </a:tr>
              <a:tr h="2860099">
                <a:tc>
                  <a:txBody>
                    <a:bodyPr/>
                    <a:lstStyle/>
                    <a:p>
                      <a:pPr marL="0" marR="0">
                        <a:lnSpc>
                          <a:spcPct val="115000"/>
                        </a:lnSpc>
                        <a:spcBef>
                          <a:spcPts val="0"/>
                        </a:spcBef>
                        <a:spcAft>
                          <a:spcPts val="0"/>
                        </a:spcAft>
                      </a:pPr>
                      <a:r>
                        <a:rPr lang="en-US" sz="1400" kern="1200" dirty="0">
                          <a:solidFill>
                            <a:schemeClr val="tx1"/>
                          </a:solidFill>
                          <a:effectLst/>
                          <a:latin typeface="+mn-lt"/>
                          <a:ea typeface="+mn-ea"/>
                          <a:cs typeface="+mn-cs"/>
                        </a:rPr>
                        <a:t>Massachusetts</a:t>
                      </a:r>
                    </a:p>
                  </a:txBody>
                  <a:tcPr marL="68580" marR="68580" marT="0" marB="0"/>
                </a:tc>
                <a:tc>
                  <a:txBody>
                    <a:bodyPr/>
                    <a:lstStyle/>
                    <a:p>
                      <a:pPr marL="0" marR="0">
                        <a:lnSpc>
                          <a:spcPct val="115000"/>
                        </a:lnSpc>
                        <a:spcBef>
                          <a:spcPts val="0"/>
                        </a:spcBef>
                        <a:spcAft>
                          <a:spcPts val="0"/>
                        </a:spcAft>
                      </a:pPr>
                      <a:r>
                        <a:rPr lang="en-US" sz="1400" dirty="0">
                          <a:effectLst/>
                          <a:latin typeface="Arial"/>
                          <a:ea typeface="Calibri"/>
                        </a:rPr>
                        <a:t>For HMOs: An HMO shall annually notify the commissioner of any material change to the information submitted.. Said materials shall include, but not be limited to: a provider inventory, including a listing of providers by specialty, a calculation of physician to population ratios, and an inventory of owned, operated, contracting and participating provider facilities, including, but not limited to, hospitals, skilled nursing facilities, home health care and medical care services.</a:t>
                      </a:r>
                    </a:p>
                    <a:p>
                      <a:pPr marL="0" marR="0">
                        <a:lnSpc>
                          <a:spcPct val="115000"/>
                        </a:lnSpc>
                        <a:spcBef>
                          <a:spcPts val="0"/>
                        </a:spcBef>
                        <a:spcAft>
                          <a:spcPts val="0"/>
                        </a:spcAft>
                      </a:pPr>
                      <a:r>
                        <a:rPr lang="en-US" sz="1400" dirty="0">
                          <a:effectLst/>
                          <a:latin typeface="Arial"/>
                          <a:ea typeface="Calibri"/>
                        </a:rPr>
                        <a:t> </a:t>
                      </a:r>
                    </a:p>
                    <a:p>
                      <a:pPr marL="0" marR="0">
                        <a:lnSpc>
                          <a:spcPct val="115000"/>
                        </a:lnSpc>
                        <a:spcBef>
                          <a:spcPts val="0"/>
                        </a:spcBef>
                        <a:spcAft>
                          <a:spcPts val="0"/>
                        </a:spcAft>
                      </a:pPr>
                      <a:r>
                        <a:rPr lang="en-US" sz="1400" dirty="0">
                          <a:effectLst/>
                          <a:latin typeface="Arial"/>
                          <a:ea typeface="Calibri"/>
                        </a:rPr>
                        <a:t>Massachusetts does not have regulations for non-HMO policies.</a:t>
                      </a:r>
                    </a:p>
                  </a:txBody>
                  <a:tcPr marL="68580" marR="68580" marT="0" marB="0"/>
                </a:tc>
                <a:tc>
                  <a:txBody>
                    <a:bodyPr/>
                    <a:lstStyle/>
                    <a:p>
                      <a:pPr marL="0" marR="0">
                        <a:lnSpc>
                          <a:spcPct val="115000"/>
                        </a:lnSpc>
                        <a:spcBef>
                          <a:spcPts val="0"/>
                        </a:spcBef>
                        <a:spcAft>
                          <a:spcPts val="0"/>
                        </a:spcAft>
                      </a:pPr>
                      <a:r>
                        <a:rPr lang="en-US" sz="1400" dirty="0">
                          <a:effectLst/>
                          <a:latin typeface="Arial"/>
                          <a:ea typeface="Calibri"/>
                        </a:rPr>
                        <a:t>The Massachusetts’ health insurance exchange selects “Preferred plans” in which network adequacy is evaluated and includes time and distance standards.</a:t>
                      </a:r>
                    </a:p>
                  </a:txBody>
                  <a:tcPr marL="68580" marR="68580" marT="0" marB="0"/>
                </a:tc>
              </a:tr>
              <a:tr h="2213714">
                <a:tc>
                  <a:txBody>
                    <a:bodyPr/>
                    <a:lstStyle/>
                    <a:p>
                      <a:pPr marL="0" marR="0">
                        <a:lnSpc>
                          <a:spcPct val="115000"/>
                        </a:lnSpc>
                        <a:spcBef>
                          <a:spcPts val="0"/>
                        </a:spcBef>
                        <a:spcAft>
                          <a:spcPts val="0"/>
                        </a:spcAft>
                      </a:pPr>
                      <a:r>
                        <a:rPr lang="en-US" sz="1400">
                          <a:effectLst/>
                          <a:latin typeface="Arial"/>
                          <a:ea typeface="Calibri"/>
                        </a:rPr>
                        <a:t>Rhode Island</a:t>
                      </a:r>
                    </a:p>
                  </a:txBody>
                  <a:tcPr marL="68580" marR="68580" marT="0" marB="0"/>
                </a:tc>
                <a:tc>
                  <a:txBody>
                    <a:bodyPr/>
                    <a:lstStyle/>
                    <a:p>
                      <a:pPr marL="0" marR="0">
                        <a:lnSpc>
                          <a:spcPct val="115000"/>
                        </a:lnSpc>
                        <a:spcBef>
                          <a:spcPts val="0"/>
                        </a:spcBef>
                        <a:spcAft>
                          <a:spcPts val="0"/>
                        </a:spcAft>
                      </a:pPr>
                      <a:r>
                        <a:rPr lang="en-US" sz="1400">
                          <a:effectLst/>
                          <a:latin typeface="Arial"/>
                          <a:ea typeface="Calibri"/>
                        </a:rPr>
                        <a:t>Rhode Island has defined network adequacy standards for all health insurance products sold within the state. Starting in 2014, Network Adequacy requirements defined by the Department of Health must be met inside and outside of exchange.</a:t>
                      </a:r>
                    </a:p>
                  </a:txBody>
                  <a:tcPr marL="68580" marR="68580" marT="0" marB="0"/>
                </a:tc>
                <a:tc>
                  <a:txBody>
                    <a:bodyPr/>
                    <a:lstStyle/>
                    <a:p>
                      <a:pPr marL="0" marR="0">
                        <a:lnSpc>
                          <a:spcPct val="115000"/>
                        </a:lnSpc>
                        <a:spcBef>
                          <a:spcPts val="0"/>
                        </a:spcBef>
                        <a:spcAft>
                          <a:spcPts val="0"/>
                        </a:spcAft>
                      </a:pPr>
                      <a:r>
                        <a:rPr lang="en-US" sz="1400" dirty="0">
                          <a:effectLst/>
                          <a:latin typeface="Arial"/>
                          <a:ea typeface="Calibri"/>
                        </a:rPr>
                        <a:t>Exchange regulations specify geography, time, and distance standards for 2014 and will be reevaluated on an annual basis</a:t>
                      </a:r>
                    </a:p>
                  </a:txBody>
                  <a:tcPr marL="68580" marR="68580" marT="0" marB="0"/>
                </a:tc>
              </a:tr>
            </a:tbl>
          </a:graphicData>
        </a:graphic>
      </p:graphicFrame>
    </p:spTree>
    <p:extLst>
      <p:ext uri="{BB962C8B-B14F-4D97-AF65-F5344CB8AC3E}">
        <p14:creationId xmlns:p14="http://schemas.microsoft.com/office/powerpoint/2010/main" val="1749093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b="1" dirty="0" smtClean="0"/>
              <a:t>Key Issues and Questions</a:t>
            </a:r>
            <a:endParaRPr lang="en-US" sz="3600" b="1" dirty="0"/>
          </a:p>
        </p:txBody>
      </p:sp>
      <p:sp>
        <p:nvSpPr>
          <p:cNvPr id="3" name="Content Placeholder 2"/>
          <p:cNvSpPr>
            <a:spLocks noGrp="1"/>
          </p:cNvSpPr>
          <p:nvPr>
            <p:ph idx="1"/>
          </p:nvPr>
        </p:nvSpPr>
        <p:spPr/>
        <p:txBody>
          <a:bodyPr>
            <a:normAutofit fontScale="85000" lnSpcReduction="20000"/>
          </a:bodyPr>
          <a:lstStyle/>
          <a:p>
            <a:pPr marL="514350" lvl="0" indent="-514350">
              <a:buFont typeface="+mj-lt"/>
              <a:buAutoNum type="arabicPeriod"/>
            </a:pPr>
            <a:r>
              <a:rPr lang="en-US" dirty="0"/>
              <a:t>Should DC establish consistent network adequacy regulations for health plans offering products both inside and outside the </a:t>
            </a:r>
            <a:r>
              <a:rPr lang="en-US" dirty="0" smtClean="0"/>
              <a:t>Exchange?</a:t>
            </a:r>
          </a:p>
          <a:p>
            <a:pPr marL="514350" lvl="0" indent="-514350">
              <a:buFont typeface="+mj-lt"/>
              <a:buAutoNum type="arabicPeriod"/>
            </a:pPr>
            <a:r>
              <a:rPr lang="en-US" dirty="0" smtClean="0"/>
              <a:t>What </a:t>
            </a:r>
            <a:r>
              <a:rPr lang="en-US" dirty="0"/>
              <a:t>insurers are likely to apply to offer health plans through the DC Health Benefit Exchange? Have these insurers been subject to DC or other state network adequacy </a:t>
            </a:r>
            <a:r>
              <a:rPr lang="en-US" dirty="0" smtClean="0"/>
              <a:t>requirements?</a:t>
            </a:r>
          </a:p>
          <a:p>
            <a:pPr marL="514350" lvl="0" indent="-514350">
              <a:buFont typeface="+mj-lt"/>
              <a:buAutoNum type="arabicPeriod"/>
            </a:pPr>
            <a:r>
              <a:rPr lang="en-US" dirty="0" smtClean="0"/>
              <a:t>Are </a:t>
            </a:r>
            <a:r>
              <a:rPr lang="en-US" dirty="0"/>
              <a:t>the insurers accredited (NCQA or URAC) and if so, to what extent do these accreditations ensure that network adequacy requirements are </a:t>
            </a:r>
            <a:r>
              <a:rPr lang="en-US" dirty="0" smtClean="0"/>
              <a:t>met?</a:t>
            </a:r>
          </a:p>
          <a:p>
            <a:pPr marL="514350" lvl="0" indent="-514350">
              <a:buFont typeface="+mj-lt"/>
              <a:buAutoNum type="arabicPeriod"/>
            </a:pPr>
            <a:r>
              <a:rPr lang="en-US" dirty="0" smtClean="0"/>
              <a:t>Should </a:t>
            </a:r>
            <a:r>
              <a:rPr lang="en-US" dirty="0"/>
              <a:t>DC establish a phased approach for assessing how plans meet network adequacy standards? What are the short and long term implications with regards to network adequacy regulations?</a:t>
            </a:r>
            <a:r>
              <a:rPr lang="en-US" sz="2000" dirty="0"/>
              <a:t> </a:t>
            </a:r>
            <a:endParaRPr lang="en-US" dirty="0"/>
          </a:p>
          <a:p>
            <a:pPr marL="514350" lvl="0" indent="-514350">
              <a:buFont typeface="+mj-lt"/>
              <a:buAutoNum type="arabicPeriod"/>
            </a:pPr>
            <a:r>
              <a:rPr lang="en-US" dirty="0" smtClean="0"/>
              <a:t>What </a:t>
            </a:r>
            <a:r>
              <a:rPr lang="en-US" dirty="0"/>
              <a:t>progress has been made in addressing access to health care issues in the District? </a:t>
            </a:r>
            <a:endParaRPr lang="en-US" dirty="0" smtClean="0"/>
          </a:p>
        </p:txBody>
      </p:sp>
    </p:spTree>
    <p:extLst>
      <p:ext uri="{BB962C8B-B14F-4D97-AF65-F5344CB8AC3E}">
        <p14:creationId xmlns:p14="http://schemas.microsoft.com/office/powerpoint/2010/main" val="495525669"/>
      </p:ext>
    </p:extLst>
  </p:cSld>
  <p:clrMapOvr>
    <a:masterClrMapping/>
  </p:clrMapOvr>
</p:sld>
</file>

<file path=ppt/theme/theme1.xml><?xml version="1.0" encoding="utf-8"?>
<a:theme xmlns:a="http://schemas.openxmlformats.org/drawingml/2006/main" name="LMI-client">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emplate/>
  <TotalTime>705</TotalTime>
  <Words>988</Words>
  <Application>Microsoft Office PowerPoint</Application>
  <PresentationFormat>Custom</PresentationFormat>
  <Paragraphs>88</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LMI-client</vt:lpstr>
      <vt:lpstr>District of Columbia Health Benefits Exchange Authority Network Adequacy Working Group</vt:lpstr>
      <vt:lpstr>Agenda</vt:lpstr>
      <vt:lpstr>PowerPoint Presentation</vt:lpstr>
      <vt:lpstr>What is Network Adequacy?</vt:lpstr>
      <vt:lpstr>ACA Regulations</vt:lpstr>
      <vt:lpstr>Network Adequacy Context</vt:lpstr>
      <vt:lpstr>Selected State Approaches to Network Adequacy</vt:lpstr>
      <vt:lpstr>Selected State Approaches to Network Adequacy, continued</vt:lpstr>
      <vt:lpstr>Key Issues and Questions</vt:lpstr>
      <vt:lpstr>Key Issues and Questions, continued</vt:lpstr>
      <vt:lpstr>Possible Options</vt:lpstr>
    </vt:vector>
  </TitlesOfParts>
  <Company>LMI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District of Columbia Health Benefits Exchange Authority Network Adequacy Working Group</dc:title>
  <dc:creator>Dellva, Benjamin</dc:creator>
  <cp:lastModifiedBy>Dellva, Benjamin</cp:lastModifiedBy>
  <cp:revision>14</cp:revision>
  <cp:lastPrinted>2009-05-26T16:41:22Z</cp:lastPrinted>
  <dcterms:created xsi:type="dcterms:W3CDTF">2013-02-12T15:15:19Z</dcterms:created>
  <dcterms:modified xsi:type="dcterms:W3CDTF">2013-02-13T21:46:23Z</dcterms:modified>
</cp:coreProperties>
</file>