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3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4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5.xml" ContentType="application/vnd.openxmlformats-officedocument.themeOverr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57" r:id="rId2"/>
    <p:sldId id="310" r:id="rId3"/>
    <p:sldId id="329" r:id="rId4"/>
    <p:sldId id="330" r:id="rId5"/>
    <p:sldId id="332" r:id="rId6"/>
    <p:sldId id="331" r:id="rId7"/>
    <p:sldId id="334" r:id="rId8"/>
    <p:sldId id="314" r:id="rId9"/>
    <p:sldId id="315" r:id="rId10"/>
    <p:sldId id="327" r:id="rId11"/>
    <p:sldId id="316" r:id="rId12"/>
    <p:sldId id="317" r:id="rId13"/>
    <p:sldId id="318" r:id="rId14"/>
    <p:sldId id="319" r:id="rId15"/>
    <p:sldId id="320" r:id="rId16"/>
    <p:sldId id="321" r:id="rId17"/>
    <p:sldId id="322" r:id="rId18"/>
    <p:sldId id="323" r:id="rId19"/>
    <p:sldId id="324" r:id="rId20"/>
    <p:sldId id="325" r:id="rId21"/>
    <p:sldId id="326" r:id="rId22"/>
    <p:sldId id="333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059" autoAdjust="0"/>
  </p:normalViewPr>
  <p:slideViewPr>
    <p:cSldViewPr>
      <p:cViewPr varScale="1">
        <p:scale>
          <a:sx n="85" d="100"/>
          <a:sy n="85" d="100"/>
        </p:scale>
        <p:origin x="1378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hbxfile01\jilu.lenji2\Files\My%20Documents\FY17%20Budget%20Formulation\FY17%20%20VS.%20FY16%20v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hbxfile01\jilu.lenji2\Files\My%20Documents\FY17%20Budget%20Formulation\FY17%20%20VS.%20FY16%20v1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package" Target="../embeddings/Microsoft_Excel_Worksheet5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FY17 BY PROGRAM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explosion val="8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0.16481401674647808"/>
                  <c:y val="0.17303825467414841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AMP $</a:t>
                    </a:r>
                    <a:r>
                      <a:rPr lang="en-US" dirty="0" smtClean="0"/>
                      <a:t>5,588,236 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3197508727250758E-2"/>
                  <c:y val="-5.2238635459823719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MIPO $12,126,997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10386080345576734"/>
                  <c:y val="-1.282823814291368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IT</a:t>
                    </a:r>
                    <a:r>
                      <a:rPr lang="en-US" baseline="0" dirty="0"/>
                      <a:t> $14,121,230 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485457739605697"/>
                      <c:h val="0.1243712309949009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5.3953522565663888E-2"/>
                  <c:y val="5.913991012596335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defRPr>
                    </a:pPr>
                    <a:r>
                      <a:rPr lang="en-US" dirty="0"/>
                      <a:t>CONSUMER EDUCATION AND OUTREACH $1,976,510 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libri" panose="020F050202020403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813281584704581"/>
                      <c:h val="0.14977182239400219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4.3816024002228691E-2"/>
                  <c:y val="1.182808808855588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AFO</a:t>
                    </a:r>
                    <a:r>
                      <a:rPr lang="en-US" baseline="0" dirty="0" smtClean="0"/>
                      <a:t> </a:t>
                    </a:r>
                    <a:r>
                      <a:rPr lang="en-US" baseline="0" dirty="0"/>
                      <a:t>$708,294 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'Percentage (2)'!$A$12:$A$16</c:f>
              <c:strCache>
                <c:ptCount val="5"/>
                <c:pt idx="0">
                  <c:v>AMP</c:v>
                </c:pt>
                <c:pt idx="1">
                  <c:v>MIPO</c:v>
                </c:pt>
                <c:pt idx="2">
                  <c:v>IT</c:v>
                </c:pt>
                <c:pt idx="3">
                  <c:v>CONSUMER EDUCATION AND SUPPORT</c:v>
                </c:pt>
                <c:pt idx="4">
                  <c:v>AFO</c:v>
                </c:pt>
              </c:strCache>
            </c:strRef>
          </c:cat>
          <c:val>
            <c:numRef>
              <c:f>'Percentage (2)'!$B$12:$B$16</c:f>
              <c:numCache>
                <c:formatCode>0.00%</c:formatCode>
                <c:ptCount val="5"/>
                <c:pt idx="0">
                  <c:v>0.16187806502750948</c:v>
                </c:pt>
                <c:pt idx="1">
                  <c:v>0.35129061042319337</c:v>
                </c:pt>
                <c:pt idx="2">
                  <c:v>0.40905886584723022</c:v>
                </c:pt>
                <c:pt idx="3">
                  <c:v>5.7254852370204931E-2</c:v>
                </c:pt>
                <c:pt idx="4">
                  <c:v>2.0517606331862139E-2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134055118110242"/>
          <c:y val="0.28745370370370371"/>
          <c:w val="0.40287467191601051"/>
          <c:h val="0.6714577865266842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0372597956505437"/>
          <c:y val="0.10881577864658608"/>
          <c:w val="0.3951278355830522"/>
          <c:h val="0.79054968183939811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0.1010592738407699"/>
                  <c:y val="6.325627745729645E-2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 smtClean="0"/>
                      <a:t>AMP --18</a:t>
                    </a:r>
                    <a:endParaRPr lang="en-US" sz="24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5109962817147857"/>
                  <c:y val="-9.2120931407638218E-2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 smtClean="0"/>
                      <a:t>MIPO -- </a:t>
                    </a:r>
                    <a:r>
                      <a:rPr lang="en-US" sz="2000" baseline="0" dirty="0" smtClean="0"/>
                      <a:t>41</a:t>
                    </a:r>
                    <a:endParaRPr lang="en-US" sz="24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2228627671541057E-2"/>
                  <c:y val="0.14244916264086779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 smtClean="0"/>
                      <a:t>IT -- 25</a:t>
                    </a:r>
                    <a:endParaRPr lang="en-US" sz="24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0057297525309338E-2"/>
                  <c:y val="1.488648876492077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0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defRPr>
                    </a:pPr>
                    <a:r>
                      <a:rPr lang="en-US" sz="2000" dirty="0"/>
                      <a:t>CONSUMER EDUCATION </a:t>
                    </a:r>
                    <a:r>
                      <a:rPr lang="en-US" sz="2000" dirty="0" smtClean="0"/>
                      <a:t>&amp; OUTREACH --</a:t>
                    </a:r>
                    <a:r>
                      <a:rPr lang="en-US" sz="2000" baseline="0" dirty="0" smtClean="0"/>
                      <a:t>5</a:t>
                    </a:r>
                    <a:endParaRPr lang="en-US" sz="20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libri" panose="020F050202020403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818100862392193"/>
                      <c:h val="0.19693699358099293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0.14173417625681406"/>
                  <c:y val="-6.9588716902177036E-2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 smtClean="0"/>
                      <a:t>AFO -- 3</a:t>
                    </a:r>
                    <a:endParaRPr lang="en-US" sz="24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'Percentage (2)'!$A$19:$A$23</c:f>
              <c:strCache>
                <c:ptCount val="5"/>
                <c:pt idx="0">
                  <c:v>AMP</c:v>
                </c:pt>
                <c:pt idx="1">
                  <c:v>MIPO</c:v>
                </c:pt>
                <c:pt idx="2">
                  <c:v>IT</c:v>
                </c:pt>
                <c:pt idx="3">
                  <c:v>CONSUMER EDUCATION AND OUTREACH</c:v>
                </c:pt>
                <c:pt idx="4">
                  <c:v>AFO</c:v>
                </c:pt>
              </c:strCache>
            </c:strRef>
          </c:cat>
          <c:val>
            <c:numRef>
              <c:f>'Percentage (2)'!$B$19:$B$23</c:f>
              <c:numCache>
                <c:formatCode>0.00%</c:formatCode>
                <c:ptCount val="5"/>
                <c:pt idx="0">
                  <c:v>0.19600000000000001</c:v>
                </c:pt>
                <c:pt idx="1">
                  <c:v>0.44600000000000001</c:v>
                </c:pt>
                <c:pt idx="2">
                  <c:v>0.27200000000000002</c:v>
                </c:pt>
                <c:pt idx="3">
                  <c:v>5.3999999999999999E-2</c:v>
                </c:pt>
                <c:pt idx="4">
                  <c:v>3.3000000000000002E-2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explosion val="14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7.4353005978359851E-2"/>
                  <c:y val="8.674400788364115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defRPr>
                    </a:pPr>
                    <a:r>
                      <a:rPr lang="en-US" sz="1600" dirty="0">
                        <a:latin typeface="Calibri" panose="020F0502020204030204" pitchFamily="34" charset="0"/>
                      </a:rPr>
                      <a:t>CONTACT CENTER $</a:t>
                    </a:r>
                    <a:r>
                      <a:rPr lang="en-US" sz="1600" dirty="0" smtClean="0">
                        <a:latin typeface="Calibri" panose="020F0502020204030204" pitchFamily="34" charset="0"/>
                      </a:rPr>
                      <a:t>3,751,701</a:t>
                    </a:r>
                    <a:endParaRPr lang="en-US" sz="1600" dirty="0">
                      <a:latin typeface="Calibri" panose="020F0502020204030204" pitchFamily="34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libri" panose="020F050202020403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886110519968789"/>
                      <c:h val="0.2009161687888593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8.9001859142607193E-2"/>
                  <c:y val="-6.101924759405074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ELIGIBILITY AND ENROLLMENT $</a:t>
                    </a:r>
                    <a:r>
                      <a:rPr lang="en-US" dirty="0" smtClean="0"/>
                      <a:t>2,201,108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661111111111113"/>
                      <c:h val="0.2173148148148148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0.1717062732023362"/>
                  <c:y val="-1.9635343618513323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MEMBER SERVICES $</a:t>
                    </a:r>
                    <a:r>
                      <a:rPr lang="en-US" dirty="0" smtClean="0"/>
                      <a:t>823,341 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8213981698233668"/>
                      <c:h val="8.7845302647127033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9.2301198836631904E-2"/>
                  <c:y val="-0.14877781581650124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PLAN MANAGEMENT $</a:t>
                    </a:r>
                    <a:r>
                      <a:rPr lang="en-US" dirty="0" smtClean="0"/>
                      <a:t>1,619,174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271015109597787"/>
                      <c:h val="0.2275455820476858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-5.2715116691494646E-2"/>
                  <c:y val="4.7362480811918094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S.H.O.P</a:t>
                    </a:r>
                    <a:r>
                      <a:rPr lang="en-US" baseline="0" dirty="0"/>
                      <a:t> $</a:t>
                    </a:r>
                    <a:r>
                      <a:rPr lang="en-US" baseline="0" dirty="0" smtClean="0"/>
                      <a:t>2,830,926</a:t>
                    </a:r>
                    <a:endParaRPr lang="en-US" dirty="0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16161996642311602"/>
                  <c:y val="1.7137524709832024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DATA AND REPORTING $296,294 </a:t>
                    </a:r>
                    <a:r>
                      <a:rPr lang="en-US" dirty="0" smtClean="0"/>
                      <a:t> 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.13793502163580904"/>
                  <c:y val="1.542799085598171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defRPr>
                    </a:pPr>
                    <a:r>
                      <a:rPr lang="en-US" sz="1600" dirty="0">
                        <a:latin typeface="Calibri" panose="020F0502020204030204" pitchFamily="34" charset="0"/>
                      </a:rPr>
                      <a:t>ADMIN COSTS </a:t>
                    </a:r>
                    <a:r>
                      <a:rPr lang="en-US" sz="1600" dirty="0" smtClean="0">
                        <a:latin typeface="Calibri" panose="020F0502020204030204" pitchFamily="34" charset="0"/>
                      </a:rPr>
                      <a:t>&amp; </a:t>
                    </a:r>
                    <a:r>
                      <a:rPr lang="en-US" sz="1600" dirty="0">
                        <a:latin typeface="Calibri" panose="020F0502020204030204" pitchFamily="34" charset="0"/>
                      </a:rPr>
                      <a:t>MANAGEMENT</a:t>
                    </a:r>
                    <a:r>
                      <a:rPr lang="en-US" sz="1600" baseline="0" dirty="0">
                        <a:latin typeface="Calibri" panose="020F0502020204030204" pitchFamily="34" charset="0"/>
                      </a:rPr>
                      <a:t> $</a:t>
                    </a:r>
                    <a:r>
                      <a:rPr lang="en-US" sz="1600" baseline="0" dirty="0" smtClean="0">
                        <a:latin typeface="Calibri" panose="020F0502020204030204" pitchFamily="34" charset="0"/>
                      </a:rPr>
                      <a:t>604,453</a:t>
                    </a:r>
                    <a:endParaRPr lang="en-US" sz="1600" dirty="0" smtClean="0">
                      <a:latin typeface="Calibri" panose="020F0502020204030204" pitchFamily="34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libri" panose="020F050202020403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5916530703932281"/>
                      <c:h val="0.13475941734492164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'Percentage (2)'!$A$38:$A$44</c:f>
              <c:strCache>
                <c:ptCount val="7"/>
                <c:pt idx="0">
                  <c:v>CONTACT CENTER</c:v>
                </c:pt>
                <c:pt idx="1">
                  <c:v>ELIGIBILITY AND ENROLLMENT</c:v>
                </c:pt>
                <c:pt idx="2">
                  <c:v>MEMBER SERVICES</c:v>
                </c:pt>
                <c:pt idx="3">
                  <c:v>PLAN MANAGEMENT</c:v>
                </c:pt>
                <c:pt idx="4">
                  <c:v>S.H.O.P</c:v>
                </c:pt>
                <c:pt idx="5">
                  <c:v>DATA AND REPORTING</c:v>
                </c:pt>
                <c:pt idx="6">
                  <c:v>ADMIN COSTS AND MANAGEMENT</c:v>
                </c:pt>
              </c:strCache>
            </c:strRef>
          </c:cat>
          <c:val>
            <c:numRef>
              <c:f>'Percentage (2)'!$B$38:$B$44</c:f>
              <c:numCache>
                <c:formatCode>0.0%</c:formatCode>
                <c:ptCount val="7"/>
                <c:pt idx="0">
                  <c:v>0.30936768599843806</c:v>
                </c:pt>
                <c:pt idx="1">
                  <c:v>0.18150478638693487</c:v>
                </c:pt>
                <c:pt idx="2">
                  <c:v>6.7893230286112882E-2</c:v>
                </c:pt>
                <c:pt idx="3">
                  <c:v>0.13351813313716496</c:v>
                </c:pt>
                <c:pt idx="4">
                  <c:v>0.23343998518347123</c:v>
                </c:pt>
                <c:pt idx="5">
                  <c:v>2.4432594483201404E-2</c:v>
                </c:pt>
                <c:pt idx="6">
                  <c:v>4.9843584524676639E-2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57513"/>
          </a:xfrm>
          <a:prstGeom prst="rect">
            <a:avLst/>
          </a:prstGeom>
        </p:spPr>
        <p:txBody>
          <a:bodyPr vert="horz" lIns="89730" tIns="44865" rIns="89730" bIns="4486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57513"/>
          </a:xfrm>
          <a:prstGeom prst="rect">
            <a:avLst/>
          </a:prstGeom>
        </p:spPr>
        <p:txBody>
          <a:bodyPr vert="horz" lIns="89730" tIns="44865" rIns="89730" bIns="44865" rtlCol="0"/>
          <a:lstStyle>
            <a:lvl1pPr algn="r">
              <a:defRPr sz="1200"/>
            </a:lvl1pPr>
          </a:lstStyle>
          <a:p>
            <a:fld id="{624A434C-7562-4BF8-A268-AB8E8D41A768}" type="datetimeFigureOut">
              <a:rPr lang="en-US" smtClean="0"/>
              <a:t>4/12/2016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684926"/>
            <a:ext cx="2972421" cy="457513"/>
          </a:xfrm>
          <a:prstGeom prst="rect">
            <a:avLst/>
          </a:prstGeom>
        </p:spPr>
        <p:txBody>
          <a:bodyPr vert="horz" lIns="89730" tIns="44865" rIns="89730" bIns="44865" rtlCol="0" anchor="b"/>
          <a:lstStyle>
            <a:lvl1pPr algn="l">
              <a:defRPr sz="1200"/>
            </a:lvl1pPr>
          </a:lstStyle>
          <a:p>
            <a:r>
              <a:rPr lang="en-US" dirty="0" smtClean="0"/>
              <a:t>draft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684926"/>
            <a:ext cx="2972421" cy="457513"/>
          </a:xfrm>
          <a:prstGeom prst="rect">
            <a:avLst/>
          </a:prstGeom>
        </p:spPr>
        <p:txBody>
          <a:bodyPr vert="horz" lIns="89730" tIns="44865" rIns="89730" bIns="44865" rtlCol="0" anchor="b"/>
          <a:lstStyle>
            <a:lvl1pPr algn="r">
              <a:defRPr sz="1200"/>
            </a:lvl1pPr>
          </a:lstStyle>
          <a:p>
            <a:fld id="{5C0EF280-FED2-4E38-BA27-05E64FBBD3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273529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03" tIns="45703" rIns="91403" bIns="4570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03" tIns="45703" rIns="91403" bIns="45703" rtlCol="0"/>
          <a:lstStyle>
            <a:lvl1pPr algn="r">
              <a:defRPr sz="1200"/>
            </a:lvl1pPr>
          </a:lstStyle>
          <a:p>
            <a:fld id="{627B7FF1-578A-492E-87B4-2A524BFE7AEF}" type="datetimeFigureOut">
              <a:rPr lang="en-US" smtClean="0"/>
              <a:t>4/12/2016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3" tIns="45703" rIns="91403" bIns="4570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1"/>
            <a:ext cx="5486400" cy="4114800"/>
          </a:xfrm>
          <a:prstGeom prst="rect">
            <a:avLst/>
          </a:prstGeom>
        </p:spPr>
        <p:txBody>
          <a:bodyPr vert="horz" lIns="91403" tIns="45703" rIns="91403" bIns="4570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2"/>
            <a:ext cx="2971800" cy="457200"/>
          </a:xfrm>
          <a:prstGeom prst="rect">
            <a:avLst/>
          </a:prstGeom>
        </p:spPr>
        <p:txBody>
          <a:bodyPr vert="horz" lIns="91403" tIns="45703" rIns="91403" bIns="45703" rtlCol="0" anchor="b"/>
          <a:lstStyle>
            <a:lvl1pPr algn="l">
              <a:defRPr sz="1200"/>
            </a:lvl1pPr>
          </a:lstStyle>
          <a:p>
            <a:r>
              <a:rPr lang="en-US" dirty="0" smtClean="0"/>
              <a:t>draft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2"/>
            <a:ext cx="2971800" cy="457200"/>
          </a:xfrm>
          <a:prstGeom prst="rect">
            <a:avLst/>
          </a:prstGeom>
        </p:spPr>
        <p:txBody>
          <a:bodyPr vert="horz" lIns="91403" tIns="45703" rIns="91403" bIns="45703" rtlCol="0" anchor="b"/>
          <a:lstStyle>
            <a:lvl1pPr algn="r">
              <a:defRPr sz="1200"/>
            </a:lvl1pPr>
          </a:lstStyle>
          <a:p>
            <a:fld id="{F881AD1C-B35A-42CF-89BC-770C3EDCC1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277824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draft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1706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draft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0605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draft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1888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draft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0960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draft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392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67000"/>
            <a:ext cx="8001000" cy="1066800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3/28/2016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0497FD-CF8D-4537-AF22-4084C80EE5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3/28/2016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414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0"/>
            <a:ext cx="2057400" cy="4602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0"/>
            <a:ext cx="6019800" cy="4602163"/>
          </a:xfrm>
        </p:spPr>
        <p:txBody>
          <a:bodyPr vert="eaVert"/>
          <a:lstStyle>
            <a:lvl1pPr>
              <a:defRPr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en-US" sz="2400" b="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>
              <a:defRPr lang="en-US" sz="110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 smtClean="0"/>
              <a:t>Click to edit Master text styles</a:t>
            </a:r>
          </a:p>
          <a:p>
            <a:pPr marL="342900" lvl="1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 smtClean="0"/>
              <a:t>Second level</a:t>
            </a:r>
          </a:p>
          <a:p>
            <a:pPr marL="342900" lvl="2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 smtClean="0"/>
              <a:t>Third level</a:t>
            </a:r>
          </a:p>
          <a:p>
            <a:pPr marL="342900" lvl="3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 smtClean="0"/>
              <a:t>Fourth level</a:t>
            </a:r>
          </a:p>
          <a:p>
            <a:pPr marL="342900" lvl="4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3/28/2016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3/28/2016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497FD-CF8D-4537-AF22-4084C80EE5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4394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defRPr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rtl="0" eaLnBrk="1" latinLnBrk="0" hangingPunct="1">
              <a:spcBef>
                <a:spcPct val="20000"/>
              </a:spcBef>
              <a:defRPr lang="en-US" sz="2400" b="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ct val="20000"/>
              </a:spcBef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spcBef>
                <a:spcPct val="20000"/>
              </a:spcBef>
              <a:defRPr lang="en-US" sz="1100" kern="1200" dirty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 smtClean="0"/>
              <a:t>Click to edit Master text styles</a:t>
            </a:r>
          </a:p>
          <a:p>
            <a:pPr marL="342900" lvl="1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 smtClean="0"/>
              <a:t>Second level</a:t>
            </a:r>
          </a:p>
          <a:p>
            <a:pPr marL="342900" lvl="2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 smtClean="0"/>
              <a:t>Third level</a:t>
            </a:r>
          </a:p>
          <a:p>
            <a:pPr marL="342900" lvl="3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 smtClean="0"/>
              <a:t>Fourth level</a:t>
            </a:r>
          </a:p>
          <a:p>
            <a:pPr marL="342900" lvl="4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3/28/2016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3/28/2016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497FD-CF8D-4537-AF22-4084C80EE5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0053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3/28/2016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3/28/2016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497FD-CF8D-4537-AF22-4084C80EE5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350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514600"/>
            <a:ext cx="4038600" cy="3611563"/>
          </a:xfr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defRPr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rtl="0" eaLnBrk="1" latinLnBrk="0" hangingPunct="1">
              <a:spcBef>
                <a:spcPct val="20000"/>
              </a:spcBef>
              <a:defRPr lang="en-US" sz="2400" b="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ct val="20000"/>
              </a:spcBef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spcBef>
                <a:spcPct val="20000"/>
              </a:spcBef>
              <a:defRPr lang="en-US" sz="110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 smtClean="0"/>
              <a:t>Click to edit Master text styles</a:t>
            </a:r>
          </a:p>
          <a:p>
            <a:pPr marL="342900" lvl="1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 smtClean="0"/>
              <a:t>Second level</a:t>
            </a:r>
          </a:p>
          <a:p>
            <a:pPr marL="342900" lvl="2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 smtClean="0"/>
              <a:t>Third level</a:t>
            </a:r>
          </a:p>
          <a:p>
            <a:pPr marL="342900" lvl="3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 smtClean="0"/>
              <a:t>Fourth level</a:t>
            </a:r>
          </a:p>
          <a:p>
            <a:pPr marL="342900" lvl="4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14600"/>
            <a:ext cx="4038600" cy="3611563"/>
          </a:xfrm>
        </p:spPr>
        <p:txBody>
          <a:bodyPr/>
          <a:lstStyle>
            <a:lvl1pPr>
              <a:defRPr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en-US" sz="2400" b="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>
              <a:defRPr lang="en-US" sz="110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 smtClean="0"/>
              <a:t>Click to edit Master text styles</a:t>
            </a:r>
          </a:p>
          <a:p>
            <a:pPr marL="342900" lvl="1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 smtClean="0"/>
              <a:t>Second level</a:t>
            </a:r>
          </a:p>
          <a:p>
            <a:pPr marL="342900" lvl="2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 smtClean="0"/>
              <a:t>Third level</a:t>
            </a:r>
          </a:p>
          <a:p>
            <a:pPr marL="342900" lvl="3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 smtClean="0"/>
              <a:t>Fourth level</a:t>
            </a:r>
          </a:p>
          <a:p>
            <a:pPr marL="342900" lvl="4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3/28/2016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3/28/2016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497FD-CF8D-4537-AF22-4084C80EE5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24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3/28/2016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3/28/2016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497FD-CF8D-4537-AF22-4084C80EE5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9807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3/28/2016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3/28/2016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497FD-CF8D-4537-AF22-4084C80EE5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146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3008313" cy="1162050"/>
          </a:xfrm>
        </p:spPr>
        <p:txBody>
          <a:bodyPr anchor="b"/>
          <a:lstStyle>
            <a:lvl1pPr algn="l">
              <a:defRPr sz="2000" b="1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76400"/>
            <a:ext cx="5111750" cy="4449763"/>
          </a:xfrm>
        </p:spPr>
        <p:txBody>
          <a:bodyPr/>
          <a:lstStyle>
            <a:lvl1pPr>
              <a:defRPr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en-US" sz="2400" b="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>
              <a:defRPr lang="en-US" sz="110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 smtClean="0"/>
              <a:t>Click to edit Master text styles</a:t>
            </a:r>
          </a:p>
          <a:p>
            <a:pPr marL="342900" lvl="1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 smtClean="0"/>
              <a:t>Second level</a:t>
            </a:r>
          </a:p>
          <a:p>
            <a:pPr marL="342900" lvl="2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 smtClean="0"/>
              <a:t>Third level</a:t>
            </a:r>
          </a:p>
          <a:p>
            <a:pPr marL="342900" lvl="3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 smtClean="0"/>
              <a:t>Fourth level</a:t>
            </a:r>
          </a:p>
          <a:p>
            <a:pPr marL="342900" lvl="4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895600"/>
            <a:ext cx="3008313" cy="3200400"/>
          </a:xfrm>
        </p:spPr>
        <p:txBody>
          <a:bodyPr/>
          <a:lstStyle>
            <a:lvl1pPr marL="0" indent="0">
              <a:buNone/>
              <a:defRPr sz="14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3/28/2016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3/28/2016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497FD-CF8D-4537-AF22-4084C80EE5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6828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00600"/>
            <a:ext cx="78486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523999"/>
            <a:ext cx="7848600" cy="32035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367338"/>
            <a:ext cx="7848600" cy="804862"/>
          </a:xfrm>
        </p:spPr>
        <p:txBody>
          <a:bodyPr/>
          <a:lstStyle>
            <a:lvl1pPr marL="0" indent="0" algn="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3/28/2016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3/28/2016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497FD-CF8D-4537-AF22-4084C80EE5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909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en-US" sz="2400" b="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>
              <a:defRPr lang="en-US" sz="110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 smtClean="0"/>
              <a:t>Click to edit Master text styles</a:t>
            </a:r>
          </a:p>
          <a:p>
            <a:pPr marL="342900" lvl="1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 smtClean="0"/>
              <a:t>Second level</a:t>
            </a:r>
          </a:p>
          <a:p>
            <a:pPr marL="342900" lvl="2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 smtClean="0"/>
              <a:t>Third level</a:t>
            </a:r>
          </a:p>
          <a:p>
            <a:pPr marL="342900" lvl="3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 smtClean="0"/>
              <a:t>Fourth level</a:t>
            </a:r>
          </a:p>
          <a:p>
            <a:pPr marL="342900" lvl="4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3/28/2016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3/28/2016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497FD-CF8D-4537-AF22-4084C80EE5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891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8473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590800"/>
            <a:ext cx="8229600" cy="3535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 smtClean="0"/>
              <a:t>Click to edit Master text styles</a:t>
            </a:r>
          </a:p>
          <a:p>
            <a:pPr marL="342900" lvl="1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 smtClean="0"/>
              <a:t>Second level</a:t>
            </a:r>
          </a:p>
          <a:p>
            <a:pPr marL="342900" lvl="2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 smtClean="0"/>
              <a:t>Third level</a:t>
            </a:r>
          </a:p>
          <a:p>
            <a:pPr marL="342900" lvl="3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 smtClean="0"/>
              <a:t>Fourth level</a:t>
            </a:r>
          </a:p>
          <a:p>
            <a:pPr marL="342900" lvl="4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3/28/2016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3/28/2016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497FD-CF8D-4537-AF22-4084C80EE5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142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320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en-US" sz="2400" b="0" kern="1200" dirty="0" smtClean="0">
          <a:solidFill>
            <a:schemeClr val="tx1"/>
          </a:solidFill>
          <a:latin typeface="+mn-lt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4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en-US" sz="1600" kern="1200" dirty="0" smtClean="0">
          <a:solidFill>
            <a:schemeClr val="tx1"/>
          </a:solidFill>
          <a:latin typeface="+mn-lt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en-US" sz="1100" kern="1200" dirty="0">
          <a:solidFill>
            <a:schemeClr val="tx1"/>
          </a:solidFill>
          <a:latin typeface="+mn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owa.dc.gov/OWA/redir.aspx?C=09wlUC83M0Klw6vBbT7Gj7ya2DZPaNNIMeJZnfKNfiAXzEZUZGc5c5RX271JzZ00m87tU_5paNM.&amp;URL=https%3a%2f%2fyoutu.be%2f1Aw9c30JiH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" y="0"/>
            <a:ext cx="9144000" cy="32461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771038" y="4082831"/>
            <a:ext cx="30935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" y="3246120"/>
            <a:ext cx="9144000" cy="3611879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en-US" sz="4000" b="1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en-US" sz="4000" b="1" dirty="0" smtClean="0">
                <a:solidFill>
                  <a:schemeClr val="bg1"/>
                </a:solidFill>
                <a:latin typeface="Calibri" pitchFamily="34" charset="0"/>
              </a:rPr>
              <a:t>DC Health Benefit Exchange Authority</a:t>
            </a:r>
            <a:br>
              <a:rPr lang="en-US" sz="4000" b="1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en-US" sz="3100" b="1" dirty="0" smtClean="0">
                <a:solidFill>
                  <a:schemeClr val="bg1"/>
                </a:solidFill>
                <a:latin typeface="Calibri" pitchFamily="34" charset="0"/>
              </a:rPr>
              <a:t>Mila Kofman, Executive Director</a:t>
            </a:r>
            <a:r>
              <a:rPr lang="en-US" sz="3100" b="1" dirty="0" smtClean="0">
                <a:solidFill>
                  <a:srgbClr val="FFFF00"/>
                </a:solidFill>
              </a:rPr>
              <a:t/>
            </a:r>
            <a:br>
              <a:rPr lang="en-US" sz="3100" b="1" dirty="0" smtClean="0">
                <a:solidFill>
                  <a:srgbClr val="FFFF00"/>
                </a:solidFill>
              </a:rPr>
            </a:br>
            <a:r>
              <a:rPr lang="en-US" sz="3100" b="1" dirty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en-US" sz="3100" b="1" dirty="0">
                <a:solidFill>
                  <a:schemeClr val="bg1"/>
                </a:solidFill>
                <a:latin typeface="Calibri" pitchFamily="34" charset="0"/>
              </a:rPr>
            </a:br>
            <a:r>
              <a:rPr lang="en-US" sz="3100" b="1" dirty="0" smtClean="0">
                <a:solidFill>
                  <a:schemeClr val="bg1"/>
                </a:solidFill>
                <a:latin typeface="Calibri" pitchFamily="34" charset="0"/>
              </a:rPr>
              <a:t>PROPOSED BUDGET FY17 </a:t>
            </a:r>
            <a:br>
              <a:rPr lang="en-US" sz="3100" b="1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en-US" sz="3100" b="1" dirty="0" smtClean="0">
                <a:solidFill>
                  <a:schemeClr val="bg1"/>
                </a:solidFill>
                <a:latin typeface="Calibri" pitchFamily="34" charset="0"/>
              </a:rPr>
              <a:t>Budget Oversight Hearing</a:t>
            </a:r>
            <a:br>
              <a:rPr lang="en-US" sz="3100" b="1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en-US" sz="3100" b="1" dirty="0" smtClean="0">
                <a:solidFill>
                  <a:schemeClr val="bg1"/>
                </a:solidFill>
                <a:latin typeface="Calibri" pitchFamily="34" charset="0"/>
              </a:rPr>
              <a:t>April 13, 2016 </a:t>
            </a:r>
            <a:br>
              <a:rPr lang="en-US" sz="3100" b="1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en-US" sz="3100" b="1" dirty="0" smtClean="0">
                <a:solidFill>
                  <a:schemeClr val="bg1"/>
                </a:solidFill>
                <a:latin typeface="Calibri" pitchFamily="34" charset="0"/>
              </a:rPr>
              <a:t>Committee on Health &amp; Human Services </a:t>
            </a:r>
            <a:r>
              <a:rPr lang="en-US" sz="3600" b="1" dirty="0" smtClean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en-US" sz="3600" b="1" dirty="0" smtClean="0">
                <a:solidFill>
                  <a:schemeClr val="bg1"/>
                </a:solidFill>
                <a:latin typeface="Calibri" pitchFamily="34" charset="0"/>
              </a:rPr>
            </a:b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0497FD-CF8D-4537-AF22-4084C80EE5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99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6858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Calibri" pitchFamily="34" charset="0"/>
              </a:rPr>
              <a:t>MIPO Cont. FUNCTION AREAS</a:t>
            </a:r>
            <a:endParaRPr lang="en-US" sz="3200" b="1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endParaRPr lang="en-US" sz="3800" dirty="0" smtClean="0">
              <a:solidFill>
                <a:prstClr val="black"/>
              </a:solidFill>
              <a:latin typeface="Calibri" pitchFamily="34" charset="0"/>
            </a:endParaRPr>
          </a:p>
          <a:p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CONTACT CENTER </a:t>
            </a:r>
            <a:r>
              <a:rPr lang="en-US" sz="2000" dirty="0" smtClean="0">
                <a:solidFill>
                  <a:prstClr val="black"/>
                </a:solidFill>
                <a:latin typeface="Calibri" pitchFamily="34" charset="0"/>
              </a:rPr>
              <a:t>(ACA REQUIREMENT): $3,751,701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ELIGIBILITY 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AND 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ENROLLMENT </a:t>
            </a:r>
            <a:r>
              <a:rPr lang="en-US" sz="2000" dirty="0" smtClean="0">
                <a:solidFill>
                  <a:prstClr val="black"/>
                </a:solidFill>
                <a:latin typeface="Calibri" pitchFamily="34" charset="0"/>
              </a:rPr>
              <a:t>(ACA REQUIREMENT): $2,201,108</a:t>
            </a:r>
          </a:p>
          <a:p>
            <a:r>
              <a:rPr lang="en-US" sz="2000" dirty="0" smtClean="0">
                <a:solidFill>
                  <a:prstClr val="black"/>
                </a:solidFill>
                <a:latin typeface="Calibri" pitchFamily="34" charset="0"/>
              </a:rPr>
              <a:t>MEMBER </a:t>
            </a:r>
            <a:r>
              <a:rPr lang="en-US" sz="2000" dirty="0">
                <a:solidFill>
                  <a:prstClr val="black"/>
                </a:solidFill>
                <a:latin typeface="Calibri" pitchFamily="34" charset="0"/>
              </a:rPr>
              <a:t>SERVICES: </a:t>
            </a:r>
            <a:r>
              <a:rPr lang="en-US" sz="2000" dirty="0" smtClean="0">
                <a:solidFill>
                  <a:prstClr val="black"/>
                </a:solidFill>
                <a:latin typeface="Calibri" pitchFamily="34" charset="0"/>
              </a:rPr>
              <a:t>$823,341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PLAN MANAGEMENT </a:t>
            </a:r>
            <a:r>
              <a:rPr lang="en-US" sz="2000" dirty="0" smtClean="0">
                <a:solidFill>
                  <a:prstClr val="black"/>
                </a:solidFill>
                <a:latin typeface="Calibri" pitchFamily="34" charset="0"/>
              </a:rPr>
              <a:t>(ACA REQUIREMENT): $1,619,174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S.H.O.P.</a:t>
            </a:r>
            <a:r>
              <a:rPr lang="en-US" sz="2000" dirty="0" smtClean="0">
                <a:solidFill>
                  <a:prstClr val="black"/>
                </a:solidFill>
                <a:latin typeface="Calibri" pitchFamily="34" charset="0"/>
              </a:rPr>
              <a:t> (ACA REQUIREMENT): $2,830,926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DATA AND REPORTING </a:t>
            </a:r>
            <a:r>
              <a:rPr lang="en-US" sz="2000" dirty="0" smtClean="0">
                <a:solidFill>
                  <a:prstClr val="black"/>
                </a:solidFill>
                <a:latin typeface="Calibri" pitchFamily="34" charset="0"/>
              </a:rPr>
              <a:t>(ACA REQUIREMENT): $296,294</a:t>
            </a:r>
          </a:p>
          <a:p>
            <a:r>
              <a:rPr lang="en-US" sz="2000" dirty="0" smtClean="0">
                <a:solidFill>
                  <a:prstClr val="black"/>
                </a:solidFill>
                <a:latin typeface="Calibri" pitchFamily="34" charset="0"/>
              </a:rPr>
              <a:t>ADMIN COSTS AND MANAGEMENT: $604,453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497FD-CF8D-4537-AF22-4084C80EE5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62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3937-DA08-4FEA-A78E-A9C1D8927678}" type="slidenum">
              <a:rPr lang="en-US" smtClean="0"/>
              <a:t>11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152400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>
                <a:latin typeface="Calibri" pitchFamily="34" charset="0"/>
              </a:rPr>
              <a:t>MIPO BUDGET BY FUNCTION AREAS</a:t>
            </a:r>
            <a:endParaRPr lang="en-US" sz="2400" b="1" dirty="0">
              <a:latin typeface="Calibri" pitchFamily="34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1672716"/>
              </p:ext>
            </p:extLst>
          </p:nvPr>
        </p:nvGraphicFramePr>
        <p:xfrm>
          <a:off x="457200" y="1828800"/>
          <a:ext cx="8458200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1713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343400"/>
          </a:xfrm>
        </p:spPr>
        <p:txBody>
          <a:bodyPr>
            <a:normAutofit/>
          </a:bodyPr>
          <a:lstStyle/>
          <a:p>
            <a:endParaRPr lang="en-US" sz="1900" dirty="0" smtClean="0">
              <a:latin typeface="Calibri" pitchFamily="34" charset="0"/>
            </a:endParaRPr>
          </a:p>
          <a:p>
            <a:pPr marL="0" indent="0">
              <a:buNone/>
            </a:pPr>
            <a:r>
              <a:rPr lang="en-US" sz="3100" dirty="0" smtClean="0">
                <a:solidFill>
                  <a:srgbClr val="FF0000"/>
                </a:solidFill>
                <a:latin typeface="Calibri" pitchFamily="34" charset="0"/>
              </a:rPr>
              <a:t>CONTACT CENTER </a:t>
            </a:r>
            <a:r>
              <a:rPr lang="en-US" sz="3100" dirty="0" smtClean="0">
                <a:latin typeface="Calibri" pitchFamily="34" charset="0"/>
              </a:rPr>
              <a:t>FY17 BUDGET = $3,751,701 </a:t>
            </a:r>
          </a:p>
          <a:p>
            <a:r>
              <a:rPr lang="en-US" sz="1800" dirty="0" smtClean="0">
                <a:latin typeface="Calibri" pitchFamily="34" charset="0"/>
              </a:rPr>
              <a:t>PERSONNEL SERVICES BUDGET FOR 1 FTE - $58,840</a:t>
            </a:r>
          </a:p>
          <a:p>
            <a:r>
              <a:rPr lang="en-US" sz="1800" dirty="0" smtClean="0">
                <a:latin typeface="Calibri" pitchFamily="34" charset="0"/>
              </a:rPr>
              <a:t>*NON-PERSONNEL SERVICES BUDGET = $3,692,860: </a:t>
            </a:r>
          </a:p>
          <a:p>
            <a:pPr lvl="1"/>
            <a:r>
              <a:rPr lang="en-US" sz="1800" dirty="0" smtClean="0">
                <a:latin typeface="Calibri" pitchFamily="34" charset="0"/>
              </a:rPr>
              <a:t>**MAXIMUS CONTRACT - </a:t>
            </a:r>
            <a:r>
              <a:rPr lang="en-US" sz="1800" dirty="0">
                <a:latin typeface="Calibri" pitchFamily="34" charset="0"/>
              </a:rPr>
              <a:t>$</a:t>
            </a:r>
            <a:r>
              <a:rPr lang="en-US" sz="1800" dirty="0" smtClean="0">
                <a:latin typeface="Calibri" pitchFamily="34" charset="0"/>
              </a:rPr>
              <a:t>3,023,118 </a:t>
            </a:r>
            <a:endParaRPr lang="en-US" sz="1800" dirty="0">
              <a:latin typeface="Calibri" pitchFamily="34" charset="0"/>
            </a:endParaRPr>
          </a:p>
          <a:p>
            <a:pPr lvl="1"/>
            <a:r>
              <a:rPr lang="en-US" sz="1800" dirty="0" smtClean="0">
                <a:latin typeface="Calibri" pitchFamily="34" charset="0"/>
              </a:rPr>
              <a:t>CALL CENTER SOFTWARE LICENSE - $215,428</a:t>
            </a:r>
          </a:p>
          <a:p>
            <a:pPr lvl="1"/>
            <a:r>
              <a:rPr lang="en-US" sz="1800" dirty="0" smtClean="0">
                <a:latin typeface="Calibri" pitchFamily="34" charset="0"/>
              </a:rPr>
              <a:t>RENT - $414,414 (L’ENFANT PLAZA)</a:t>
            </a:r>
          </a:p>
          <a:p>
            <a:pPr lvl="1"/>
            <a:r>
              <a:rPr lang="en-US" sz="1800" dirty="0" smtClean="0">
                <a:latin typeface="Calibri" pitchFamily="34" charset="0"/>
              </a:rPr>
              <a:t>LANGUAGE LINE - $15,000</a:t>
            </a:r>
          </a:p>
          <a:p>
            <a:pPr lvl="1"/>
            <a:r>
              <a:rPr lang="en-US" sz="1800" dirty="0" smtClean="0">
                <a:latin typeface="Calibri" pitchFamily="34" charset="0"/>
              </a:rPr>
              <a:t>ADMIN COSTS - $24,900</a:t>
            </a:r>
          </a:p>
          <a:p>
            <a:pPr marL="457200" lvl="1" indent="0">
              <a:buNone/>
            </a:pPr>
            <a:endParaRPr lang="en-US" sz="1400" dirty="0" smtClean="0">
              <a:latin typeface="Calibri" pitchFamily="34" charset="0"/>
            </a:endParaRPr>
          </a:p>
          <a:p>
            <a:pPr marL="57150" indent="0">
              <a:buNone/>
            </a:pPr>
            <a:r>
              <a:rPr lang="en-US" sz="1400" dirty="0" smtClean="0">
                <a:latin typeface="Calibri" pitchFamily="34" charset="0"/>
              </a:rPr>
              <a:t>*ONLY HBX PORTION. COST ALLOCATED WITH DHS.</a:t>
            </a:r>
          </a:p>
          <a:p>
            <a:pPr marL="57150" indent="0">
              <a:buNone/>
            </a:pPr>
            <a:r>
              <a:rPr lang="en-US" sz="1400" dirty="0" smtClean="0">
                <a:latin typeface="Calibri" pitchFamily="34" charset="0"/>
              </a:rPr>
              <a:t>** SEE SLIDE 5 FOR HIGHLIGHTED CHANGES.</a:t>
            </a:r>
            <a:endParaRPr lang="en-US" sz="1400" dirty="0">
              <a:latin typeface="Calibri" panose="020F0502020204030204" pitchFamily="34" charset="0"/>
            </a:endParaRPr>
          </a:p>
          <a:p>
            <a:pPr lvl="1"/>
            <a:endParaRPr lang="en-US" sz="1400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Calibri" pitchFamily="34" charset="0"/>
              </a:rPr>
              <a:t>MIPO: CONTACT CENTER</a:t>
            </a:r>
            <a:endParaRPr lang="en-US" sz="3200" b="1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3937-DA08-4FEA-A78E-A9C1D8927678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76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419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smtClean="0">
                <a:solidFill>
                  <a:srgbClr val="FF0000"/>
                </a:solidFill>
                <a:latin typeface="Calibri" pitchFamily="34" charset="0"/>
              </a:rPr>
              <a:t>ELIGIBILITY AND ENROLLMENT</a:t>
            </a:r>
            <a:r>
              <a:rPr lang="en-US" sz="2600" dirty="0" smtClean="0">
                <a:latin typeface="Calibri" pitchFamily="34" charset="0"/>
              </a:rPr>
              <a:t> FY17 BUDGET = $2,201,108 </a:t>
            </a:r>
          </a:p>
          <a:p>
            <a:endParaRPr lang="en-US" sz="1600" dirty="0" smtClean="0">
              <a:latin typeface="Calibri" pitchFamily="34" charset="0"/>
            </a:endParaRPr>
          </a:p>
          <a:p>
            <a:r>
              <a:rPr lang="en-US" sz="1600" dirty="0" smtClean="0">
                <a:latin typeface="Calibri" pitchFamily="34" charset="0"/>
              </a:rPr>
              <a:t>PERSONNEL SERVICES BUDGET FOR 5 FTE’S  (INCLUDES 2.5 NEW FTE)= $764,608 </a:t>
            </a:r>
          </a:p>
          <a:p>
            <a:r>
              <a:rPr lang="en-US" sz="1600" dirty="0" smtClean="0">
                <a:latin typeface="Calibri" pitchFamily="34" charset="0"/>
              </a:rPr>
              <a:t>NON-PERSONNEL SERVICES BUDGET = $1,436,500</a:t>
            </a:r>
          </a:p>
          <a:p>
            <a:pPr lvl="1"/>
            <a:r>
              <a:rPr lang="en-US" sz="1600" dirty="0" smtClean="0">
                <a:latin typeface="Calibri" pitchFamily="34" charset="0"/>
              </a:rPr>
              <a:t>**MOA </a:t>
            </a:r>
            <a:r>
              <a:rPr lang="en-US" sz="1600" dirty="0">
                <a:latin typeface="Calibri" pitchFamily="34" charset="0"/>
              </a:rPr>
              <a:t>WITH DHS FOR ESA: ELIGIBILITY DETERMINATION - $775,000</a:t>
            </a:r>
          </a:p>
          <a:p>
            <a:pPr lvl="1"/>
            <a:r>
              <a:rPr lang="en-US" sz="1600" dirty="0" smtClean="0">
                <a:latin typeface="Calibri" pitchFamily="34" charset="0"/>
              </a:rPr>
              <a:t>MOA WITH OAH: ELIGIBILITY APPEALS - $25,000</a:t>
            </a:r>
          </a:p>
          <a:p>
            <a:pPr lvl="1"/>
            <a:r>
              <a:rPr lang="en-US" sz="1600" dirty="0" smtClean="0">
                <a:latin typeface="Calibri" pitchFamily="34" charset="0"/>
              </a:rPr>
              <a:t>OFFICE OF DISABILITY RIGHTS: SIGN LANGUAGE INTERPRETATION - $1,500</a:t>
            </a:r>
          </a:p>
          <a:p>
            <a:pPr lvl="1"/>
            <a:r>
              <a:rPr lang="en-US" sz="1600" dirty="0" smtClean="0">
                <a:latin typeface="Calibri" pitchFamily="34" charset="0"/>
              </a:rPr>
              <a:t>*NOTICE PRINTING/MAILING - $250,000 </a:t>
            </a:r>
          </a:p>
          <a:p>
            <a:pPr lvl="1"/>
            <a:r>
              <a:rPr lang="en-US" sz="1600" dirty="0" smtClean="0">
                <a:latin typeface="Calibri" pitchFamily="34" charset="0"/>
              </a:rPr>
              <a:t>AMHARIC AND SPANISH TRANSLATION - $70,000</a:t>
            </a:r>
          </a:p>
          <a:p>
            <a:pPr lvl="1"/>
            <a:r>
              <a:rPr lang="en-US" sz="1600" dirty="0" smtClean="0">
                <a:latin typeface="Calibri" pitchFamily="34" charset="0"/>
              </a:rPr>
              <a:t>CONSULTING SERVICES - $265,000</a:t>
            </a:r>
          </a:p>
          <a:p>
            <a:pPr lvl="1"/>
            <a:r>
              <a:rPr lang="en-US" sz="1600" dirty="0" smtClean="0">
                <a:latin typeface="Calibri" pitchFamily="34" charset="0"/>
              </a:rPr>
              <a:t>PRINTING OF CONSUMER EDUCATION MATERIALS - $50,000</a:t>
            </a:r>
          </a:p>
          <a:p>
            <a:pPr marL="365760" lvl="1" indent="0">
              <a:buNone/>
            </a:pPr>
            <a:endParaRPr lang="en-US" sz="1400" dirty="0" smtClean="0">
              <a:latin typeface="Calibri" pitchFamily="34" charset="0"/>
            </a:endParaRPr>
          </a:p>
          <a:p>
            <a:pPr marL="365760" lvl="1" indent="0">
              <a:buNone/>
            </a:pPr>
            <a:r>
              <a:rPr lang="en-US" sz="1400" dirty="0" smtClean="0">
                <a:latin typeface="Calibri" pitchFamily="34" charset="0"/>
              </a:rPr>
              <a:t>*ONLY HBX PORTION. COST ALLOCATED WITH DHS.</a:t>
            </a:r>
          </a:p>
          <a:p>
            <a:pPr marL="365760" lvl="1" indent="0">
              <a:buNone/>
            </a:pPr>
            <a:r>
              <a:rPr lang="en-US" sz="1400" dirty="0" smtClean="0">
                <a:latin typeface="Calibri" pitchFamily="34" charset="0"/>
              </a:rPr>
              <a:t>**SEE SLIDE 5 FOR HIGHLIGHTED CHANGES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5334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latin typeface="Calibri" pitchFamily="34" charset="0"/>
              </a:rPr>
              <a:t>MIPO: ELIGIBILITY AND ENROLLMENT</a:t>
            </a:r>
            <a:endParaRPr lang="en-US" sz="3200" b="1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3937-DA08-4FEA-A78E-A9C1D8927678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39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/>
          <a:lstStyle/>
          <a:p>
            <a:endParaRPr lang="en-US" sz="1900" dirty="0" smtClean="0">
              <a:latin typeface="Calibri" pitchFamily="34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alibri" pitchFamily="34" charset="0"/>
              </a:rPr>
              <a:t>MEMBER SERVICES FY17 BUDGET = $823,341</a:t>
            </a:r>
          </a:p>
          <a:p>
            <a:endParaRPr lang="en-US" sz="2800" dirty="0" smtClean="0">
              <a:latin typeface="Calibri" pitchFamily="34" charset="0"/>
            </a:endParaRPr>
          </a:p>
          <a:p>
            <a:r>
              <a:rPr lang="en-US" sz="2000" dirty="0" smtClean="0">
                <a:latin typeface="Calibri" pitchFamily="34" charset="0"/>
              </a:rPr>
              <a:t>PERSONNEL SERVICES BUDGET FOR 10 FTE’S = $823,341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Calibri" pitchFamily="34" charset="0"/>
              </a:rPr>
              <a:t>MIPO: MEMBER SERVICES</a:t>
            </a:r>
            <a:endParaRPr lang="en-US" sz="3200" b="1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3937-DA08-4FEA-A78E-A9C1D8927678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95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sz="1900" dirty="0" smtClean="0">
              <a:latin typeface="Calibri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  <a:latin typeface="Calibri" pitchFamily="34" charset="0"/>
              </a:rPr>
              <a:t>PLAN MANAGEMENT </a:t>
            </a:r>
            <a:r>
              <a:rPr lang="en-US" sz="2400" dirty="0" smtClean="0">
                <a:latin typeface="Calibri" pitchFamily="34" charset="0"/>
              </a:rPr>
              <a:t>FY17 BUDGET = $1,619,174</a:t>
            </a:r>
          </a:p>
          <a:p>
            <a:endParaRPr lang="en-US" sz="2400" dirty="0" smtClean="0">
              <a:latin typeface="Calibri" pitchFamily="34" charset="0"/>
            </a:endParaRPr>
          </a:p>
          <a:p>
            <a:r>
              <a:rPr lang="en-US" sz="2000" dirty="0" smtClean="0">
                <a:latin typeface="Calibri" pitchFamily="34" charset="0"/>
              </a:rPr>
              <a:t>PERSONNEL SERVICES BUDGET FOR 4.5 FTE’S = $569,174 </a:t>
            </a:r>
          </a:p>
          <a:p>
            <a:r>
              <a:rPr lang="en-US" sz="2000" dirty="0" smtClean="0">
                <a:latin typeface="Calibri" pitchFamily="34" charset="0"/>
              </a:rPr>
              <a:t>NON-PERSONNEL SERVICES BUDGET = $1,050,000: </a:t>
            </a:r>
          </a:p>
          <a:p>
            <a:pPr lvl="1"/>
            <a:r>
              <a:rPr lang="en-US" sz="2000" dirty="0" smtClean="0">
                <a:latin typeface="Calibri" pitchFamily="34" charset="0"/>
              </a:rPr>
              <a:t>ACTUARIAL SERVICES - $250,000</a:t>
            </a:r>
          </a:p>
          <a:p>
            <a:pPr lvl="1"/>
            <a:r>
              <a:rPr lang="en-US" sz="2000" dirty="0" smtClean="0">
                <a:latin typeface="Calibri" pitchFamily="34" charset="0"/>
              </a:rPr>
              <a:t>**PROVIDER DIRECTORY AND PLAN MATCH (INCLUDES PHARMACY TOOL) - $800,000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>
                <a:latin typeface="Calibri" panose="020F0502020204030204" pitchFamily="34" charset="0"/>
              </a:rPr>
              <a:t>** SEE SLIDE 5 FOR HIGHLIGHTED CHANGES</a:t>
            </a:r>
            <a:endParaRPr lang="en-US" sz="1400" dirty="0"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0"/>
            <a:ext cx="8229600" cy="914400"/>
          </a:xfrm>
        </p:spPr>
        <p:txBody>
          <a:bodyPr>
            <a:noAutofit/>
          </a:bodyPr>
          <a:lstStyle/>
          <a:p>
            <a:pPr algn="ctr"/>
            <a:r>
              <a:rPr lang="en-US" sz="2900" b="1" dirty="0" smtClean="0">
                <a:latin typeface="Calibri" pitchFamily="34" charset="0"/>
              </a:rPr>
              <a:t>MIPO: PLAN MANAGEMENT</a:t>
            </a:r>
            <a:endParaRPr lang="en-US" sz="2900" b="1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3937-DA08-4FEA-A78E-A9C1D8927678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87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  <a:latin typeface="Calibri" pitchFamily="34" charset="0"/>
              </a:rPr>
              <a:t>S.H.O.P</a:t>
            </a:r>
            <a:r>
              <a:rPr lang="en-US" sz="2400" dirty="0" smtClean="0">
                <a:latin typeface="Calibri" pitchFamily="34" charset="0"/>
              </a:rPr>
              <a:t> FY17 BUDGET = $2,830,926</a:t>
            </a:r>
          </a:p>
          <a:p>
            <a:endParaRPr lang="en-US" sz="2400" dirty="0" smtClean="0">
              <a:latin typeface="Calibri" pitchFamily="34" charset="0"/>
            </a:endParaRPr>
          </a:p>
          <a:p>
            <a:r>
              <a:rPr lang="en-US" sz="2000" dirty="0" smtClean="0">
                <a:latin typeface="Calibri" pitchFamily="34" charset="0"/>
              </a:rPr>
              <a:t>PERSONNEL SERVICES BUDGET FOR 16 FTE’S (INCLUDES 2 NEW FTE’s) = $1,715,926 </a:t>
            </a:r>
          </a:p>
          <a:p>
            <a:r>
              <a:rPr lang="en-US" sz="2000" dirty="0" smtClean="0">
                <a:latin typeface="Calibri" pitchFamily="34" charset="0"/>
              </a:rPr>
              <a:t>NON-PERSONNEL SERVICES BUDGET = $1,115,000: 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**PREMIUM AGGREGATION </a:t>
            </a:r>
            <a:r>
              <a:rPr lang="en-US" sz="2000" dirty="0" smtClean="0">
                <a:latin typeface="Calibri" pitchFamily="34" charset="0"/>
              </a:rPr>
              <a:t>- $800,000</a:t>
            </a:r>
          </a:p>
          <a:p>
            <a:pPr lvl="1"/>
            <a:r>
              <a:rPr lang="en-US" sz="2000" dirty="0" smtClean="0">
                <a:latin typeface="Calibri" pitchFamily="34" charset="0"/>
              </a:rPr>
              <a:t>CONSULTING SERVICES - $275,000</a:t>
            </a:r>
          </a:p>
          <a:p>
            <a:pPr lvl="1"/>
            <a:r>
              <a:rPr lang="en-US" sz="2000" dirty="0" smtClean="0">
                <a:latin typeface="Calibri" pitchFamily="34" charset="0"/>
              </a:rPr>
              <a:t>BUSINESS PARTNER FOR BROKER TRAINING (NAHU) - $22,000</a:t>
            </a:r>
          </a:p>
          <a:p>
            <a:pPr lvl="1"/>
            <a:r>
              <a:rPr lang="en-US" sz="2000" dirty="0" smtClean="0">
                <a:latin typeface="Calibri" pitchFamily="34" charset="0"/>
              </a:rPr>
              <a:t>TRAINING PLATFORM FOR ASSISTERS/BROKERS - $18,000</a:t>
            </a:r>
          </a:p>
          <a:p>
            <a:pPr marL="457200" lvl="1" indent="0">
              <a:buNone/>
            </a:pPr>
            <a:endParaRPr lang="en-US" sz="1800" dirty="0" smtClean="0">
              <a:latin typeface="Calibri" pitchFamily="34" charset="0"/>
            </a:endParaRPr>
          </a:p>
          <a:p>
            <a:pPr marL="45720" indent="0">
              <a:buNone/>
            </a:pPr>
            <a:r>
              <a:rPr lang="en-US" sz="1400" dirty="0" smtClean="0">
                <a:latin typeface="Calibri" panose="020F0502020204030204" pitchFamily="34" charset="0"/>
              </a:rPr>
              <a:t>**SEE SLIDE 5 FOR HIGHLIGHTED CHANGES</a:t>
            </a:r>
            <a:endParaRPr lang="en-US" sz="1400" dirty="0"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Calibri" pitchFamily="34" charset="0"/>
              </a:rPr>
              <a:t>MIPO: S.H.O.P. </a:t>
            </a:r>
            <a:endParaRPr lang="en-US" sz="3200" b="1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3937-DA08-4FEA-A78E-A9C1D8927678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63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dirty="0" smtClean="0">
              <a:latin typeface="Calibri" pitchFamily="34" charset="0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</a:rPr>
              <a:t>DATA AND REPORTING </a:t>
            </a:r>
            <a:r>
              <a:rPr lang="en-US" sz="2800" dirty="0" smtClean="0">
                <a:latin typeface="Calibri" pitchFamily="34" charset="0"/>
              </a:rPr>
              <a:t>FY17 BUDGET = $296,294</a:t>
            </a:r>
          </a:p>
          <a:p>
            <a:endParaRPr lang="en-US" sz="2800" dirty="0" smtClean="0">
              <a:latin typeface="Calibri" pitchFamily="34" charset="0"/>
            </a:endParaRPr>
          </a:p>
          <a:p>
            <a:r>
              <a:rPr lang="en-US" sz="2400" dirty="0" smtClean="0">
                <a:latin typeface="Calibri" pitchFamily="34" charset="0"/>
              </a:rPr>
              <a:t>PERSONNEL SERVICES BUDGET FOR 2 FTE’S =$296,294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1" dirty="0" smtClean="0">
                <a:latin typeface="Calibri" pitchFamily="34" charset="0"/>
              </a:rPr>
              <a:t>MIPO: DATA AND REPORTING</a:t>
            </a:r>
            <a:endParaRPr lang="en-US" sz="3200" b="1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3937-DA08-4FEA-A78E-A9C1D8927678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8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267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>
                <a:latin typeface="Calibri" pitchFamily="34" charset="0"/>
              </a:rPr>
              <a:t>AMP FY17 BUDGET= $5,588,236</a:t>
            </a:r>
          </a:p>
          <a:p>
            <a:endParaRPr lang="en-US" sz="1700" dirty="0" smtClean="0">
              <a:latin typeface="Calibri" pitchFamily="34" charset="0"/>
            </a:endParaRPr>
          </a:p>
          <a:p>
            <a:r>
              <a:rPr lang="en-US" sz="1700" dirty="0" smtClean="0">
                <a:latin typeface="Calibri" pitchFamily="34" charset="0"/>
              </a:rPr>
              <a:t>PERSONNEL SERVICES FOR 20 </a:t>
            </a:r>
            <a:r>
              <a:rPr lang="en-US" sz="1700" dirty="0">
                <a:latin typeface="Calibri" pitchFamily="34" charset="0"/>
              </a:rPr>
              <a:t>FTE’s (INCLUDING </a:t>
            </a:r>
            <a:r>
              <a:rPr lang="en-US" sz="1700" dirty="0" smtClean="0">
                <a:latin typeface="Calibri" pitchFamily="34" charset="0"/>
              </a:rPr>
              <a:t>2 </a:t>
            </a:r>
            <a:r>
              <a:rPr lang="en-US" sz="1700" dirty="0">
                <a:latin typeface="Calibri" pitchFamily="34" charset="0"/>
              </a:rPr>
              <a:t>NEW FTE’S</a:t>
            </a:r>
            <a:r>
              <a:rPr lang="en-US" sz="1700" dirty="0" smtClean="0">
                <a:latin typeface="Calibri" pitchFamily="34" charset="0"/>
              </a:rPr>
              <a:t>)= $2,926,881</a:t>
            </a:r>
          </a:p>
          <a:p>
            <a:r>
              <a:rPr lang="en-US" sz="1700" dirty="0" smtClean="0">
                <a:latin typeface="Calibri" pitchFamily="34" charset="0"/>
              </a:rPr>
              <a:t>NON-PERSONNEL SERVICES BUDGET= $2,661,354 </a:t>
            </a:r>
          </a:p>
          <a:p>
            <a:pPr lvl="1"/>
            <a:r>
              <a:rPr lang="en-US" sz="1700" dirty="0" smtClean="0">
                <a:latin typeface="Calibri" pitchFamily="34" charset="0"/>
              </a:rPr>
              <a:t>FIXED COST - $2,010,954 (INCLUDES RENT, TELEPHONES, ETC.)</a:t>
            </a:r>
          </a:p>
          <a:p>
            <a:pPr lvl="1"/>
            <a:r>
              <a:rPr lang="en-US" sz="1700" dirty="0" smtClean="0">
                <a:latin typeface="Calibri" pitchFamily="34" charset="0"/>
              </a:rPr>
              <a:t>INSURANCE AND OTHER EXECUTIVE BOARD EXPENSES - $105,000 </a:t>
            </a:r>
          </a:p>
          <a:p>
            <a:pPr lvl="1"/>
            <a:r>
              <a:rPr lang="en-US" sz="1700" dirty="0" smtClean="0">
                <a:latin typeface="Calibri" pitchFamily="34" charset="0"/>
              </a:rPr>
              <a:t>LEGAL EXPENSES (CONSULTANTS, TRAINING, SUBSCRIPTIONS) - $106,100 </a:t>
            </a:r>
          </a:p>
          <a:p>
            <a:pPr lvl="1"/>
            <a:r>
              <a:rPr lang="en-US" sz="1700" dirty="0">
                <a:latin typeface="Calibri" pitchFamily="34" charset="0"/>
              </a:rPr>
              <a:t>MOA WITH </a:t>
            </a:r>
            <a:r>
              <a:rPr lang="en-US" sz="1700" dirty="0" smtClean="0">
                <a:latin typeface="Calibri" pitchFamily="34" charset="0"/>
              </a:rPr>
              <a:t>DCHR: HR SUPPORT SERVICES </a:t>
            </a:r>
            <a:r>
              <a:rPr lang="en-US" sz="1700" dirty="0">
                <a:latin typeface="Calibri" pitchFamily="34" charset="0"/>
              </a:rPr>
              <a:t>- </a:t>
            </a:r>
            <a:r>
              <a:rPr lang="en-US" sz="1700" dirty="0" smtClean="0">
                <a:latin typeface="Calibri" pitchFamily="34" charset="0"/>
              </a:rPr>
              <a:t>$169,000</a:t>
            </a:r>
            <a:endParaRPr lang="en-US" sz="1700" dirty="0">
              <a:latin typeface="Calibri" pitchFamily="34" charset="0"/>
            </a:endParaRPr>
          </a:p>
          <a:p>
            <a:pPr lvl="1"/>
            <a:r>
              <a:rPr lang="en-US" sz="1700" dirty="0" smtClean="0">
                <a:latin typeface="Calibri" pitchFamily="34" charset="0"/>
              </a:rPr>
              <a:t>MOA WITH DISB: ASSESSMENT SERVICES - $85,000</a:t>
            </a:r>
          </a:p>
          <a:p>
            <a:pPr lvl="1"/>
            <a:r>
              <a:rPr lang="en-US" sz="1700" dirty="0" smtClean="0">
                <a:latin typeface="Calibri" pitchFamily="34" charset="0"/>
              </a:rPr>
              <a:t>MOA WITH CONTRACT APPEALS BOARD - $25,000 </a:t>
            </a:r>
          </a:p>
          <a:p>
            <a:pPr lvl="1"/>
            <a:r>
              <a:rPr lang="en-US" sz="1700" dirty="0" smtClean="0">
                <a:latin typeface="Calibri" pitchFamily="34" charset="0"/>
              </a:rPr>
              <a:t>EMPLOYEE TRAINING - $25,000</a:t>
            </a:r>
          </a:p>
          <a:p>
            <a:pPr lvl="1"/>
            <a:r>
              <a:rPr lang="en-US" sz="1700" dirty="0" smtClean="0">
                <a:latin typeface="Calibri" pitchFamily="34" charset="0"/>
              </a:rPr>
              <a:t>TEMP AGENCY - $20,000</a:t>
            </a:r>
          </a:p>
          <a:p>
            <a:pPr lvl="1"/>
            <a:r>
              <a:rPr lang="en-US" sz="1700" dirty="0" smtClean="0">
                <a:latin typeface="Calibri" pitchFamily="34" charset="0"/>
              </a:rPr>
              <a:t>MEMBERSHIP (INCLUDING NASHP) - $19,000</a:t>
            </a:r>
          </a:p>
          <a:p>
            <a:pPr lvl="1"/>
            <a:r>
              <a:rPr lang="en-US" sz="1700" dirty="0">
                <a:latin typeface="Calibri" pitchFamily="34" charset="0"/>
              </a:rPr>
              <a:t>ADMIN COSTS </a:t>
            </a:r>
            <a:r>
              <a:rPr lang="en-US" sz="1700" dirty="0" smtClean="0">
                <a:latin typeface="Calibri" pitchFamily="34" charset="0"/>
              </a:rPr>
              <a:t>- $96,300 (COMPUTERS, TRAVEL, OFFICE SUPPLIES, ETC.)</a:t>
            </a:r>
          </a:p>
          <a:p>
            <a:pPr lvl="1"/>
            <a:endParaRPr lang="en-US" dirty="0" smtClean="0"/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3200" b="1" dirty="0" smtClean="0">
                <a:latin typeface="Calibri" pitchFamily="34" charset="0"/>
              </a:rPr>
              <a:t>AGENCY MANAGEMENT PROGRAM(AMP) </a:t>
            </a:r>
            <a:r>
              <a:rPr lang="en-US" sz="3600" b="1" dirty="0">
                <a:latin typeface="Calibri" pitchFamily="34" charset="0"/>
              </a:rPr>
              <a:t/>
            </a:r>
            <a:br>
              <a:rPr lang="en-US" sz="3600" b="1" dirty="0">
                <a:latin typeface="Calibri" pitchFamily="34" charset="0"/>
              </a:rPr>
            </a:br>
            <a:r>
              <a:rPr lang="en-US" sz="3600" dirty="0" smtClean="0">
                <a:latin typeface="Calibri" pitchFamily="34" charset="0"/>
              </a:rPr>
              <a:t>	</a:t>
            </a:r>
            <a:endParaRPr lang="en-US" sz="3600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3937-DA08-4FEA-A78E-A9C1D8927678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26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962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Calibri" pitchFamily="34" charset="0"/>
              </a:rPr>
              <a:t>CONSUMER EDUCATION AND OUTREACH FY17 BUDGET = $1,976,510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1800" dirty="0" smtClean="0">
                <a:latin typeface="Calibri" pitchFamily="34" charset="0"/>
              </a:rPr>
              <a:t>PERSONNEL SERVICES FOR 5 FTE’s = $671,510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1800" dirty="0" smtClean="0">
                <a:latin typeface="Calibri" pitchFamily="34" charset="0"/>
              </a:rPr>
              <a:t>NON-PERSONNEL SERVICES BUDGET = $805,000: </a:t>
            </a:r>
          </a:p>
          <a:p>
            <a:pPr marL="617220" lvl="1" indent="-342900"/>
            <a:r>
              <a:rPr lang="en-US" sz="1800" dirty="0" smtClean="0">
                <a:latin typeface="Calibri" pitchFamily="34" charset="0"/>
              </a:rPr>
              <a:t>BUSINESS PARTNERS - DC CHAMBER OF COMMERCE/GREATER WASHINGTON HISPANIC CHAMBER OF COMMERCE/RESTAURANT ASSOCIATION METROPOLITAN WASHINGTON - $300,000</a:t>
            </a:r>
          </a:p>
          <a:p>
            <a:pPr marL="617220" lvl="1" indent="-342900"/>
            <a:r>
              <a:rPr lang="en-US" sz="1800" dirty="0" smtClean="0">
                <a:latin typeface="Calibri" pitchFamily="34" charset="0"/>
              </a:rPr>
              <a:t>COMMUNITY OUTREACH AND MARKETING - $350,000</a:t>
            </a:r>
          </a:p>
          <a:p>
            <a:pPr marL="617220" lvl="1" indent="-342900"/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NAVIGATOR PROGRAM </a:t>
            </a:r>
            <a:r>
              <a:rPr lang="en-US" sz="1800" dirty="0" smtClean="0">
                <a:latin typeface="Calibri" pitchFamily="34" charset="0"/>
              </a:rPr>
              <a:t>- $150,000</a:t>
            </a:r>
          </a:p>
          <a:p>
            <a:pPr marL="617220" lvl="1" indent="-342900"/>
            <a:r>
              <a:rPr lang="en-US" sz="1800" dirty="0" smtClean="0">
                <a:latin typeface="Calibri" pitchFamily="34" charset="0"/>
              </a:rPr>
              <a:t>GRANT MANAGEMENT - $5,000</a:t>
            </a:r>
          </a:p>
          <a:p>
            <a:pPr marL="617220" lvl="1" indent="-342900"/>
            <a:r>
              <a:rPr lang="en-US" sz="1800" dirty="0" smtClean="0">
                <a:latin typeface="Calibri" pitchFamily="34" charset="0"/>
              </a:rPr>
              <a:t>DCHEALTHLINK ASSISTER PROGRAM - $500,000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600200"/>
            <a:ext cx="8229600" cy="685800"/>
          </a:xfrm>
        </p:spPr>
        <p:txBody>
          <a:bodyPr>
            <a:noAutofit/>
          </a:bodyPr>
          <a:lstStyle/>
          <a:p>
            <a:pPr algn="ctr"/>
            <a:r>
              <a:rPr lang="en-US" sz="2900" b="1" dirty="0" smtClean="0">
                <a:latin typeface="Calibri" pitchFamily="34" charset="0"/>
              </a:rPr>
              <a:t>CONSUMER EDUCATION AND OUTREACH</a:t>
            </a:r>
            <a:endParaRPr lang="en-US" sz="2900" b="1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3937-DA08-4FEA-A78E-A9C1D8927678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95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2672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Calibri" pitchFamily="34" charset="0"/>
              </a:rPr>
              <a:t>PROCESS:  Staff, Board Finance Committee, Standing Advisory Board (diverse stakeholders) &amp; HBX Executive Board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Calibri" pitchFamily="34" charset="0"/>
              </a:rPr>
              <a:t>Organized to Reflect Function Areas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</a:rPr>
              <a:t>RED Identifies ACA Required Functions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Calibri" pitchFamily="34" charset="0"/>
              </a:rPr>
              <a:t>Efficiency:  Renegotiate contracts for cost savings; leverage DC gov’t agencies; phase-out consultants and transition to FTE’s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Calibri" pitchFamily="34" charset="0"/>
              </a:rPr>
              <a:t>FY 2017 PROPOSED </a:t>
            </a:r>
            <a:r>
              <a:rPr lang="en-US" sz="2800" dirty="0">
                <a:latin typeface="Calibri" pitchFamily="34" charset="0"/>
              </a:rPr>
              <a:t>BUDGET </a:t>
            </a:r>
            <a:r>
              <a:rPr lang="en-US" sz="2800" dirty="0" smtClean="0">
                <a:latin typeface="Calibri" pitchFamily="34" charset="0"/>
              </a:rPr>
              <a:t>$34,521,266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Calibri" pitchFamily="34" charset="0"/>
              </a:rPr>
              <a:t>Funded through an assessment on health carriers (1%) 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3937-DA08-4FEA-A78E-A9C1D892767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Calibri" pitchFamily="34" charset="0"/>
              </a:rPr>
              <a:t>PROPOSED BUDGET- FY17</a:t>
            </a:r>
            <a:endParaRPr lang="en-US" sz="32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16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84414" y="2209800"/>
            <a:ext cx="8202386" cy="4038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  <a:latin typeface="Calibri" pitchFamily="34" charset="0"/>
              </a:rPr>
              <a:t>IT</a:t>
            </a:r>
            <a:r>
              <a:rPr lang="en-US" sz="2400" dirty="0" smtClean="0">
                <a:latin typeface="Calibri" pitchFamily="34" charset="0"/>
              </a:rPr>
              <a:t> FY17 BUDGET= $14,121,230</a:t>
            </a:r>
          </a:p>
          <a:p>
            <a:endParaRPr lang="en-US" sz="2400" dirty="0" smtClean="0">
              <a:latin typeface="Calibri" pitchFamily="34" charset="0"/>
            </a:endParaRPr>
          </a:p>
          <a:p>
            <a:r>
              <a:rPr lang="en-US" sz="2000" dirty="0" smtClean="0">
                <a:latin typeface="Calibri" pitchFamily="34" charset="0"/>
              </a:rPr>
              <a:t>PERSONNEL SERVICES FOR 25 FTE’s (INCLUDING 14 </a:t>
            </a:r>
            <a:r>
              <a:rPr lang="en-US" sz="2000" dirty="0">
                <a:latin typeface="Calibri" pitchFamily="34" charset="0"/>
              </a:rPr>
              <a:t>NEW </a:t>
            </a:r>
            <a:r>
              <a:rPr lang="en-US" sz="2000" dirty="0" smtClean="0">
                <a:latin typeface="Calibri" pitchFamily="34" charset="0"/>
              </a:rPr>
              <a:t>FTE’s) = $3,623,908 </a:t>
            </a:r>
            <a:r>
              <a:rPr lang="en-US" sz="2000" i="1" dirty="0" smtClean="0">
                <a:latin typeface="Calibri" pitchFamily="34" charset="0"/>
              </a:rPr>
              <a:t>(</a:t>
            </a:r>
            <a:r>
              <a:rPr lang="en-US" sz="2000" dirty="0">
                <a:latin typeface="Calibri" pitchFamily="34" charset="0"/>
              </a:rPr>
              <a:t>CONVERSION OF IT CONSULTANTS TO FTE’s</a:t>
            </a:r>
            <a:r>
              <a:rPr lang="en-US" sz="2000" i="1" dirty="0" smtClean="0">
                <a:latin typeface="Calibri" pitchFamily="34" charset="0"/>
              </a:rPr>
              <a:t>)</a:t>
            </a:r>
          </a:p>
          <a:p>
            <a:r>
              <a:rPr lang="en-US" sz="2000" dirty="0" smtClean="0">
                <a:latin typeface="Calibri" pitchFamily="34" charset="0"/>
              </a:rPr>
              <a:t>NON- PERSONNEL SERVICES BUDGET=$10,497,322</a:t>
            </a:r>
          </a:p>
          <a:p>
            <a:pPr lvl="1"/>
            <a:r>
              <a:rPr lang="en-US" sz="2000" dirty="0" smtClean="0">
                <a:latin typeface="Calibri" pitchFamily="34" charset="0"/>
              </a:rPr>
              <a:t>IT CONSULTANTS - $5,692,704 </a:t>
            </a:r>
          </a:p>
          <a:p>
            <a:pPr lvl="1"/>
            <a:r>
              <a:rPr lang="en-US" sz="2000" dirty="0" smtClean="0">
                <a:latin typeface="Calibri" pitchFamily="34" charset="0"/>
              </a:rPr>
              <a:t>SOFTWARE COSTS - $2,932,517</a:t>
            </a:r>
          </a:p>
          <a:p>
            <a:pPr lvl="1"/>
            <a:r>
              <a:rPr lang="en-US" sz="2000" dirty="0" smtClean="0">
                <a:latin typeface="Calibri" pitchFamily="34" charset="0"/>
              </a:rPr>
              <a:t>**OCTO IT ASSESSMENT - $1,839,901</a:t>
            </a:r>
          </a:p>
          <a:p>
            <a:pPr lvl="1"/>
            <a:r>
              <a:rPr lang="en-US" sz="2000" dirty="0" smtClean="0">
                <a:latin typeface="Calibri" pitchFamily="34" charset="0"/>
              </a:rPr>
              <a:t>ADMIN </a:t>
            </a:r>
            <a:r>
              <a:rPr lang="en-US" sz="2000" dirty="0">
                <a:latin typeface="Calibri" pitchFamily="34" charset="0"/>
              </a:rPr>
              <a:t>COSTS </a:t>
            </a:r>
            <a:r>
              <a:rPr lang="en-US" sz="2000" dirty="0" smtClean="0">
                <a:latin typeface="Calibri" pitchFamily="34" charset="0"/>
              </a:rPr>
              <a:t>- $32,200</a:t>
            </a:r>
          </a:p>
          <a:p>
            <a:pPr lvl="1"/>
            <a:endParaRPr lang="en-US" sz="2000" dirty="0" smtClean="0">
              <a:latin typeface="Calibri" pitchFamily="34" charset="0"/>
            </a:endParaRPr>
          </a:p>
          <a:p>
            <a:pPr marL="457200" lvl="1" indent="0">
              <a:buNone/>
            </a:pPr>
            <a:r>
              <a:rPr lang="en-US" sz="1400" dirty="0" smtClean="0">
                <a:latin typeface="Calibri" pitchFamily="34" charset="0"/>
              </a:rPr>
              <a:t>** SEE SLIDE 5 FOR HIGHLIGHTED CHANGES</a:t>
            </a:r>
            <a:endParaRPr lang="en-US" sz="1400" dirty="0">
              <a:latin typeface="Calibri" pitchFamily="34" charset="0"/>
            </a:endParaRPr>
          </a:p>
          <a:p>
            <a:pPr lvl="1"/>
            <a:endParaRPr lang="en-US" sz="2000" dirty="0" smtClean="0">
              <a:latin typeface="Calibri" pitchFamily="34" charset="0"/>
            </a:endParaRPr>
          </a:p>
          <a:p>
            <a:pPr marL="457200" lvl="1" indent="0">
              <a:buNone/>
            </a:pPr>
            <a:endParaRPr lang="en-US" sz="2000" dirty="0" smtClean="0">
              <a:latin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609600"/>
          </a:xfrm>
        </p:spPr>
        <p:txBody>
          <a:bodyPr>
            <a:noAutofit/>
          </a:bodyPr>
          <a:lstStyle/>
          <a:p>
            <a:pPr algn="ctr"/>
            <a:r>
              <a:rPr lang="en-US" sz="2900" b="1" dirty="0" smtClean="0">
                <a:latin typeface="Calibri" pitchFamily="34" charset="0"/>
              </a:rPr>
              <a:t>IT (DCHealthLink.com)</a:t>
            </a:r>
            <a:endParaRPr lang="en-US" sz="2900" b="1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3937-DA08-4FEA-A78E-A9C1D8927678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65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Calibri" pitchFamily="34" charset="0"/>
              </a:rPr>
              <a:t>AFO FY17 BUDGET = $708,294</a:t>
            </a:r>
          </a:p>
          <a:p>
            <a:endParaRPr lang="en-US" sz="2400" dirty="0" smtClean="0">
              <a:latin typeface="Calibri" pitchFamily="34" charset="0"/>
            </a:endParaRPr>
          </a:p>
          <a:p>
            <a:r>
              <a:rPr lang="en-US" sz="2000" dirty="0" smtClean="0">
                <a:latin typeface="Calibri" pitchFamily="34" charset="0"/>
              </a:rPr>
              <a:t>PERSONNEL SERVICES FOR 3 FTE’s =$534,859</a:t>
            </a:r>
          </a:p>
          <a:p>
            <a:r>
              <a:rPr lang="en-US" sz="2000" dirty="0" smtClean="0">
                <a:latin typeface="Calibri" pitchFamily="34" charset="0"/>
              </a:rPr>
              <a:t>NON-PERSONNEL SERVICES BUDGET = $173,434</a:t>
            </a:r>
            <a:endParaRPr lang="en-US" sz="2000" dirty="0">
              <a:latin typeface="Calibri" pitchFamily="34" charset="0"/>
            </a:endParaRPr>
          </a:p>
          <a:p>
            <a:pPr lvl="1"/>
            <a:r>
              <a:rPr lang="en-US" sz="2000" dirty="0" smtClean="0">
                <a:latin typeface="Calibri" pitchFamily="34" charset="0"/>
              </a:rPr>
              <a:t>CAFR/SMART AUDIT - $143,000</a:t>
            </a:r>
          </a:p>
          <a:p>
            <a:pPr lvl="1"/>
            <a:r>
              <a:rPr lang="en-US" sz="2000" dirty="0" smtClean="0">
                <a:latin typeface="Calibri" pitchFamily="34" charset="0"/>
              </a:rPr>
              <a:t>ADMIN AND SUPPORT </a:t>
            </a:r>
            <a:r>
              <a:rPr lang="en-US" sz="2000" dirty="0">
                <a:latin typeface="Calibri" pitchFamily="34" charset="0"/>
              </a:rPr>
              <a:t>COSTS </a:t>
            </a:r>
            <a:r>
              <a:rPr lang="en-US" sz="2000" dirty="0" smtClean="0">
                <a:latin typeface="Calibri" pitchFamily="34" charset="0"/>
              </a:rPr>
              <a:t>- $30,434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1" dirty="0" smtClean="0">
                <a:latin typeface="Calibri" pitchFamily="34" charset="0"/>
              </a:rPr>
              <a:t>AGENCY FINANCIAL OPERATIONS (AFO)</a:t>
            </a:r>
            <a:endParaRPr lang="en-US" sz="3200" b="1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3937-DA08-4FEA-A78E-A9C1D8927678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07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Compass Coffee – DC Health Link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 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youtu.be/1Aw9c30JiHI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497FD-CF8D-4537-AF22-4084C80EE5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22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76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3937-DA08-4FEA-A78E-A9C1D89276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48151" y="1460212"/>
            <a:ext cx="50172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prstClr val="black"/>
                </a:solidFill>
                <a:latin typeface="Calibri" pitchFamily="34" charset="0"/>
              </a:rPr>
              <a:t>SUMMARY PROPOSED FY17 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5837453"/>
              </p:ext>
            </p:extLst>
          </p:nvPr>
        </p:nvGraphicFramePr>
        <p:xfrm>
          <a:off x="228600" y="2209801"/>
          <a:ext cx="8686800" cy="4114799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4036291"/>
                <a:gridCol w="2600527"/>
                <a:gridCol w="2049982"/>
              </a:tblGrid>
              <a:tr h="893147">
                <a:tc>
                  <a:txBody>
                    <a:bodyPr/>
                    <a:lstStyle/>
                    <a:p>
                      <a:pPr algn="l" fontAlgn="b">
                        <a:buClr>
                          <a:srgbClr val="000000"/>
                        </a:buClr>
                        <a:buSzPts val="1100"/>
                        <a:buFont typeface="Calibri"/>
                        <a:buChar char="●"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  <a:latin typeface="Calibri" pitchFamily="34" charset="0"/>
                        </a:rPr>
                        <a:t>FY17 PROPOSED</a:t>
                      </a:r>
                      <a:r>
                        <a:rPr lang="en-US" sz="1800" b="1" u="none" strike="noStrike" baseline="0" dirty="0" smtClean="0"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lang="en-US" sz="1800" b="1" u="none" strike="noStrike" dirty="0" smtClean="0">
                          <a:effectLst/>
                          <a:latin typeface="Calibri" pitchFamily="34" charset="0"/>
                        </a:rPr>
                        <a:t>BUDGET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  <a:latin typeface="Calibri" pitchFamily="34" charset="0"/>
                        </a:rPr>
                        <a:t>FTE'S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/>
                </a:tc>
              </a:tr>
              <a:tr h="53694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Calibri" pitchFamily="34" charset="0"/>
                        </a:rPr>
                        <a:t>AGENCY MANAGEMENT PROGRAM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Calibri" pitchFamily="34" charset="0"/>
                        </a:rPr>
                        <a:t>$5,588,236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Calibri" pitchFamily="34" charset="0"/>
                        </a:rPr>
                        <a:t>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/>
                </a:tc>
              </a:tr>
              <a:tr h="53694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Calibri" pitchFamily="34" charset="0"/>
                        </a:rPr>
                        <a:t>AGENCY FINANCIAL OPERATIONS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Calibri" pitchFamily="34" charset="0"/>
                        </a:rPr>
                        <a:t>$708,294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Calibri" pitchFamily="34" charset="0"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/>
                </a:tc>
              </a:tr>
              <a:tr h="53694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Calibri" pitchFamily="34" charset="0"/>
                        </a:rPr>
                        <a:t>MARKETPLACE </a:t>
                      </a:r>
                      <a:r>
                        <a:rPr lang="en-US" sz="1600" u="none" strike="noStrike" dirty="0" smtClean="0">
                          <a:effectLst/>
                          <a:latin typeface="Calibri" pitchFamily="34" charset="0"/>
                        </a:rPr>
                        <a:t>INNOVATION, POLICY AND OPERATIONS (Marketplace Operations)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Calibri" pitchFamily="34" charset="0"/>
                        </a:rPr>
                        <a:t>$12,126,997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Calibri" pitchFamily="34" charset="0"/>
                        </a:rPr>
                        <a:t>41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/>
                </a:tc>
              </a:tr>
              <a:tr h="53694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Calibri" pitchFamily="34" charset="0"/>
                        </a:rPr>
                        <a:t>CONSUMER EDUCATION AND OUTREACH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Calibri" pitchFamily="34" charset="0"/>
                        </a:rPr>
                        <a:t>$1,976,510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Calibri" pitchFamily="34" charset="0"/>
                        </a:rPr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/>
                </a:tc>
              </a:tr>
              <a:tr h="53694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  <a:latin typeface="Calibri" pitchFamily="34" charset="0"/>
                        </a:rPr>
                        <a:t>IT (DCHealthLink.com)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Calibri" pitchFamily="34" charset="0"/>
                        </a:rPr>
                        <a:t>$14,121,230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Calibri" pitchFamily="34" charset="0"/>
                        </a:rPr>
                        <a:t>25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/>
                </a:tc>
              </a:tr>
              <a:tr h="53694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TOTALS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  <a:latin typeface="Calibri" pitchFamily="34" charset="0"/>
                        </a:rPr>
                        <a:t>$34,521,266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  <a:latin typeface="Calibri" pitchFamily="34" charset="0"/>
                        </a:rPr>
                        <a:t>92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587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61307"/>
            <a:ext cx="8229600" cy="9144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prstClr val="black"/>
                </a:solidFill>
                <a:latin typeface="Calibri" pitchFamily="34" charset="0"/>
              </a:rPr>
              <a:t>BUDGET COMPARISON: FY16 &amp; FY17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497FD-CF8D-4537-AF22-4084C80EE5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3907611"/>
              </p:ext>
            </p:extLst>
          </p:nvPr>
        </p:nvGraphicFramePr>
        <p:xfrm>
          <a:off x="457200" y="2666999"/>
          <a:ext cx="8153400" cy="358140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3769025"/>
                <a:gridCol w="2250775"/>
                <a:gridCol w="2133600"/>
              </a:tblGrid>
              <a:tr h="616902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Calibri" panose="020F0502020204030204" pitchFamily="34" charset="0"/>
                        </a:rPr>
                        <a:t>FY16 APPROVED BUDGET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Calibri" panose="020F0502020204030204" pitchFamily="34" charset="0"/>
                        </a:rPr>
                        <a:t>FY17 PROPOSED BUDGET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053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AGENCY MANAGEMENT PROGRAM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$4,603,610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 smtClean="0">
                          <a:effectLst/>
                          <a:latin typeface="Calibri" panose="020F0502020204030204" pitchFamily="34" charset="0"/>
                        </a:rPr>
                        <a:t>$5,588,236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372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AGENCY FINANCIAL OPERATIONS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$705,770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$708,294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4952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MARKETPLACE INNOVATION, POLICY AND </a:t>
                      </a:r>
                      <a:r>
                        <a:rPr lang="en-US" sz="1600" u="none" strike="noStrike" dirty="0" smtClean="0">
                          <a:effectLst/>
                          <a:latin typeface="Calibri" panose="020F0502020204030204" pitchFamily="34" charset="0"/>
                        </a:rPr>
                        <a:t>OPERATIONS (Marketplace</a:t>
                      </a:r>
                      <a:r>
                        <a:rPr lang="en-US" sz="1600" u="none" strike="noStrike" baseline="0" dirty="0" smtClean="0">
                          <a:effectLst/>
                          <a:latin typeface="Calibri" panose="020F0502020204030204" pitchFamily="34" charset="0"/>
                        </a:rPr>
                        <a:t> Operations)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$14,625,263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$12,126,997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053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CONSUMER EDUCATION AND OUTREACH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$1,296,705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$</a:t>
                      </a:r>
                      <a:r>
                        <a:rPr lang="en-US" sz="1600" u="none" strike="noStrike" dirty="0" smtClean="0">
                          <a:effectLst/>
                          <a:latin typeface="Calibri" panose="020F0502020204030204" pitchFamily="34" charset="0"/>
                        </a:rPr>
                        <a:t>1,976,510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053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IT (</a:t>
                      </a:r>
                      <a:r>
                        <a:rPr lang="en-US" sz="1600" u="none" strike="noStrike" dirty="0" smtClean="0">
                          <a:effectLst/>
                          <a:latin typeface="Calibri" panose="020F0502020204030204" pitchFamily="34" charset="0"/>
                        </a:rPr>
                        <a:t>DCHealthLink.com)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$11,281,838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 smtClean="0">
                          <a:effectLst/>
                          <a:latin typeface="Calibri" panose="020F0502020204030204" pitchFamily="34" charset="0"/>
                        </a:rPr>
                        <a:t>$14,121,230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053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TOTAL BUDGET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$32,513,185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$</a:t>
                      </a:r>
                      <a:r>
                        <a:rPr lang="en-US" sz="1600" u="none" strike="noStrike" dirty="0" smtClean="0">
                          <a:effectLst/>
                          <a:latin typeface="Calibri" panose="020F0502020204030204" pitchFamily="34" charset="0"/>
                        </a:rPr>
                        <a:t>34,521,266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217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Calibri" panose="020F0502020204030204" pitchFamily="34" charset="0"/>
              </a:rPr>
              <a:t>HIGHLIGHTED CHANGES</a:t>
            </a:r>
            <a:endParaRPr lang="en-US" sz="3200" b="1" dirty="0">
              <a:latin typeface="Calibri" panose="020F050202020403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6879341"/>
              </p:ext>
            </p:extLst>
          </p:nvPr>
        </p:nvGraphicFramePr>
        <p:xfrm>
          <a:off x="457200" y="2438399"/>
          <a:ext cx="8077199" cy="3657601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4355353"/>
                <a:gridCol w="1190105"/>
                <a:gridCol w="1180001"/>
                <a:gridCol w="1351740"/>
              </a:tblGrid>
              <a:tr h="609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Calibri" panose="020F0502020204030204" pitchFamily="34" charset="0"/>
                        </a:rPr>
                        <a:t>FY16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Calibri" panose="020F0502020204030204" pitchFamily="34" charset="0"/>
                        </a:rPr>
                        <a:t>FY17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Calibri" panose="020F0502020204030204" pitchFamily="34" charset="0"/>
                        </a:rPr>
                        <a:t>DIFFERENCE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09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CONTACT CENTER CONTRACT (MAXIMUS)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Calibri" panose="020F0502020204030204" pitchFamily="34" charset="0"/>
                        </a:rPr>
                        <a:t>$3,948,339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Calibri" panose="020F0502020204030204" pitchFamily="34" charset="0"/>
                        </a:rPr>
                        <a:t>$3,023,118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Calibri" panose="020F0502020204030204" pitchFamily="34" charset="0"/>
                        </a:rPr>
                        <a:t>-$925,221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0960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Calibri" panose="020F0502020204030204" pitchFamily="34" charset="0"/>
                        </a:rPr>
                        <a:t>MOA WITH DHS FOR ESA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Calibri" panose="020F0502020204030204" pitchFamily="34" charset="0"/>
                        </a:rPr>
                        <a:t>$2,000,000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Calibri" panose="020F0502020204030204" pitchFamily="34" charset="0"/>
                        </a:rPr>
                        <a:t>$775,000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Calibri" panose="020F0502020204030204" pitchFamily="34" charset="0"/>
                        </a:rPr>
                        <a:t>-$1,225,000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09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Calibri" panose="020F0502020204030204" pitchFamily="34" charset="0"/>
                        </a:rPr>
                        <a:t>PROVIDER DIRECTORY AND PLAN </a:t>
                      </a:r>
                      <a:r>
                        <a:rPr lang="en-US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MATCH (INCLUDES PHARMACY TOOL)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Calibri" panose="020F0502020204030204" pitchFamily="34" charset="0"/>
                        </a:rPr>
                        <a:t>$500,000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Calibri" panose="020F0502020204030204" pitchFamily="34" charset="0"/>
                        </a:rPr>
                        <a:t>$800,000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Calibri" panose="020F0502020204030204" pitchFamily="34" charset="0"/>
                        </a:rPr>
                        <a:t>$300,000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09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Calibri" panose="020F0502020204030204" pitchFamily="34" charset="0"/>
                        </a:rPr>
                        <a:t>PREMIUM </a:t>
                      </a:r>
                      <a:r>
                        <a:rPr lang="en-US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AGGREGATION CONTRACT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Calibri" panose="020F0502020204030204" pitchFamily="34" charset="0"/>
                        </a:rPr>
                        <a:t>$990,000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Calibri" panose="020F0502020204030204" pitchFamily="34" charset="0"/>
                        </a:rPr>
                        <a:t>$800,000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Calibri" panose="020F0502020204030204" pitchFamily="34" charset="0"/>
                        </a:rPr>
                        <a:t>-$190,000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09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Calibri" panose="020F0502020204030204" pitchFamily="34" charset="0"/>
                        </a:rPr>
                        <a:t>OCTO IT ASSESSMENT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Calibri" panose="020F0502020204030204" pitchFamily="34" charset="0"/>
                        </a:rPr>
                        <a:t>$1,458,202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Calibri" panose="020F0502020204030204" pitchFamily="34" charset="0"/>
                        </a:rPr>
                        <a:t>$1,839,901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Calibri" panose="020F0502020204030204" pitchFamily="34" charset="0"/>
                        </a:rPr>
                        <a:t>$381,699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497FD-CF8D-4537-AF22-4084C80EE5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20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prstClr val="black"/>
                </a:solidFill>
                <a:latin typeface="Calibri" pitchFamily="34" charset="0"/>
              </a:rPr>
              <a:t>BUDGET </a:t>
            </a:r>
            <a:r>
              <a:rPr lang="en-US" sz="3200" b="1" dirty="0" smtClean="0">
                <a:solidFill>
                  <a:prstClr val="black"/>
                </a:solidFill>
                <a:latin typeface="Calibri" pitchFamily="34" charset="0"/>
              </a:rPr>
              <a:t>COMPARISON: FY16 &amp; FY17 FTEs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497FD-CF8D-4537-AF22-4084C80EE5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5810682"/>
              </p:ext>
            </p:extLst>
          </p:nvPr>
        </p:nvGraphicFramePr>
        <p:xfrm>
          <a:off x="457200" y="2666998"/>
          <a:ext cx="8382000" cy="3562623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3933206"/>
                <a:gridCol w="1503767"/>
                <a:gridCol w="1510270"/>
                <a:gridCol w="1434757"/>
              </a:tblGrid>
              <a:tr h="500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Calibri" panose="020F0502020204030204" pitchFamily="34" charset="0"/>
                        </a:rPr>
                        <a:t>FY16 APPROVED FTE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Calibri" panose="020F0502020204030204" pitchFamily="34" charset="0"/>
                        </a:rPr>
                        <a:t>FY17 PROPOSED FTE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Calibri" panose="020F0502020204030204" pitchFamily="34" charset="0"/>
                        </a:rPr>
                        <a:t>DIFFERENCE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00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AGENCY MANAGEMENT PROGRAM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16.0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18.0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2.0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00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AGENCY FINANCIAL OPERATIONS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4.0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3.0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-1.0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00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MARKETPLACE INNOVATION, POLICY AND </a:t>
                      </a:r>
                      <a:r>
                        <a:rPr lang="en-US" sz="1600" u="none" strike="noStrike" dirty="0" smtClean="0">
                          <a:effectLst/>
                          <a:latin typeface="Calibri" panose="020F0502020204030204" pitchFamily="34" charset="0"/>
                        </a:rPr>
                        <a:t>OPERATIONS (Marketplace Operations)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36.5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41.0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4.5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00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CONSUMER EDUCATION AND OUTREACH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5.5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5.0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-0.5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00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IT (</a:t>
                      </a:r>
                      <a:r>
                        <a:rPr lang="en-US" sz="1600" u="none" strike="noStrike" dirty="0" smtClean="0">
                          <a:effectLst/>
                          <a:latin typeface="Calibri" panose="020F0502020204030204" pitchFamily="34" charset="0"/>
                        </a:rPr>
                        <a:t>DCHealthLink.com)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11.0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25.0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14.0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00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TOTAL FTE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73.0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92.0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19.0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123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3937-DA08-4FEA-A78E-A9C1D8927678}" type="slidenum">
              <a:rPr lang="en-US" smtClean="0"/>
              <a:t>7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1447800"/>
            <a:ext cx="8381260" cy="2286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latin typeface="Calibri" panose="020F0502020204030204" pitchFamily="34" charset="0"/>
              </a:rPr>
              <a:t>FY17 BUDGET BY PROGRAM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2667000"/>
          <a:ext cx="8229600" cy="3535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/>
          </p:nvPr>
        </p:nvGraphicFramePr>
        <p:xfrm>
          <a:off x="802820" y="1830387"/>
          <a:ext cx="7696200" cy="447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/>
          </p:nvPr>
        </p:nvGraphicFramePr>
        <p:xfrm>
          <a:off x="457200" y="1981200"/>
          <a:ext cx="8229600" cy="40923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/>
          </p:nvPr>
        </p:nvGraphicFramePr>
        <p:xfrm>
          <a:off x="457200" y="2099193"/>
          <a:ext cx="8458200" cy="4294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/>
          </p:nvPr>
        </p:nvGraphicFramePr>
        <p:xfrm>
          <a:off x="574220" y="1879939"/>
          <a:ext cx="8112580" cy="4322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76993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3937-DA08-4FEA-A78E-A9C1D8927678}" type="slidenum">
              <a:rPr lang="en-US" smtClean="0"/>
              <a:t>8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1524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latin typeface="Calibri" panose="020F0502020204030204" pitchFamily="34" charset="0"/>
              </a:rPr>
              <a:t>FY17 FTE’S BY PROGRAM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0898762"/>
              </p:ext>
            </p:extLst>
          </p:nvPr>
        </p:nvGraphicFramePr>
        <p:xfrm>
          <a:off x="457200" y="2057400"/>
          <a:ext cx="8229600" cy="4068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919238"/>
              </p:ext>
            </p:extLst>
          </p:nvPr>
        </p:nvGraphicFramePr>
        <p:xfrm>
          <a:off x="304800" y="2057563"/>
          <a:ext cx="8534400" cy="4265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8249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352800"/>
            <a:ext cx="8229600" cy="2514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 smtClean="0">
              <a:latin typeface="Calibri" pitchFamily="34" charset="0"/>
            </a:endParaRPr>
          </a:p>
          <a:p>
            <a:r>
              <a:rPr lang="en-US" sz="2000" dirty="0" smtClean="0">
                <a:latin typeface="Calibri" pitchFamily="34" charset="0"/>
              </a:rPr>
              <a:t>FY17 PERSONNEL SERVICES BUDGET FOR 41 </a:t>
            </a:r>
            <a:r>
              <a:rPr lang="en-US" sz="2000" dirty="0">
                <a:latin typeface="Calibri" pitchFamily="34" charset="0"/>
              </a:rPr>
              <a:t>FTE’s (INCLUDING </a:t>
            </a:r>
            <a:r>
              <a:rPr lang="en-US" sz="2000" dirty="0" smtClean="0">
                <a:latin typeface="Calibri" pitchFamily="34" charset="0"/>
              </a:rPr>
              <a:t>4.5 </a:t>
            </a:r>
            <a:r>
              <a:rPr lang="en-US" sz="2000" dirty="0">
                <a:latin typeface="Calibri" pitchFamily="34" charset="0"/>
              </a:rPr>
              <a:t>NEW FTE’s</a:t>
            </a:r>
            <a:r>
              <a:rPr lang="en-US" sz="2000" dirty="0" smtClean="0">
                <a:latin typeface="Calibri" pitchFamily="34" charset="0"/>
              </a:rPr>
              <a:t>) = $4,771,336	</a:t>
            </a:r>
          </a:p>
          <a:p>
            <a:r>
              <a:rPr lang="en-US" sz="2000" dirty="0" smtClean="0">
                <a:latin typeface="Calibri" pitchFamily="34" charset="0"/>
              </a:rPr>
              <a:t>NON-PERSONNEL SERVICES = $7,355,661</a:t>
            </a:r>
            <a:endParaRPr lang="en-US" dirty="0" smtClean="0">
              <a:latin typeface="Calibri" pitchFamily="34" charset="0"/>
            </a:endParaRP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52600"/>
            <a:ext cx="8229600" cy="1600200"/>
          </a:xfrm>
        </p:spPr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en-US" sz="3100" b="1" dirty="0" smtClean="0">
                <a:solidFill>
                  <a:prstClr val="black"/>
                </a:solidFill>
                <a:latin typeface="Calibri" pitchFamily="34" charset="0"/>
                <a:ea typeface="+mn-ea"/>
                <a:cs typeface="+mn-cs"/>
              </a:rPr>
              <a:t>MARKETPLACE INNOVATION, POLICY AND OPERATIONS </a:t>
            </a:r>
            <a:r>
              <a:rPr lang="en-US" sz="3100" b="1" dirty="0">
                <a:solidFill>
                  <a:prstClr val="black"/>
                </a:solidFill>
                <a:latin typeface="Calibri" pitchFamily="34" charset="0"/>
                <a:ea typeface="+mn-ea"/>
                <a:cs typeface="+mn-cs"/>
              </a:rPr>
              <a:t>(MIPO</a:t>
            </a:r>
            <a:r>
              <a:rPr lang="en-US" sz="3100" b="1" dirty="0" smtClean="0">
                <a:solidFill>
                  <a:prstClr val="black"/>
                </a:solidFill>
                <a:latin typeface="Calibri" pitchFamily="34" charset="0"/>
                <a:ea typeface="+mn-ea"/>
                <a:cs typeface="+mn-cs"/>
              </a:rPr>
              <a:t>) PROPOSED </a:t>
            </a:r>
            <a:r>
              <a:rPr lang="en-US" sz="3100" b="1" dirty="0">
                <a:solidFill>
                  <a:prstClr val="black"/>
                </a:solidFill>
                <a:latin typeface="Calibri" pitchFamily="34" charset="0"/>
                <a:ea typeface="+mn-ea"/>
                <a:cs typeface="+mn-cs"/>
              </a:rPr>
              <a:t>FY17 </a:t>
            </a:r>
            <a:r>
              <a:rPr lang="en-US" sz="3100" b="1" dirty="0" smtClean="0">
                <a:solidFill>
                  <a:prstClr val="black"/>
                </a:solidFill>
                <a:latin typeface="Calibri" pitchFamily="34" charset="0"/>
                <a:ea typeface="+mn-ea"/>
                <a:cs typeface="+mn-cs"/>
              </a:rPr>
              <a:t>BUDGET </a:t>
            </a:r>
            <a:r>
              <a:rPr lang="en-US" sz="3100" b="1" dirty="0">
                <a:solidFill>
                  <a:prstClr val="black"/>
                </a:solidFill>
                <a:latin typeface="Calibri" pitchFamily="34" charset="0"/>
                <a:ea typeface="+mn-ea"/>
                <a:cs typeface="+mn-cs"/>
              </a:rPr>
              <a:t>= $12,126,997</a:t>
            </a:r>
            <a:r>
              <a:rPr lang="en-US" sz="2000" b="1" dirty="0">
                <a:solidFill>
                  <a:prstClr val="black"/>
                </a:solidFill>
                <a:latin typeface="Calibri" pitchFamily="34" charset="0"/>
                <a:ea typeface="+mn-ea"/>
                <a:cs typeface="+mn-cs"/>
              </a:rPr>
              <a:t/>
            </a:r>
            <a:br>
              <a:rPr lang="en-US" sz="2000" b="1" dirty="0">
                <a:solidFill>
                  <a:prstClr val="black"/>
                </a:solidFill>
                <a:latin typeface="Calibri" pitchFamily="34" charset="0"/>
                <a:ea typeface="+mn-ea"/>
                <a:cs typeface="+mn-cs"/>
              </a:rPr>
            </a:b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3937-DA08-4FEA-A78E-A9C1D892767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78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C Health Link p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CDI">
      <a:majorFont>
        <a:latin typeface="Helvetica LT Std"/>
        <a:ea typeface=""/>
        <a:cs typeface=""/>
      </a:majorFont>
      <a:minorFont>
        <a:latin typeface="Helvetica LT St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39884</TotalTime>
  <Words>1147</Words>
  <Application>Microsoft Office PowerPoint</Application>
  <PresentationFormat>On-screen Show (4:3)</PresentationFormat>
  <Paragraphs>271</Paragraphs>
  <Slides>22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Helvetica LT Std</vt:lpstr>
      <vt:lpstr>Lucida Sans Unicode</vt:lpstr>
      <vt:lpstr>Wingdings</vt:lpstr>
      <vt:lpstr>DC Health Link pp</vt:lpstr>
      <vt:lpstr> DC Health Benefit Exchange Authority Mila Kofman, Executive Director  PROPOSED BUDGET FY17  Budget Oversight Hearing April 13, 2016  Committee on Health &amp; Human Services  </vt:lpstr>
      <vt:lpstr>PROPOSED BUDGET- FY17</vt:lpstr>
      <vt:lpstr> </vt:lpstr>
      <vt:lpstr>BUDGET COMPARISON: FY16 &amp; FY17</vt:lpstr>
      <vt:lpstr>HIGHLIGHTED CHANGES</vt:lpstr>
      <vt:lpstr>BUDGET COMPARISON: FY16 &amp; FY17 FTEs</vt:lpstr>
      <vt:lpstr>FY17 BUDGET BY PROGRAM</vt:lpstr>
      <vt:lpstr>FY17 FTE’S BY PROGRAM</vt:lpstr>
      <vt:lpstr>MARKETPLACE INNOVATION, POLICY AND OPERATIONS (MIPO) PROPOSED FY17 BUDGET = $12,126,997 </vt:lpstr>
      <vt:lpstr>MIPO Cont. FUNCTION AREAS</vt:lpstr>
      <vt:lpstr>MIPO BUDGET BY FUNCTION AREAS</vt:lpstr>
      <vt:lpstr>MIPO: CONTACT CENTER</vt:lpstr>
      <vt:lpstr>MIPO: ELIGIBILITY AND ENROLLMENT</vt:lpstr>
      <vt:lpstr>MIPO: MEMBER SERVICES</vt:lpstr>
      <vt:lpstr>MIPO: PLAN MANAGEMENT</vt:lpstr>
      <vt:lpstr>MIPO: S.H.O.P. </vt:lpstr>
      <vt:lpstr>MIPO: DATA AND REPORTING</vt:lpstr>
      <vt:lpstr> AGENCY MANAGEMENT PROGRAM(AMP)   </vt:lpstr>
      <vt:lpstr>CONSUMER EDUCATION AND OUTREACH</vt:lpstr>
      <vt:lpstr>IT (DCHealthLink.com)</vt:lpstr>
      <vt:lpstr>AGENCY FINANCIAL OPERATIONS (AFO)</vt:lpstr>
      <vt:lpstr>Compass Coffee – DC Health Link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Long</dc:creator>
  <cp:lastModifiedBy>Nandan</cp:lastModifiedBy>
  <cp:revision>384</cp:revision>
  <cp:lastPrinted>2016-04-08T17:30:01Z</cp:lastPrinted>
  <dcterms:created xsi:type="dcterms:W3CDTF">2014-01-16T16:28:27Z</dcterms:created>
  <dcterms:modified xsi:type="dcterms:W3CDTF">2016-04-12T18:40:05Z</dcterms:modified>
</cp:coreProperties>
</file>