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31"/>
  </p:notesMasterIdLst>
  <p:handoutMasterIdLst>
    <p:handoutMasterId r:id="rId32"/>
  </p:handoutMasterIdLst>
  <p:sldIdLst>
    <p:sldId id="349" r:id="rId2"/>
    <p:sldId id="350" r:id="rId3"/>
    <p:sldId id="351" r:id="rId4"/>
    <p:sldId id="324" r:id="rId5"/>
    <p:sldId id="352" r:id="rId6"/>
    <p:sldId id="320" r:id="rId7"/>
    <p:sldId id="319" r:id="rId8"/>
    <p:sldId id="318" r:id="rId9"/>
    <p:sldId id="301" r:id="rId10"/>
    <p:sldId id="321" r:id="rId11"/>
    <p:sldId id="306" r:id="rId12"/>
    <p:sldId id="325" r:id="rId13"/>
    <p:sldId id="315" r:id="rId14"/>
    <p:sldId id="353" r:id="rId15"/>
    <p:sldId id="322" r:id="rId16"/>
    <p:sldId id="345" r:id="rId17"/>
    <p:sldId id="337" r:id="rId18"/>
    <p:sldId id="329" r:id="rId19"/>
    <p:sldId id="330" r:id="rId20"/>
    <p:sldId id="327" r:id="rId21"/>
    <p:sldId id="343" r:id="rId22"/>
    <p:sldId id="354" r:id="rId23"/>
    <p:sldId id="344" r:id="rId24"/>
    <p:sldId id="332" r:id="rId25"/>
    <p:sldId id="333" r:id="rId26"/>
    <p:sldId id="334" r:id="rId27"/>
    <p:sldId id="335" r:id="rId28"/>
    <p:sldId id="336" r:id="rId29"/>
    <p:sldId id="298" r:id="rId3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36" autoAdjust="0"/>
    <p:restoredTop sz="66667" autoAdjust="0"/>
  </p:normalViewPr>
  <p:slideViewPr>
    <p:cSldViewPr>
      <p:cViewPr>
        <p:scale>
          <a:sx n="70" d="100"/>
          <a:sy n="70" d="100"/>
        </p:scale>
        <p:origin x="-1794"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1964849697655194"/>
          <c:y val="0.18490436128647911"/>
          <c:w val="0.71311320891518393"/>
          <c:h val="0.75042681412023793"/>
        </c:manualLayout>
      </c:layout>
      <c:pieChart>
        <c:varyColors val="1"/>
        <c:ser>
          <c:idx val="0"/>
          <c:order val="0"/>
          <c:dPt>
            <c:idx val="0"/>
            <c:bubble3D val="0"/>
            <c:spPr>
              <a:solidFill>
                <a:schemeClr val="accent2"/>
              </a:solidFill>
            </c:spPr>
          </c:dPt>
          <c:dPt>
            <c:idx val="1"/>
            <c:bubble3D val="0"/>
            <c:spPr>
              <a:solidFill>
                <a:schemeClr val="accent2">
                  <a:lumMod val="60000"/>
                  <a:lumOff val="40000"/>
                </a:schemeClr>
              </a:solidFill>
            </c:spPr>
          </c:dPt>
          <c:dPt>
            <c:idx val="2"/>
            <c:bubble3D val="0"/>
            <c:spPr>
              <a:solidFill>
                <a:schemeClr val="tx1"/>
              </a:solidFill>
            </c:spPr>
          </c:dPt>
          <c:dPt>
            <c:idx val="3"/>
            <c:bubble3D val="0"/>
            <c:spPr>
              <a:solidFill>
                <a:schemeClr val="accent2">
                  <a:lumMod val="50000"/>
                </a:schemeClr>
              </a:solidFill>
            </c:spPr>
          </c:dPt>
          <c:dPt>
            <c:idx val="4"/>
            <c:bubble3D val="0"/>
            <c:spPr>
              <a:solidFill>
                <a:schemeClr val="accent2">
                  <a:lumMod val="75000"/>
                </a:schemeClr>
              </a:solidFill>
            </c:spPr>
          </c:dPt>
          <c:dPt>
            <c:idx val="5"/>
            <c:bubble3D val="0"/>
            <c:spPr>
              <a:solidFill>
                <a:schemeClr val="accent2"/>
              </a:solidFill>
            </c:spPr>
          </c:dPt>
          <c:dPt>
            <c:idx val="6"/>
            <c:bubble3D val="0"/>
            <c:spPr>
              <a:solidFill>
                <a:schemeClr val="accent2">
                  <a:lumMod val="50000"/>
                </a:schemeClr>
              </a:solidFill>
            </c:spPr>
          </c:dPt>
          <c:dLbls>
            <c:dLbl>
              <c:idx val="0"/>
              <c:layout>
                <c:manualLayout>
                  <c:x val="0.10420032565373773"/>
                  <c:y val="2.2487648368781366E-2"/>
                </c:manualLayout>
              </c:layout>
              <c:tx>
                <c:rich>
                  <a:bodyPr/>
                  <a:lstStyle/>
                  <a:p>
                    <a:r>
                      <a:rPr lang="en-US" dirty="0" smtClean="0"/>
                      <a:t>&lt; </a:t>
                    </a:r>
                    <a:r>
                      <a:rPr lang="en-US" dirty="0"/>
                      <a:t>18
</a:t>
                    </a:r>
                    <a:r>
                      <a:rPr lang="en-US" dirty="0" smtClean="0"/>
                      <a:t>7%</a:t>
                    </a:r>
                    <a:endParaRPr lang="en-US" dirty="0"/>
                  </a:p>
                </c:rich>
              </c:tx>
              <c:dLblPos val="bestFit"/>
              <c:showLegendKey val="0"/>
              <c:showVal val="0"/>
              <c:showCatName val="1"/>
              <c:showSerName val="0"/>
              <c:showPercent val="1"/>
              <c:showBubbleSize val="0"/>
              <c:separator>
</c:separator>
            </c:dLbl>
            <c:dLbl>
              <c:idx val="1"/>
              <c:layout>
                <c:manualLayout>
                  <c:x val="9.7271434820647415E-2"/>
                  <c:y val="0.13768345711600194"/>
                </c:manualLayout>
              </c:layout>
              <c:dLblPos val="bestFit"/>
              <c:showLegendKey val="0"/>
              <c:showVal val="0"/>
              <c:showCatName val="1"/>
              <c:showSerName val="0"/>
              <c:showPercent val="1"/>
              <c:showBubbleSize val="0"/>
              <c:separator>
</c:separator>
            </c:dLbl>
            <c:dLbl>
              <c:idx val="2"/>
              <c:layout>
                <c:manualLayout>
                  <c:x val="3.6643214737046757E-2"/>
                  <c:y val="-0.13289384993846459"/>
                </c:manualLayout>
              </c:layout>
              <c:tx>
                <c:rich>
                  <a:bodyPr/>
                  <a:lstStyle/>
                  <a:p>
                    <a:r>
                      <a:rPr lang="en-US" dirty="0"/>
                      <a:t>26 - 34
</a:t>
                    </a:r>
                    <a:r>
                      <a:rPr lang="en-US" dirty="0" smtClean="0"/>
                      <a:t>40%</a:t>
                    </a:r>
                    <a:endParaRPr lang="en-US" dirty="0"/>
                  </a:p>
                </c:rich>
              </c:tx>
              <c:dLblPos val="bestFit"/>
              <c:showLegendKey val="0"/>
              <c:showVal val="0"/>
              <c:showCatName val="1"/>
              <c:showSerName val="0"/>
              <c:showPercent val="1"/>
              <c:showBubbleSize val="0"/>
              <c:separator>
</c:separator>
            </c:dLbl>
            <c:dLbl>
              <c:idx val="3"/>
              <c:layout>
                <c:manualLayout>
                  <c:x val="-4.6571157771945204E-2"/>
                  <c:y val="-0.12462652349984994"/>
                </c:manualLayout>
              </c:layout>
              <c:dLblPos val="bestFit"/>
              <c:showLegendKey val="0"/>
              <c:showVal val="0"/>
              <c:showCatName val="1"/>
              <c:showSerName val="0"/>
              <c:showPercent val="1"/>
              <c:showBubbleSize val="0"/>
              <c:separator>
</c:separator>
            </c:dLbl>
            <c:dLbl>
              <c:idx val="4"/>
              <c:layout>
                <c:manualLayout>
                  <c:x val="-3.2108850976961215E-2"/>
                  <c:y val="7.5663517437954741E-2"/>
                </c:manualLayout>
              </c:layout>
              <c:dLblPos val="bestFit"/>
              <c:showLegendKey val="0"/>
              <c:showVal val="0"/>
              <c:showCatName val="1"/>
              <c:showSerName val="0"/>
              <c:showPercent val="1"/>
              <c:showBubbleSize val="0"/>
              <c:separator>
</c:separator>
            </c:dLbl>
            <c:dLbl>
              <c:idx val="5"/>
              <c:layout>
                <c:manualLayout>
                  <c:x val="-3.1382448721687592E-2"/>
                  <c:y val="6.4137685437110695E-2"/>
                </c:manualLayout>
              </c:layout>
              <c:dLblPos val="bestFit"/>
              <c:showLegendKey val="0"/>
              <c:showVal val="0"/>
              <c:showCatName val="1"/>
              <c:showSerName val="0"/>
              <c:showPercent val="1"/>
              <c:showBubbleSize val="0"/>
              <c:separator>
</c:separator>
            </c:dLbl>
            <c:dLbl>
              <c:idx val="6"/>
              <c:layout>
                <c:manualLayout>
                  <c:x val="1.671721590356761E-2"/>
                  <c:y val="2.2829621738984091E-2"/>
                </c:manualLayout>
              </c:layout>
              <c:tx>
                <c:rich>
                  <a:bodyPr/>
                  <a:lstStyle/>
                  <a:p>
                    <a:r>
                      <a:rPr lang="en-US" dirty="0"/>
                      <a:t>65+
</a:t>
                    </a:r>
                    <a:r>
                      <a:rPr lang="en-US" dirty="0" smtClean="0"/>
                      <a:t>&lt;1%</a:t>
                    </a:r>
                    <a:endParaRPr lang="en-US" dirty="0"/>
                  </a:p>
                </c:rich>
              </c:tx>
              <c:dLblPos val="bestFit"/>
              <c:showLegendKey val="0"/>
              <c:showVal val="0"/>
              <c:showCatName val="1"/>
              <c:showSerName val="0"/>
              <c:showPercent val="1"/>
              <c:showBubbleSize val="0"/>
              <c:separator>
</c:separator>
            </c:dLbl>
            <c:spPr>
              <a:noFill/>
              <a:ln>
                <a:noFill/>
              </a:ln>
              <a:effectLst/>
            </c:spPr>
            <c:txPr>
              <a:bodyPr/>
              <a:lstStyle/>
              <a:p>
                <a:pPr>
                  <a:defRPr sz="2400" b="1">
                    <a:solidFill>
                      <a:schemeClr val="bg1"/>
                    </a:solidFill>
                  </a:defRPr>
                </a:pPr>
                <a:endParaRPr lang="en-US"/>
              </a:p>
            </c:txPr>
            <c:dLblPos val="inEnd"/>
            <c:showLegendKey val="0"/>
            <c:showVal val="0"/>
            <c:showCatName val="1"/>
            <c:showSerName val="0"/>
            <c:showPercent val="1"/>
            <c:showBubbleSize val="0"/>
            <c:separator>
</c:separator>
            <c:showLeaderLines val="1"/>
            <c:extLst>
              <c:ext xmlns:c15="http://schemas.microsoft.com/office/drawing/2012/chart" uri="{CE6537A1-D6FC-4f65-9D91-7224C49458BB}"/>
            </c:extLst>
          </c:dLbls>
          <c:cat>
            <c:strRef>
              <c:f>'QHP Dashboard'!$G$16:$G$22</c:f>
              <c:strCache>
                <c:ptCount val="7"/>
                <c:pt idx="0">
                  <c:v>&lt; 18</c:v>
                </c:pt>
                <c:pt idx="1">
                  <c:v>18-25</c:v>
                </c:pt>
                <c:pt idx="2">
                  <c:v>26 - 34</c:v>
                </c:pt>
                <c:pt idx="3">
                  <c:v>35 - 44</c:v>
                </c:pt>
                <c:pt idx="4">
                  <c:v>45 - 54</c:v>
                </c:pt>
                <c:pt idx="5">
                  <c:v>55 - 64</c:v>
                </c:pt>
                <c:pt idx="6">
                  <c:v>65+</c:v>
                </c:pt>
              </c:strCache>
            </c:strRef>
          </c:cat>
          <c:val>
            <c:numRef>
              <c:f>'QHP Dashboard'!$J$16:$J$22</c:f>
              <c:numCache>
                <c:formatCode>#,##0</c:formatCode>
                <c:ptCount val="7"/>
                <c:pt idx="0">
                  <c:v>1475</c:v>
                </c:pt>
                <c:pt idx="1">
                  <c:v>1345</c:v>
                </c:pt>
                <c:pt idx="2">
                  <c:v>7443</c:v>
                </c:pt>
                <c:pt idx="3">
                  <c:v>3823</c:v>
                </c:pt>
                <c:pt idx="4">
                  <c:v>2673</c:v>
                </c:pt>
                <c:pt idx="5">
                  <c:v>2327</c:v>
                </c:pt>
                <c:pt idx="6">
                  <c:v>102</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gradFill flip="none" rotWithShape="1">
      <a:gsLst>
        <a:gs pos="15000">
          <a:schemeClr val="bg1"/>
        </a:gs>
        <a:gs pos="57000">
          <a:srgbClr val="C00000"/>
        </a:gs>
        <a:gs pos="100000">
          <a:schemeClr val="tx1"/>
        </a:gs>
      </a:gsLst>
      <a:path path="circle">
        <a:fillToRect l="50000" t="50000" r="50000" b="50000"/>
      </a:path>
      <a:tileRect/>
    </a:gradFill>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4174788151481066"/>
          <c:y val="0.20816019827196217"/>
          <c:w val="0.68444244469441318"/>
          <c:h val="0.67290729476380595"/>
        </c:manualLayout>
      </c:layout>
      <c:pieChart>
        <c:varyColors val="1"/>
        <c:ser>
          <c:idx val="0"/>
          <c:order val="0"/>
          <c:dPt>
            <c:idx val="0"/>
            <c:bubble3D val="0"/>
            <c:spPr>
              <a:solidFill>
                <a:schemeClr val="accent2">
                  <a:lumMod val="50000"/>
                </a:schemeClr>
              </a:solidFill>
            </c:spPr>
          </c:dPt>
          <c:dPt>
            <c:idx val="1"/>
            <c:bubble3D val="0"/>
            <c:spPr>
              <a:solidFill>
                <a:schemeClr val="accent2">
                  <a:lumMod val="75000"/>
                </a:schemeClr>
              </a:solidFill>
            </c:spPr>
          </c:dPt>
          <c:dPt>
            <c:idx val="2"/>
            <c:bubble3D val="0"/>
            <c:spPr>
              <a:solidFill>
                <a:schemeClr val="tx1"/>
              </a:solidFill>
            </c:spPr>
          </c:dPt>
          <c:dPt>
            <c:idx val="3"/>
            <c:bubble3D val="0"/>
            <c:spPr>
              <a:solidFill>
                <a:schemeClr val="accent2">
                  <a:lumMod val="75000"/>
                </a:schemeClr>
              </a:solidFill>
            </c:spPr>
          </c:dPt>
          <c:dPt>
            <c:idx val="4"/>
            <c:bubble3D val="0"/>
            <c:spPr>
              <a:solidFill>
                <a:schemeClr val="accent2"/>
              </a:solidFill>
            </c:spPr>
          </c:dPt>
          <c:dLbls>
            <c:dLbl>
              <c:idx val="0"/>
              <c:layout>
                <c:manualLayout>
                  <c:x val="0.10241409059978614"/>
                  <c:y val="2.3079101071092276E-2"/>
                </c:manualLayout>
              </c:layout>
              <c:tx>
                <c:rich>
                  <a:bodyPr/>
                  <a:lstStyle/>
                  <a:p>
                    <a:pPr>
                      <a:defRPr sz="2400" b="1">
                        <a:solidFill>
                          <a:schemeClr val="bg1"/>
                        </a:solidFill>
                      </a:defRPr>
                    </a:pPr>
                    <a:r>
                      <a:rPr lang="en-US" sz="2400" dirty="0" smtClean="0"/>
                      <a:t>Cat.</a:t>
                    </a:r>
                    <a:r>
                      <a:rPr lang="en-US" sz="2400" dirty="0"/>
                      <a:t>
4%</a:t>
                    </a:r>
                  </a:p>
                </c:rich>
              </c:tx>
              <c:spPr>
                <a:noFill/>
                <a:ln>
                  <a:noFill/>
                </a:ln>
                <a:effectLst/>
              </c:spPr>
              <c:dLblPos val="bestFit"/>
              <c:showLegendKey val="0"/>
              <c:showVal val="0"/>
              <c:showCatName val="1"/>
              <c:showSerName val="0"/>
              <c:showPercent val="1"/>
              <c:showBubbleSize val="0"/>
              <c:separator>
</c:separator>
            </c:dLbl>
            <c:dLbl>
              <c:idx val="1"/>
              <c:layout>
                <c:manualLayout>
                  <c:x val="5.9648099543112669E-2"/>
                  <c:y val="5.5413828792121207E-2"/>
                </c:manualLayout>
              </c:layout>
              <c:tx>
                <c:rich>
                  <a:bodyPr/>
                  <a:lstStyle/>
                  <a:p>
                    <a:pPr>
                      <a:defRPr sz="2400" b="1">
                        <a:solidFill>
                          <a:schemeClr val="bg1"/>
                        </a:solidFill>
                      </a:defRPr>
                    </a:pPr>
                    <a:r>
                      <a:rPr lang="en-US" sz="2400" dirty="0" smtClean="0"/>
                      <a:t>Bronze</a:t>
                    </a:r>
                    <a:r>
                      <a:rPr lang="en-US" sz="2400" dirty="0"/>
                      <a:t>
</a:t>
                    </a:r>
                    <a:r>
                      <a:rPr lang="en-US" sz="2400" dirty="0" smtClean="0"/>
                      <a:t>29%</a:t>
                    </a:r>
                    <a:endParaRPr lang="en-US" sz="2400" dirty="0"/>
                  </a:p>
                </c:rich>
              </c:tx>
              <c:spPr>
                <a:noFill/>
                <a:ln>
                  <a:noFill/>
                </a:ln>
                <a:effectLst/>
              </c:spPr>
              <c:dLblPos val="bestFit"/>
              <c:showLegendKey val="0"/>
              <c:showVal val="0"/>
              <c:showCatName val="1"/>
              <c:showSerName val="0"/>
              <c:showPercent val="1"/>
              <c:showBubbleSize val="0"/>
            </c:dLbl>
            <c:dLbl>
              <c:idx val="2"/>
              <c:layout>
                <c:manualLayout>
                  <c:x val="9.0920700884611641E-2"/>
                  <c:y val="-2.2788041850299388E-2"/>
                </c:manualLayout>
              </c:layout>
              <c:tx>
                <c:rich>
                  <a:bodyPr/>
                  <a:lstStyle/>
                  <a:p>
                    <a:pPr>
                      <a:defRPr sz="2400" b="1">
                        <a:solidFill>
                          <a:schemeClr val="bg1"/>
                        </a:solidFill>
                      </a:defRPr>
                    </a:pPr>
                    <a:r>
                      <a:rPr lang="en-US" sz="2400" dirty="0" smtClean="0"/>
                      <a:t>Silver 26%</a:t>
                    </a:r>
                    <a:endParaRPr lang="en-US" sz="2400" dirty="0"/>
                  </a:p>
                </c:rich>
              </c:tx>
              <c:spPr>
                <a:noFill/>
                <a:ln>
                  <a:noFill/>
                </a:ln>
                <a:effectLst/>
              </c:spPr>
              <c:dLblPos val="bestFit"/>
              <c:showLegendKey val="0"/>
              <c:showVal val="0"/>
              <c:showCatName val="1"/>
              <c:showSerName val="0"/>
              <c:showPercent val="1"/>
              <c:showBubbleSize val="0"/>
              <c:separator>
</c:separator>
            </c:dLbl>
            <c:dLbl>
              <c:idx val="3"/>
              <c:layout>
                <c:manualLayout>
                  <c:x val="-4.9426582093904929E-2"/>
                  <c:y val="-7.5942130977780783E-2"/>
                </c:manualLayout>
              </c:layout>
              <c:tx>
                <c:rich>
                  <a:bodyPr/>
                  <a:lstStyle/>
                  <a:p>
                    <a:pPr>
                      <a:defRPr sz="2400" b="1">
                        <a:solidFill>
                          <a:schemeClr val="bg1"/>
                        </a:solidFill>
                      </a:defRPr>
                    </a:pPr>
                    <a:r>
                      <a:rPr lang="en-US" sz="2400" dirty="0" smtClean="0"/>
                      <a:t>Gold</a:t>
                    </a:r>
                    <a:r>
                      <a:rPr lang="en-US" sz="2400" dirty="0"/>
                      <a:t>
22%</a:t>
                    </a:r>
                  </a:p>
                </c:rich>
              </c:tx>
              <c:spPr>
                <a:noFill/>
                <a:ln>
                  <a:noFill/>
                </a:ln>
                <a:effectLst/>
              </c:spPr>
              <c:dLblPos val="bestFit"/>
              <c:showLegendKey val="0"/>
              <c:showVal val="0"/>
              <c:showCatName val="1"/>
              <c:showSerName val="0"/>
              <c:showPercent val="1"/>
              <c:showBubbleSize val="0"/>
            </c:dLbl>
            <c:dLbl>
              <c:idx val="4"/>
              <c:layout>
                <c:manualLayout>
                  <c:x val="-6.4597307281033748E-3"/>
                  <c:y val="5.6657265463263599E-2"/>
                </c:manualLayout>
              </c:layout>
              <c:tx>
                <c:rich>
                  <a:bodyPr/>
                  <a:lstStyle/>
                  <a:p>
                    <a:pPr>
                      <a:defRPr sz="2400" b="1">
                        <a:solidFill>
                          <a:schemeClr val="bg1"/>
                        </a:solidFill>
                      </a:defRPr>
                    </a:pPr>
                    <a:r>
                      <a:rPr lang="en-US" sz="2400" dirty="0" smtClean="0"/>
                      <a:t>Platinum</a:t>
                    </a:r>
                    <a:r>
                      <a:rPr lang="en-US" sz="2400" dirty="0"/>
                      <a:t>
19%</a:t>
                    </a:r>
                  </a:p>
                </c:rich>
              </c:tx>
              <c:spPr>
                <a:noFill/>
                <a:ln>
                  <a:noFill/>
                </a:ln>
                <a:effectLst/>
              </c:spPr>
              <c:dLblPos val="bestFit"/>
              <c:showLegendKey val="0"/>
              <c:showVal val="0"/>
              <c:showCatName val="1"/>
              <c:showSerName val="0"/>
              <c:showPercent val="1"/>
              <c:showBubbleSize val="0"/>
              <c:separator>
</c:separator>
            </c:dLbl>
            <c:spPr>
              <a:noFill/>
              <a:ln>
                <a:noFill/>
              </a:ln>
              <a:effectLst/>
            </c:spPr>
            <c:txPr>
              <a:bodyPr/>
              <a:lstStyle/>
              <a:p>
                <a:pPr>
                  <a:defRPr sz="1800" b="1">
                    <a:solidFill>
                      <a:schemeClr val="bg1"/>
                    </a:solidFill>
                  </a:defRPr>
                </a:pPr>
                <a:endParaRPr lang="en-US"/>
              </a:p>
            </c:txPr>
            <c:dLblPos val="ctr"/>
            <c:showLegendKey val="0"/>
            <c:showVal val="0"/>
            <c:showCatName val="1"/>
            <c:showSerName val="0"/>
            <c:showPercent val="1"/>
            <c:showBubbleSize val="0"/>
            <c:separator>
</c:separator>
            <c:showLeaderLines val="1"/>
            <c:extLst>
              <c:ext xmlns:c15="http://schemas.microsoft.com/office/drawing/2012/chart" uri="{CE6537A1-D6FC-4f65-9D91-7224C49458BB}"/>
            </c:extLst>
          </c:dLbls>
          <c:cat>
            <c:strRef>
              <c:f>'QHP Dashboard'!$P$37:$P$41</c:f>
              <c:strCache>
                <c:ptCount val="5"/>
                <c:pt idx="0">
                  <c:v>CAT</c:v>
                </c:pt>
                <c:pt idx="1">
                  <c:v>BRZ</c:v>
                </c:pt>
                <c:pt idx="2">
                  <c:v>SVR</c:v>
                </c:pt>
                <c:pt idx="3">
                  <c:v>GLD</c:v>
                </c:pt>
                <c:pt idx="4">
                  <c:v>PLT</c:v>
                </c:pt>
              </c:strCache>
            </c:strRef>
          </c:cat>
          <c:val>
            <c:numRef>
              <c:f>'QHP Dashboard'!$Q$37:$Q$41</c:f>
              <c:numCache>
                <c:formatCode>#,##0</c:formatCode>
                <c:ptCount val="5"/>
                <c:pt idx="0">
                  <c:v>721</c:v>
                </c:pt>
                <c:pt idx="1">
                  <c:v>5680</c:v>
                </c:pt>
                <c:pt idx="2">
                  <c:v>4782</c:v>
                </c:pt>
                <c:pt idx="3">
                  <c:v>4304</c:v>
                </c:pt>
                <c:pt idx="4">
                  <c:v>3701</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gradFill flip="none" rotWithShape="1">
      <a:gsLst>
        <a:gs pos="15000">
          <a:schemeClr val="bg1"/>
        </a:gs>
        <a:gs pos="57000">
          <a:srgbClr val="C00000"/>
        </a:gs>
        <a:gs pos="100000">
          <a:schemeClr val="tx1"/>
        </a:gs>
      </a:gsLst>
      <a:path path="circle">
        <a:fillToRect l="50000" t="50000" r="50000" b="50000"/>
      </a:path>
      <a:tileRect/>
    </a:gradFill>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a:pPr>
            <a:endParaRPr lang="en-US" dirty="0"/>
          </a:p>
        </c:rich>
      </c:tx>
      <c:layout/>
      <c:overlay val="0"/>
    </c:title>
    <c:autoTitleDeleted val="0"/>
    <c:view3D>
      <c:rotX val="75"/>
      <c:rotY val="0"/>
      <c:rAngAx val="0"/>
      <c:perspective val="30"/>
    </c:view3D>
    <c:floor>
      <c:thickness val="0"/>
    </c:floor>
    <c:sideWall>
      <c:thickness val="0"/>
    </c:sideWall>
    <c:backWall>
      <c:thickness val="0"/>
    </c:backWall>
    <c:plotArea>
      <c:layout>
        <c:manualLayout>
          <c:layoutTarget val="inner"/>
          <c:xMode val="edge"/>
          <c:yMode val="edge"/>
          <c:x val="6.1828373148271727E-2"/>
          <c:y val="0.18159958431591988"/>
          <c:w val="0.77631329982057329"/>
          <c:h val="0.69749976684386528"/>
        </c:manualLayout>
      </c:layout>
      <c:pie3DChart>
        <c:varyColors val="1"/>
        <c:ser>
          <c:idx val="0"/>
          <c:order val="0"/>
          <c:explosion val="25"/>
          <c:dPt>
            <c:idx val="0"/>
            <c:bubble3D val="0"/>
          </c:dPt>
          <c:dPt>
            <c:idx val="1"/>
            <c:bubble3D val="0"/>
          </c:dPt>
          <c:dPt>
            <c:idx val="2"/>
            <c:bubble3D val="0"/>
          </c:dPt>
          <c:dPt>
            <c:idx val="3"/>
            <c:bubble3D val="0"/>
          </c:dPt>
          <c:dPt>
            <c:idx val="4"/>
            <c:bubble3D val="0"/>
          </c:dPt>
          <c:dPt>
            <c:idx val="5"/>
            <c:bubble3D val="0"/>
          </c:dPt>
          <c:dLbls>
            <c:dLbl>
              <c:idx val="0"/>
              <c:layout>
                <c:manualLayout>
                  <c:x val="-9.0040828229804605E-4"/>
                  <c:y val="-6.6658466090128944E-4"/>
                </c:manualLayout>
              </c:layout>
              <c:tx>
                <c:rich>
                  <a:bodyPr/>
                  <a:lstStyle/>
                  <a:p>
                    <a:r>
                      <a:rPr lang="en-US" dirty="0" smtClean="0"/>
                      <a:t>Platinum</a:t>
                    </a:r>
                    <a:r>
                      <a:rPr lang="en-US" dirty="0"/>
                      <a:t>
</a:t>
                    </a:r>
                    <a:r>
                      <a:rPr lang="en-US" dirty="0" smtClean="0"/>
                      <a:t>54%</a:t>
                    </a:r>
                    <a:endParaRPr lang="en-US" dirty="0"/>
                  </a:p>
                </c:rich>
              </c:tx>
              <c:dLblPos val="bestFit"/>
              <c:showLegendKey val="0"/>
              <c:showVal val="0"/>
              <c:showCatName val="1"/>
              <c:showSerName val="0"/>
              <c:showPercent val="1"/>
              <c:showBubbleSize val="0"/>
              <c:separator>
</c:separator>
            </c:dLbl>
            <c:dLbl>
              <c:idx val="1"/>
              <c:layout>
                <c:manualLayout>
                  <c:x val="-8.7608146203946736E-3"/>
                  <c:y val="1.4800623704324405E-2"/>
                </c:manualLayout>
              </c:layout>
              <c:tx>
                <c:rich>
                  <a:bodyPr/>
                  <a:lstStyle/>
                  <a:p>
                    <a:r>
                      <a:rPr lang="en-US" dirty="0"/>
                      <a:t>Gold
</a:t>
                    </a:r>
                    <a:r>
                      <a:rPr lang="en-US" dirty="0" smtClean="0"/>
                      <a:t>25%</a:t>
                    </a:r>
                    <a:endParaRPr lang="en-US" dirty="0"/>
                  </a:p>
                </c:rich>
              </c:tx>
              <c:dLblPos val="bestFit"/>
              <c:showLegendKey val="0"/>
              <c:showVal val="0"/>
              <c:showCatName val="1"/>
              <c:showSerName val="0"/>
              <c:showPercent val="1"/>
              <c:showBubbleSize val="0"/>
            </c:dLbl>
            <c:dLbl>
              <c:idx val="2"/>
              <c:layout>
                <c:manualLayout>
                  <c:x val="-2.0586662778263799E-2"/>
                  <c:y val="0.12352193685219541"/>
                </c:manualLayout>
              </c:layout>
              <c:tx>
                <c:rich>
                  <a:bodyPr/>
                  <a:lstStyle/>
                  <a:p>
                    <a:r>
                      <a:rPr lang="en-US" dirty="0" smtClean="0"/>
                      <a:t>Silver</a:t>
                    </a:r>
                    <a:r>
                      <a:rPr lang="en-US" dirty="0"/>
                      <a:t>
</a:t>
                    </a:r>
                    <a:r>
                      <a:rPr lang="en-US" dirty="0" smtClean="0"/>
                      <a:t>15%</a:t>
                    </a:r>
                    <a:endParaRPr lang="en-US" dirty="0"/>
                  </a:p>
                </c:rich>
              </c:tx>
              <c:dLblPos val="bestFit"/>
              <c:showLegendKey val="0"/>
              <c:showVal val="0"/>
              <c:showCatName val="1"/>
              <c:showSerName val="0"/>
              <c:showPercent val="1"/>
              <c:showBubbleSize val="0"/>
              <c:separator>
</c:separator>
            </c:dLbl>
            <c:dLbl>
              <c:idx val="3"/>
              <c:layout>
                <c:manualLayout>
                  <c:x val="6.4329250510352876E-2"/>
                  <c:y val="5.973039586202096E-2"/>
                </c:manualLayout>
              </c:layout>
              <c:tx>
                <c:rich>
                  <a:bodyPr/>
                  <a:lstStyle/>
                  <a:p>
                    <a:r>
                      <a:rPr lang="en-US" dirty="0" smtClean="0"/>
                      <a:t>Bronze</a:t>
                    </a:r>
                    <a:r>
                      <a:rPr lang="en-US" dirty="0"/>
                      <a:t>
</a:t>
                    </a:r>
                    <a:r>
                      <a:rPr lang="en-US" dirty="0" smtClean="0"/>
                      <a:t>6%</a:t>
                    </a:r>
                    <a:endParaRPr lang="en-US" dirty="0"/>
                  </a:p>
                </c:rich>
              </c:tx>
              <c:dLblPos val="bestFit"/>
              <c:showLegendKey val="0"/>
              <c:showVal val="0"/>
              <c:showCatName val="1"/>
              <c:showSerName val="0"/>
              <c:showPercent val="1"/>
              <c:showBubbleSize val="0"/>
              <c:separator>
</c:separator>
            </c:dLbl>
            <c:txPr>
              <a:bodyPr/>
              <a:lstStyle/>
              <a:p>
                <a:pPr>
                  <a:defRPr sz="2800"/>
                </a:pPr>
                <a:endParaRPr lang="en-US"/>
              </a:p>
            </c:txPr>
            <c:dLblPos val="inEnd"/>
            <c:showLegendKey val="0"/>
            <c:showVal val="0"/>
            <c:showCatName val="1"/>
            <c:showSerName val="0"/>
            <c:showPercent val="1"/>
            <c:showBubbleSize val="0"/>
            <c:separator>
</c:separator>
            <c:showLeaderLines val="1"/>
            <c:extLst>
              <c:ext xmlns:c15="http://schemas.microsoft.com/office/drawing/2012/chart" uri="{CE6537A1-D6FC-4f65-9D91-7224C49458BB}"/>
            </c:extLst>
          </c:dLbls>
          <c:cat>
            <c:strRef>
              <c:f>'SHOP Dashboard'!$L$27:$L$30</c:f>
              <c:strCache>
                <c:ptCount val="4"/>
                <c:pt idx="0">
                  <c:v>Platinum</c:v>
                </c:pt>
                <c:pt idx="1">
                  <c:v>Gold</c:v>
                </c:pt>
                <c:pt idx="2">
                  <c:v>Silver</c:v>
                </c:pt>
                <c:pt idx="3">
                  <c:v>Bronze</c:v>
                </c:pt>
              </c:strCache>
            </c:strRef>
          </c:cat>
          <c:val>
            <c:numRef>
              <c:f>'SHOP Dashboard'!$R$27:$R$30</c:f>
              <c:numCache>
                <c:formatCode>#,##0</c:formatCode>
                <c:ptCount val="4"/>
                <c:pt idx="0">
                  <c:v>278</c:v>
                </c:pt>
                <c:pt idx="1">
                  <c:v>158</c:v>
                </c:pt>
                <c:pt idx="2">
                  <c:v>64</c:v>
                </c:pt>
                <c:pt idx="3">
                  <c:v>31</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735" cy="464503"/>
          </a:xfrm>
          <a:prstGeom prst="rect">
            <a:avLst/>
          </a:prstGeom>
        </p:spPr>
        <p:txBody>
          <a:bodyPr vert="horz" lIns="91294" tIns="45647" rIns="91294" bIns="45647" rtlCol="0"/>
          <a:lstStyle>
            <a:lvl1pPr algn="l">
              <a:defRPr sz="1200"/>
            </a:lvl1pPr>
          </a:lstStyle>
          <a:p>
            <a:endParaRPr lang="en-US"/>
          </a:p>
        </p:txBody>
      </p:sp>
      <p:sp>
        <p:nvSpPr>
          <p:cNvPr id="3" name="Date Placeholder 2"/>
          <p:cNvSpPr>
            <a:spLocks noGrp="1"/>
          </p:cNvSpPr>
          <p:nvPr>
            <p:ph type="dt" sz="quarter" idx="1"/>
          </p:nvPr>
        </p:nvSpPr>
        <p:spPr>
          <a:xfrm>
            <a:off x="3971081" y="0"/>
            <a:ext cx="3037735" cy="464503"/>
          </a:xfrm>
          <a:prstGeom prst="rect">
            <a:avLst/>
          </a:prstGeom>
        </p:spPr>
        <p:txBody>
          <a:bodyPr vert="horz" lIns="91294" tIns="45647" rIns="91294" bIns="45647" rtlCol="0"/>
          <a:lstStyle>
            <a:lvl1pPr algn="r">
              <a:defRPr sz="1200"/>
            </a:lvl1pPr>
          </a:lstStyle>
          <a:p>
            <a:fld id="{CB373C53-922F-4D63-91BA-AFD274852E53}" type="datetimeFigureOut">
              <a:rPr lang="en-US" smtClean="0"/>
              <a:t>2/24/2015</a:t>
            </a:fld>
            <a:endParaRPr lang="en-US"/>
          </a:p>
        </p:txBody>
      </p:sp>
      <p:sp>
        <p:nvSpPr>
          <p:cNvPr id="4" name="Footer Placeholder 3"/>
          <p:cNvSpPr>
            <a:spLocks noGrp="1"/>
          </p:cNvSpPr>
          <p:nvPr>
            <p:ph type="ftr" sz="quarter" idx="2"/>
          </p:nvPr>
        </p:nvSpPr>
        <p:spPr>
          <a:xfrm>
            <a:off x="0" y="8830312"/>
            <a:ext cx="3037735" cy="464503"/>
          </a:xfrm>
          <a:prstGeom prst="rect">
            <a:avLst/>
          </a:prstGeom>
        </p:spPr>
        <p:txBody>
          <a:bodyPr vert="horz" lIns="91294" tIns="45647" rIns="91294" bIns="45647" rtlCol="0" anchor="b"/>
          <a:lstStyle>
            <a:lvl1pPr algn="l">
              <a:defRPr sz="1200"/>
            </a:lvl1pPr>
          </a:lstStyle>
          <a:p>
            <a:endParaRPr lang="en-US"/>
          </a:p>
        </p:txBody>
      </p:sp>
      <p:sp>
        <p:nvSpPr>
          <p:cNvPr id="5" name="Slide Number Placeholder 4"/>
          <p:cNvSpPr>
            <a:spLocks noGrp="1"/>
          </p:cNvSpPr>
          <p:nvPr>
            <p:ph type="sldNum" sz="quarter" idx="3"/>
          </p:nvPr>
        </p:nvSpPr>
        <p:spPr>
          <a:xfrm>
            <a:off x="3971081" y="8830312"/>
            <a:ext cx="3037735" cy="464503"/>
          </a:xfrm>
          <a:prstGeom prst="rect">
            <a:avLst/>
          </a:prstGeom>
        </p:spPr>
        <p:txBody>
          <a:bodyPr vert="horz" lIns="91294" tIns="45647" rIns="91294" bIns="45647" rtlCol="0" anchor="b"/>
          <a:lstStyle>
            <a:lvl1pPr algn="r">
              <a:defRPr sz="1200"/>
            </a:lvl1pPr>
          </a:lstStyle>
          <a:p>
            <a:fld id="{71212412-E2B5-458C-87C6-F928CFF312F9}" type="slidenum">
              <a:rPr lang="en-US" smtClean="0"/>
              <a:t>‹#›</a:t>
            </a:fld>
            <a:endParaRPr lang="en-US"/>
          </a:p>
        </p:txBody>
      </p:sp>
    </p:spTree>
    <p:extLst>
      <p:ext uri="{BB962C8B-B14F-4D97-AF65-F5344CB8AC3E}">
        <p14:creationId xmlns:p14="http://schemas.microsoft.com/office/powerpoint/2010/main" val="10916713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1" tIns="46580" rIns="93161" bIns="46580"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61" tIns="46580" rIns="93161" bIns="46580" rtlCol="0"/>
          <a:lstStyle>
            <a:lvl1pPr algn="r">
              <a:defRPr sz="1200"/>
            </a:lvl1pPr>
          </a:lstStyle>
          <a:p>
            <a:fld id="{627B7FF1-578A-492E-87B4-2A524BFE7AEF}" type="datetimeFigureOut">
              <a:rPr lang="en-US" smtClean="0"/>
              <a:t>2/24/2015</a:t>
            </a:fld>
            <a:endParaRPr lang="en-US" dirty="0"/>
          </a:p>
        </p:txBody>
      </p:sp>
      <p:sp>
        <p:nvSpPr>
          <p:cNvPr id="4" name="Slide Image Placeholder 3"/>
          <p:cNvSpPr>
            <a:spLocks noGrp="1" noRot="1" noChangeAspect="1"/>
          </p:cNvSpPr>
          <p:nvPr>
            <p:ph type="sldImg" idx="2"/>
          </p:nvPr>
        </p:nvSpPr>
        <p:spPr>
          <a:xfrm>
            <a:off x="1181100" y="695325"/>
            <a:ext cx="4648200" cy="3487738"/>
          </a:xfrm>
          <a:prstGeom prst="rect">
            <a:avLst/>
          </a:prstGeom>
          <a:noFill/>
          <a:ln w="12700">
            <a:solidFill>
              <a:prstClr val="black"/>
            </a:solidFill>
          </a:ln>
        </p:spPr>
        <p:txBody>
          <a:bodyPr vert="horz" lIns="93161" tIns="46580" rIns="93161" bIns="46580"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61" tIns="46580" rIns="93161" bIns="4658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61" tIns="46580" rIns="93161" bIns="4658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61" tIns="46580" rIns="93161" bIns="46580" rtlCol="0" anchor="b"/>
          <a:lstStyle>
            <a:lvl1pPr algn="r">
              <a:defRPr sz="1200"/>
            </a:lvl1pPr>
          </a:lstStyle>
          <a:p>
            <a:fld id="{F881AD1C-B35A-42CF-89BC-770C3EDCC102}" type="slidenum">
              <a:rPr lang="en-US" smtClean="0"/>
              <a:t>‹#›</a:t>
            </a:fld>
            <a:endParaRPr lang="en-US" dirty="0"/>
          </a:p>
        </p:txBody>
      </p:sp>
    </p:spTree>
    <p:extLst>
      <p:ext uri="{BB962C8B-B14F-4D97-AF65-F5344CB8AC3E}">
        <p14:creationId xmlns:p14="http://schemas.microsoft.com/office/powerpoint/2010/main" val="1700277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BB651E6-A78E-A743-8931-D22FCBC8AD24}" type="slidenum">
              <a:rPr lang="en-US" smtClean="0">
                <a:solidFill>
                  <a:prstClr val="black"/>
                </a:solidFill>
              </a:rPr>
              <a:pPr/>
              <a:t>1</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81AD1C-B35A-42CF-89BC-770C3EDCC102}" type="slidenum">
              <a:rPr lang="en-US" smtClean="0"/>
              <a:t>13</a:t>
            </a:fld>
            <a:endParaRPr lang="en-US" dirty="0"/>
          </a:p>
        </p:txBody>
      </p:sp>
    </p:spTree>
    <p:extLst>
      <p:ext uri="{BB962C8B-B14F-4D97-AF65-F5344CB8AC3E}">
        <p14:creationId xmlns:p14="http://schemas.microsoft.com/office/powerpoint/2010/main" val="4128510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81AD1C-B35A-42CF-89BC-770C3EDCC102}" type="slidenum">
              <a:rPr lang="en-US" smtClean="0"/>
              <a:t>14</a:t>
            </a:fld>
            <a:endParaRPr lang="en-US" dirty="0"/>
          </a:p>
        </p:txBody>
      </p:sp>
    </p:spTree>
    <p:extLst>
      <p:ext uri="{BB962C8B-B14F-4D97-AF65-F5344CB8AC3E}">
        <p14:creationId xmlns:p14="http://schemas.microsoft.com/office/powerpoint/2010/main" val="18535287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81AD1C-B35A-42CF-89BC-770C3EDCC102}" type="slidenum">
              <a:rPr lang="en-US" smtClean="0"/>
              <a:t>15</a:t>
            </a:fld>
            <a:endParaRPr lang="en-US" dirty="0"/>
          </a:p>
        </p:txBody>
      </p:sp>
    </p:spTree>
    <p:extLst>
      <p:ext uri="{BB962C8B-B14F-4D97-AF65-F5344CB8AC3E}">
        <p14:creationId xmlns:p14="http://schemas.microsoft.com/office/powerpoint/2010/main" val="12383160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81AD1C-B35A-42CF-89BC-770C3EDCC102}" type="slidenum">
              <a:rPr lang="en-US" smtClean="0"/>
              <a:t>16</a:t>
            </a:fld>
            <a:endParaRPr lang="en-US" dirty="0"/>
          </a:p>
        </p:txBody>
      </p:sp>
    </p:spTree>
    <p:extLst>
      <p:ext uri="{BB962C8B-B14F-4D97-AF65-F5344CB8AC3E}">
        <p14:creationId xmlns:p14="http://schemas.microsoft.com/office/powerpoint/2010/main" val="26575580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81AD1C-B35A-42CF-89BC-770C3EDCC102}" type="slidenum">
              <a:rPr lang="en-US" smtClean="0"/>
              <a:t>17</a:t>
            </a:fld>
            <a:endParaRPr lang="en-US" dirty="0"/>
          </a:p>
        </p:txBody>
      </p:sp>
    </p:spTree>
    <p:extLst>
      <p:ext uri="{BB962C8B-B14F-4D97-AF65-F5344CB8AC3E}">
        <p14:creationId xmlns:p14="http://schemas.microsoft.com/office/powerpoint/2010/main" val="24799337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81AD1C-B35A-42CF-89BC-770C3EDCC102}" type="slidenum">
              <a:rPr lang="en-US" smtClean="0"/>
              <a:t>18</a:t>
            </a:fld>
            <a:endParaRPr lang="en-US" dirty="0"/>
          </a:p>
        </p:txBody>
      </p:sp>
    </p:spTree>
    <p:extLst>
      <p:ext uri="{BB962C8B-B14F-4D97-AF65-F5344CB8AC3E}">
        <p14:creationId xmlns:p14="http://schemas.microsoft.com/office/powerpoint/2010/main" val="39212229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81AD1C-B35A-42CF-89BC-770C3EDCC102}" type="slidenum">
              <a:rPr lang="en-US" smtClean="0"/>
              <a:t>19</a:t>
            </a:fld>
            <a:endParaRPr lang="en-US" dirty="0"/>
          </a:p>
        </p:txBody>
      </p:sp>
    </p:spTree>
    <p:extLst>
      <p:ext uri="{BB962C8B-B14F-4D97-AF65-F5344CB8AC3E}">
        <p14:creationId xmlns:p14="http://schemas.microsoft.com/office/powerpoint/2010/main" val="35372368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81AD1C-B35A-42CF-89BC-770C3EDCC102}" type="slidenum">
              <a:rPr lang="en-US" smtClean="0"/>
              <a:t>20</a:t>
            </a:fld>
            <a:endParaRPr lang="en-US" dirty="0"/>
          </a:p>
        </p:txBody>
      </p:sp>
    </p:spTree>
    <p:extLst>
      <p:ext uri="{BB962C8B-B14F-4D97-AF65-F5344CB8AC3E}">
        <p14:creationId xmlns:p14="http://schemas.microsoft.com/office/powerpoint/2010/main" val="31507814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81AD1C-B35A-42CF-89BC-770C3EDCC102}" type="slidenum">
              <a:rPr lang="en-US" smtClean="0"/>
              <a:t>21</a:t>
            </a:fld>
            <a:endParaRPr lang="en-US" dirty="0"/>
          </a:p>
        </p:txBody>
      </p:sp>
    </p:spTree>
    <p:extLst>
      <p:ext uri="{BB962C8B-B14F-4D97-AF65-F5344CB8AC3E}">
        <p14:creationId xmlns:p14="http://schemas.microsoft.com/office/powerpoint/2010/main" val="12937679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881AD1C-B35A-42CF-89BC-770C3EDCC102}" type="slidenum">
              <a:rPr lang="en-US" smtClean="0"/>
              <a:t>28</a:t>
            </a:fld>
            <a:endParaRPr lang="en-US" dirty="0"/>
          </a:p>
        </p:txBody>
      </p:sp>
    </p:spTree>
    <p:extLst>
      <p:ext uri="{BB962C8B-B14F-4D97-AF65-F5344CB8AC3E}">
        <p14:creationId xmlns:p14="http://schemas.microsoft.com/office/powerpoint/2010/main" val="3797061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81AD1C-B35A-42CF-89BC-770C3EDCC102}" type="slidenum">
              <a:rPr lang="en-US" smtClean="0"/>
              <a:t>2</a:t>
            </a:fld>
            <a:endParaRPr lang="en-US" dirty="0"/>
          </a:p>
        </p:txBody>
      </p:sp>
    </p:spTree>
    <p:extLst>
      <p:ext uri="{BB962C8B-B14F-4D97-AF65-F5344CB8AC3E}">
        <p14:creationId xmlns:p14="http://schemas.microsoft.com/office/powerpoint/2010/main" val="29597037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81AD1C-B35A-42CF-89BC-770C3EDCC102}" type="slidenum">
              <a:rPr lang="en-US" smtClean="0"/>
              <a:t>29</a:t>
            </a:fld>
            <a:endParaRPr lang="en-US" dirty="0"/>
          </a:p>
        </p:txBody>
      </p:sp>
    </p:spTree>
    <p:extLst>
      <p:ext uri="{BB962C8B-B14F-4D97-AF65-F5344CB8AC3E}">
        <p14:creationId xmlns:p14="http://schemas.microsoft.com/office/powerpoint/2010/main" val="2737336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F881AD1C-B35A-42CF-89BC-770C3EDCC102}" type="slidenum">
              <a:rPr lang="en-US" smtClean="0"/>
              <a:t>3</a:t>
            </a:fld>
            <a:endParaRPr lang="en-US" dirty="0"/>
          </a:p>
        </p:txBody>
      </p:sp>
    </p:spTree>
    <p:extLst>
      <p:ext uri="{BB962C8B-B14F-4D97-AF65-F5344CB8AC3E}">
        <p14:creationId xmlns:p14="http://schemas.microsoft.com/office/powerpoint/2010/main" val="3034978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81AD1C-B35A-42CF-89BC-770C3EDCC102}" type="slidenum">
              <a:rPr lang="en-US" smtClean="0"/>
              <a:t>5</a:t>
            </a:fld>
            <a:endParaRPr lang="en-US" dirty="0"/>
          </a:p>
        </p:txBody>
      </p:sp>
    </p:spTree>
    <p:extLst>
      <p:ext uri="{BB962C8B-B14F-4D97-AF65-F5344CB8AC3E}">
        <p14:creationId xmlns:p14="http://schemas.microsoft.com/office/powerpoint/2010/main" val="123991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81AD1C-B35A-42CF-89BC-770C3EDCC102}" type="slidenum">
              <a:rPr lang="en-US" smtClean="0"/>
              <a:t>6</a:t>
            </a:fld>
            <a:endParaRPr lang="en-US" dirty="0"/>
          </a:p>
        </p:txBody>
      </p:sp>
    </p:spTree>
    <p:extLst>
      <p:ext uri="{BB962C8B-B14F-4D97-AF65-F5344CB8AC3E}">
        <p14:creationId xmlns:p14="http://schemas.microsoft.com/office/powerpoint/2010/main" val="255799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81AD1C-B35A-42CF-89BC-770C3EDCC102}" type="slidenum">
              <a:rPr lang="en-US" smtClean="0"/>
              <a:t>7</a:t>
            </a:fld>
            <a:endParaRPr lang="en-US" dirty="0"/>
          </a:p>
        </p:txBody>
      </p:sp>
    </p:spTree>
    <p:extLst>
      <p:ext uri="{BB962C8B-B14F-4D97-AF65-F5344CB8AC3E}">
        <p14:creationId xmlns:p14="http://schemas.microsoft.com/office/powerpoint/2010/main" val="695667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81AD1C-B35A-42CF-89BC-770C3EDCC102}" type="slidenum">
              <a:rPr lang="en-US" smtClean="0"/>
              <a:t>8</a:t>
            </a:fld>
            <a:endParaRPr lang="en-US" dirty="0"/>
          </a:p>
        </p:txBody>
      </p:sp>
    </p:spTree>
    <p:extLst>
      <p:ext uri="{BB962C8B-B14F-4D97-AF65-F5344CB8AC3E}">
        <p14:creationId xmlns:p14="http://schemas.microsoft.com/office/powerpoint/2010/main" val="1331637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r>
              <a:rPr lang="en-US" dirty="0"/>
              <a:t> </a:t>
            </a:r>
          </a:p>
        </p:txBody>
      </p:sp>
      <p:sp>
        <p:nvSpPr>
          <p:cNvPr id="4" name="Slide Number Placeholder 3"/>
          <p:cNvSpPr>
            <a:spLocks noGrp="1"/>
          </p:cNvSpPr>
          <p:nvPr>
            <p:ph type="sldNum" sz="quarter" idx="10"/>
          </p:nvPr>
        </p:nvSpPr>
        <p:spPr/>
        <p:txBody>
          <a:bodyPr/>
          <a:lstStyle/>
          <a:p>
            <a:fld id="{F881AD1C-B35A-42CF-89BC-770C3EDCC102}" type="slidenum">
              <a:rPr lang="en-US" smtClean="0"/>
              <a:t>10</a:t>
            </a:fld>
            <a:endParaRPr lang="en-US" dirty="0"/>
          </a:p>
        </p:txBody>
      </p:sp>
    </p:spTree>
    <p:extLst>
      <p:ext uri="{BB962C8B-B14F-4D97-AF65-F5344CB8AC3E}">
        <p14:creationId xmlns:p14="http://schemas.microsoft.com/office/powerpoint/2010/main" val="3492865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81AD1C-B35A-42CF-89BC-770C3EDCC102}" type="slidenum">
              <a:rPr lang="en-US" smtClean="0"/>
              <a:t>11</a:t>
            </a:fld>
            <a:endParaRPr lang="en-US" dirty="0"/>
          </a:p>
        </p:txBody>
      </p:sp>
    </p:spTree>
    <p:extLst>
      <p:ext uri="{BB962C8B-B14F-4D97-AF65-F5344CB8AC3E}">
        <p14:creationId xmlns:p14="http://schemas.microsoft.com/office/powerpoint/2010/main" val="2680335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2667000"/>
            <a:ext cx="8001000" cy="1066800"/>
          </a:xfrm>
        </p:spPr>
        <p:txBody>
          <a:bodyPr/>
          <a:lstStyle>
            <a:lvl1pPr marL="0" indent="0" algn="r">
              <a:buNone/>
              <a:defRPr>
                <a:solidFill>
                  <a:schemeClr val="tx1">
                    <a:tint val="75000"/>
                  </a:schemeClr>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Title 7"/>
          <p:cNvSpPr>
            <a:spLocks noGrp="1"/>
          </p:cNvSpPr>
          <p:nvPr>
            <p:ph type="title"/>
          </p:nvPr>
        </p:nvSpPr>
        <p:spPr/>
        <p:txBody>
          <a:bodyPr/>
          <a:lstStyle>
            <a:lvl1pPr>
              <a:defRPr>
                <a:latin typeface="+mj-lt"/>
              </a:defRPr>
            </a:lvl1pPr>
          </a:lstStyle>
          <a:p>
            <a:r>
              <a:rPr lang="en-US" smtClean="0"/>
              <a:t>Click to edit Master title style</a:t>
            </a:r>
            <a:endParaRPr lang="en-US" dirty="0"/>
          </a:p>
        </p:txBody>
      </p:sp>
      <p:sp>
        <p:nvSpPr>
          <p:cNvPr id="9" name="Date Placeholder 8"/>
          <p:cNvSpPr>
            <a:spLocks noGrp="1"/>
          </p:cNvSpPr>
          <p:nvPr>
            <p:ph type="dt" sz="half" idx="10"/>
          </p:nvPr>
        </p:nvSpPr>
        <p:spPr/>
        <p:txBody>
          <a:bodyPr/>
          <a:lstStyle/>
          <a:p>
            <a:fld id="{0863CD33-B675-49CF-8B04-089888BC1460}" type="datetimeFigureOut">
              <a:rPr lang="en-US" smtClean="0">
                <a:solidFill>
                  <a:prstClr val="black">
                    <a:tint val="75000"/>
                  </a:prstClr>
                </a:solidFill>
              </a:rPr>
              <a:pPr/>
              <a:t>2/24/2015</a:t>
            </a:fld>
            <a:endParaRPr lang="en-US" dirty="0">
              <a:solidFill>
                <a:prstClr val="black">
                  <a:tint val="75000"/>
                </a:prstClr>
              </a:solidFill>
            </a:endParaRPr>
          </a:p>
        </p:txBody>
      </p:sp>
      <p:sp>
        <p:nvSpPr>
          <p:cNvPr id="10" name="Slide Number Placeholder 9"/>
          <p:cNvSpPr>
            <a:spLocks noGrp="1"/>
          </p:cNvSpPr>
          <p:nvPr>
            <p:ph type="sldNum" sz="quarter" idx="11"/>
          </p:nvPr>
        </p:nvSpPr>
        <p:spPr/>
        <p:txBody>
          <a:bodyPr/>
          <a:lstStyle/>
          <a:p>
            <a:fld id="{210497FD-CF8D-4537-AF22-4084C80EE527}" type="slidenum">
              <a:rPr lang="en-US" smtClean="0">
                <a:solidFill>
                  <a:prstClr val="black">
                    <a:tint val="75000"/>
                  </a:prstClr>
                </a:solidFill>
              </a:rPr>
              <a:pPr/>
              <a:t>‹#›</a:t>
            </a:fld>
            <a:endParaRPr lang="en-US" dirty="0">
              <a:solidFill>
                <a:prstClr val="black">
                  <a:tint val="75000"/>
                </a:prstClr>
              </a:solidFill>
            </a:endParaRPr>
          </a:p>
        </p:txBody>
      </p:sp>
      <p:sp>
        <p:nvSpPr>
          <p:cNvPr id="11" name="Footer Placeholder 10"/>
          <p:cNvSpPr>
            <a:spLocks noGrp="1"/>
          </p:cNvSpPr>
          <p:nvPr>
            <p:ph type="ftr" sz="quarter" idx="12"/>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59241487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0"/>
            <a:ext cx="2057400" cy="460216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524000"/>
            <a:ext cx="6019800" cy="4602163"/>
          </a:xfrm>
        </p:spPr>
        <p:txBody>
          <a:bodyPr vert="eaVert"/>
          <a:lstStyle>
            <a:lvl1pPr>
              <a:defRPr lang="en-US" sz="3200" kern="1200" dirty="0" smtClean="0">
                <a:solidFill>
                  <a:schemeClr val="tx1"/>
                </a:solidFill>
                <a:latin typeface="+mn-lt"/>
                <a:ea typeface="+mn-ea"/>
                <a:cs typeface="+mn-cs"/>
              </a:defRPr>
            </a:lvl1pPr>
            <a:lvl2pPr>
              <a:defRPr lang="en-US" sz="2400" b="0" kern="1200" dirty="0" smtClean="0">
                <a:solidFill>
                  <a:schemeClr val="tx1"/>
                </a:solidFill>
                <a:latin typeface="+mn-lt"/>
                <a:ea typeface="+mn-ea"/>
                <a:cs typeface="Arial" pitchFamily="34" charset="0"/>
              </a:defRPr>
            </a:lvl2pPr>
            <a:lvl3pPr>
              <a:defRPr lang="en-US" sz="2400" kern="1200" dirty="0" smtClean="0">
                <a:solidFill>
                  <a:schemeClr val="tx1"/>
                </a:solidFill>
                <a:latin typeface="+mn-lt"/>
                <a:ea typeface="+mn-ea"/>
                <a:cs typeface="+mn-cs"/>
              </a:defRPr>
            </a:lvl3pPr>
            <a:lvl4pPr>
              <a:defRPr lang="en-US" sz="1600" kern="1200" dirty="0" smtClean="0">
                <a:solidFill>
                  <a:schemeClr val="tx1"/>
                </a:solidFill>
                <a:latin typeface="+mn-lt"/>
                <a:ea typeface="+mn-ea"/>
                <a:cs typeface="Arial" pitchFamily="34" charset="0"/>
              </a:defRPr>
            </a:lvl4pPr>
            <a:lvl5pPr>
              <a:defRPr lang="en-US" sz="1100" kern="1200" dirty="0" smtClean="0">
                <a:solidFill>
                  <a:schemeClr val="tx1"/>
                </a:solidFill>
                <a:latin typeface="+mn-lt"/>
                <a:ea typeface="+mn-ea"/>
                <a:cs typeface="Arial" pitchFamily="34" charset="0"/>
              </a:defRPr>
            </a:lvl5pPr>
          </a:lstStyle>
          <a:p>
            <a:pPr marL="342900" lvl="0" indent="-342900" algn="l" defTabSz="914400" rtl="0" eaLnBrk="1" latinLnBrk="0" hangingPunct="1">
              <a:spcBef>
                <a:spcPct val="20000"/>
              </a:spcBef>
              <a:buClr>
                <a:schemeClr val="accent6"/>
              </a:buClr>
              <a:buFont typeface="Lucida Sans Unicode" pitchFamily="34" charset="0"/>
              <a:buChar char="‣"/>
            </a:pPr>
            <a:r>
              <a:rPr lang="en-US" smtClean="0"/>
              <a:t>Click to edit Master text styles</a:t>
            </a:r>
          </a:p>
          <a:p>
            <a:pPr marL="342900" lvl="1" indent="-342900" algn="l" defTabSz="914400" rtl="0" eaLnBrk="1" latinLnBrk="0" hangingPunct="1">
              <a:spcBef>
                <a:spcPct val="20000"/>
              </a:spcBef>
              <a:buClr>
                <a:schemeClr val="accent6"/>
              </a:buClr>
              <a:buFont typeface="Lucida Sans Unicode" pitchFamily="34" charset="0"/>
              <a:buChar char="‣"/>
            </a:pPr>
            <a:r>
              <a:rPr lang="en-US" smtClean="0"/>
              <a:t>Second level</a:t>
            </a:r>
          </a:p>
          <a:p>
            <a:pPr marL="342900" lvl="2" indent="-342900" algn="l" defTabSz="914400" rtl="0" eaLnBrk="1" latinLnBrk="0" hangingPunct="1">
              <a:spcBef>
                <a:spcPct val="20000"/>
              </a:spcBef>
              <a:buClr>
                <a:schemeClr val="accent6"/>
              </a:buClr>
              <a:buFont typeface="Lucida Sans Unicode" pitchFamily="34" charset="0"/>
              <a:buChar char="‣"/>
            </a:pPr>
            <a:r>
              <a:rPr lang="en-US" smtClean="0"/>
              <a:t>Third level</a:t>
            </a:r>
          </a:p>
          <a:p>
            <a:pPr marL="342900" lvl="3" indent="-342900" algn="l" defTabSz="914400" rtl="0" eaLnBrk="1" latinLnBrk="0" hangingPunct="1">
              <a:spcBef>
                <a:spcPct val="20000"/>
              </a:spcBef>
              <a:buClr>
                <a:schemeClr val="accent6"/>
              </a:buClr>
              <a:buFont typeface="Lucida Sans Unicode" pitchFamily="34" charset="0"/>
              <a:buChar char="‣"/>
            </a:pPr>
            <a:r>
              <a:rPr lang="en-US" smtClean="0"/>
              <a:t>Fourth level</a:t>
            </a:r>
          </a:p>
          <a:p>
            <a:pPr marL="342900" lvl="4" indent="-342900" algn="l" defTabSz="914400" rtl="0" eaLnBrk="1" latinLnBrk="0" hangingPunct="1">
              <a:spcBef>
                <a:spcPct val="20000"/>
              </a:spcBef>
              <a:buClr>
                <a:schemeClr val="accent6"/>
              </a:buClr>
              <a:buFont typeface="Lucida Sans Unicode" pitchFamily="34" charset="0"/>
              <a:buChar char="‣"/>
            </a:pPr>
            <a:r>
              <a:rPr lang="en-US" smtClean="0"/>
              <a:t>Fifth level</a:t>
            </a:r>
            <a:endParaRPr lang="en-US" dirty="0"/>
          </a:p>
        </p:txBody>
      </p:sp>
      <p:sp>
        <p:nvSpPr>
          <p:cNvPr id="4" name="Date Placeholder 3"/>
          <p:cNvSpPr>
            <a:spLocks noGrp="1"/>
          </p:cNvSpPr>
          <p:nvPr>
            <p:ph type="dt" sz="half" idx="10"/>
          </p:nvPr>
        </p:nvSpPr>
        <p:spPr/>
        <p:txBody>
          <a:bodyPr/>
          <a:lstStyle/>
          <a:p>
            <a:fld id="{0863CD33-B675-49CF-8B04-089888BC1460}" type="datetimeFigureOut">
              <a:rPr lang="en-US" smtClean="0">
                <a:solidFill>
                  <a:prstClr val="black">
                    <a:tint val="75000"/>
                  </a:prstClr>
                </a:solidFill>
              </a:rPr>
              <a:pPr/>
              <a:t>2/24/2015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10497FD-CF8D-4537-AF22-4084C80EE52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7143948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smtClean="0"/>
              <a:t>Click to edit Master title style</a:t>
            </a:r>
            <a:endParaRPr lang="en-US" dirty="0"/>
          </a:p>
        </p:txBody>
      </p:sp>
      <p:sp>
        <p:nvSpPr>
          <p:cNvPr id="3" name="Content Placeholder 2"/>
          <p:cNvSpPr>
            <a:spLocks noGrp="1"/>
          </p:cNvSpPr>
          <p:nvPr>
            <p:ph idx="1"/>
          </p:nvPr>
        </p:nvSpPr>
        <p:spPr/>
        <p:txBody>
          <a:bodyPr>
            <a:normAutofit/>
          </a:bodyPr>
          <a:lstStyle>
            <a:lvl1pPr algn="l" defTabSz="914400" rtl="0" eaLnBrk="1" latinLnBrk="0" hangingPunct="1">
              <a:spcBef>
                <a:spcPct val="20000"/>
              </a:spcBef>
              <a:defRPr lang="en-US" sz="3200" kern="1200" dirty="0" smtClean="0">
                <a:solidFill>
                  <a:schemeClr val="tx1"/>
                </a:solidFill>
                <a:latin typeface="+mn-lt"/>
                <a:ea typeface="+mn-ea"/>
                <a:cs typeface="+mn-cs"/>
              </a:defRPr>
            </a:lvl1pPr>
            <a:lvl2pPr algn="l" defTabSz="914400" rtl="0" eaLnBrk="1" latinLnBrk="0" hangingPunct="1">
              <a:spcBef>
                <a:spcPct val="20000"/>
              </a:spcBef>
              <a:defRPr lang="en-US" sz="2400" b="0" kern="1200" dirty="0" smtClean="0">
                <a:solidFill>
                  <a:schemeClr val="tx1"/>
                </a:solidFill>
                <a:latin typeface="+mn-lt"/>
                <a:ea typeface="+mn-ea"/>
                <a:cs typeface="Arial" pitchFamily="34" charset="0"/>
              </a:defRPr>
            </a:lvl2pPr>
            <a:lvl3pPr algn="l" defTabSz="914400" rtl="0" eaLnBrk="1" latinLnBrk="0" hangingPunct="1">
              <a:spcBef>
                <a:spcPct val="20000"/>
              </a:spcBef>
              <a:defRPr lang="en-US" sz="2400" kern="1200" dirty="0" smtClean="0">
                <a:solidFill>
                  <a:schemeClr val="tx1"/>
                </a:solidFill>
                <a:latin typeface="+mn-lt"/>
                <a:ea typeface="+mn-ea"/>
                <a:cs typeface="+mn-cs"/>
              </a:defRPr>
            </a:lvl3pPr>
            <a:lvl4pPr algn="l" defTabSz="914400" rtl="0" eaLnBrk="1" latinLnBrk="0" hangingPunct="1">
              <a:spcBef>
                <a:spcPct val="20000"/>
              </a:spcBef>
              <a:defRPr lang="en-US" sz="1600" kern="1200" dirty="0" smtClean="0">
                <a:solidFill>
                  <a:schemeClr val="tx1"/>
                </a:solidFill>
                <a:latin typeface="+mn-lt"/>
                <a:ea typeface="+mn-ea"/>
                <a:cs typeface="Arial" pitchFamily="34" charset="0"/>
              </a:defRPr>
            </a:lvl4pPr>
            <a:lvl5pPr algn="l" defTabSz="914400" rtl="0" eaLnBrk="1" latinLnBrk="0" hangingPunct="1">
              <a:spcBef>
                <a:spcPct val="20000"/>
              </a:spcBef>
              <a:defRPr lang="en-US" sz="1100" kern="1200" dirty="0">
                <a:solidFill>
                  <a:schemeClr val="tx1"/>
                </a:solidFill>
                <a:latin typeface="+mn-lt"/>
                <a:ea typeface="+mn-ea"/>
                <a:cs typeface="Arial" pitchFamily="34" charset="0"/>
              </a:defRPr>
            </a:lvl5pPr>
          </a:lstStyle>
          <a:p>
            <a:pPr marL="342900" lvl="0" indent="-342900" algn="l" defTabSz="914400" rtl="0" eaLnBrk="1" latinLnBrk="0" hangingPunct="1">
              <a:spcBef>
                <a:spcPct val="20000"/>
              </a:spcBef>
              <a:buClr>
                <a:schemeClr val="accent6"/>
              </a:buClr>
              <a:buFont typeface="Lucida Sans Unicode" pitchFamily="34" charset="0"/>
              <a:buChar char="‣"/>
            </a:pPr>
            <a:r>
              <a:rPr lang="en-US" smtClean="0"/>
              <a:t>Click to edit Master text styles</a:t>
            </a:r>
          </a:p>
          <a:p>
            <a:pPr marL="342900" lvl="1" indent="-342900" algn="l" defTabSz="914400" rtl="0" eaLnBrk="1" latinLnBrk="0" hangingPunct="1">
              <a:spcBef>
                <a:spcPct val="20000"/>
              </a:spcBef>
              <a:buClr>
                <a:schemeClr val="accent6"/>
              </a:buClr>
              <a:buFont typeface="Lucida Sans Unicode" pitchFamily="34" charset="0"/>
              <a:buChar char="‣"/>
            </a:pPr>
            <a:r>
              <a:rPr lang="en-US" smtClean="0"/>
              <a:t>Second level</a:t>
            </a:r>
          </a:p>
          <a:p>
            <a:pPr marL="342900" lvl="2" indent="-342900" algn="l" defTabSz="914400" rtl="0" eaLnBrk="1" latinLnBrk="0" hangingPunct="1">
              <a:spcBef>
                <a:spcPct val="20000"/>
              </a:spcBef>
              <a:buClr>
                <a:schemeClr val="accent6"/>
              </a:buClr>
              <a:buFont typeface="Lucida Sans Unicode" pitchFamily="34" charset="0"/>
              <a:buChar char="‣"/>
            </a:pPr>
            <a:r>
              <a:rPr lang="en-US" smtClean="0"/>
              <a:t>Third level</a:t>
            </a:r>
          </a:p>
          <a:p>
            <a:pPr marL="342900" lvl="3" indent="-342900" algn="l" defTabSz="914400" rtl="0" eaLnBrk="1" latinLnBrk="0" hangingPunct="1">
              <a:spcBef>
                <a:spcPct val="20000"/>
              </a:spcBef>
              <a:buClr>
                <a:schemeClr val="accent6"/>
              </a:buClr>
              <a:buFont typeface="Lucida Sans Unicode" pitchFamily="34" charset="0"/>
              <a:buChar char="‣"/>
            </a:pPr>
            <a:r>
              <a:rPr lang="en-US" smtClean="0"/>
              <a:t>Fourth level</a:t>
            </a:r>
          </a:p>
          <a:p>
            <a:pPr marL="342900" lvl="4" indent="-342900" algn="l" defTabSz="914400" rtl="0" eaLnBrk="1" latinLnBrk="0" hangingPunct="1">
              <a:spcBef>
                <a:spcPct val="20000"/>
              </a:spcBef>
              <a:buClr>
                <a:schemeClr val="accent6"/>
              </a:buClr>
              <a:buFont typeface="Lucida Sans Unicode" pitchFamily="34" charset="0"/>
              <a:buChar char="‣"/>
            </a:pPr>
            <a:r>
              <a:rPr lang="en-US" smtClean="0"/>
              <a:t>Fifth level</a:t>
            </a:r>
            <a:endParaRPr lang="en-US" dirty="0"/>
          </a:p>
        </p:txBody>
      </p:sp>
      <p:sp>
        <p:nvSpPr>
          <p:cNvPr id="4" name="Date Placeholder 3"/>
          <p:cNvSpPr>
            <a:spLocks noGrp="1"/>
          </p:cNvSpPr>
          <p:nvPr>
            <p:ph type="dt" sz="half" idx="10"/>
          </p:nvPr>
        </p:nvSpPr>
        <p:spPr/>
        <p:txBody>
          <a:bodyPr/>
          <a:lstStyle/>
          <a:p>
            <a:fld id="{0863CD33-B675-49CF-8B04-089888BC1460}" type="datetimeFigureOut">
              <a:rPr lang="en-US" smtClean="0">
                <a:solidFill>
                  <a:prstClr val="black">
                    <a:tint val="75000"/>
                  </a:prstClr>
                </a:solidFill>
              </a:rPr>
              <a:pPr/>
              <a:t>2/24/2015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10497FD-CF8D-4537-AF22-4084C80EE52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0100533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atin typeface="+mj-lt"/>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lgn="r">
              <a:buNone/>
              <a:defRPr sz="2000">
                <a:solidFill>
                  <a:schemeClr val="tx1">
                    <a:tint val="75000"/>
                  </a:schemeClr>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63CD33-B675-49CF-8B04-089888BC1460}" type="datetimeFigureOut">
              <a:rPr lang="en-US" smtClean="0">
                <a:solidFill>
                  <a:prstClr val="black">
                    <a:tint val="75000"/>
                  </a:prstClr>
                </a:solidFill>
              </a:rPr>
              <a:pPr/>
              <a:t>2/24/2015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10497FD-CF8D-4537-AF22-4084C80EE52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3535077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600200"/>
            <a:ext cx="8229600" cy="9144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2514600"/>
            <a:ext cx="4038600" cy="3611563"/>
          </a:xfrm>
        </p:spPr>
        <p:txBody>
          <a:bodyPr>
            <a:normAutofit/>
          </a:bodyPr>
          <a:lstStyle>
            <a:lvl1pPr algn="l" defTabSz="914400" rtl="0" eaLnBrk="1" latinLnBrk="0" hangingPunct="1">
              <a:spcBef>
                <a:spcPct val="20000"/>
              </a:spcBef>
              <a:defRPr lang="en-US" sz="3200" kern="1200" dirty="0" smtClean="0">
                <a:solidFill>
                  <a:schemeClr val="tx1"/>
                </a:solidFill>
                <a:latin typeface="+mn-lt"/>
                <a:ea typeface="+mn-ea"/>
                <a:cs typeface="+mn-cs"/>
              </a:defRPr>
            </a:lvl1pPr>
            <a:lvl2pPr algn="l" defTabSz="914400" rtl="0" eaLnBrk="1" latinLnBrk="0" hangingPunct="1">
              <a:spcBef>
                <a:spcPct val="20000"/>
              </a:spcBef>
              <a:defRPr lang="en-US" sz="2400" b="0" kern="1200" dirty="0" smtClean="0">
                <a:solidFill>
                  <a:schemeClr val="tx1"/>
                </a:solidFill>
                <a:latin typeface="+mn-lt"/>
                <a:ea typeface="+mn-ea"/>
                <a:cs typeface="Arial" pitchFamily="34" charset="0"/>
              </a:defRPr>
            </a:lvl2pPr>
            <a:lvl3pPr algn="l" defTabSz="914400" rtl="0" eaLnBrk="1" latinLnBrk="0" hangingPunct="1">
              <a:spcBef>
                <a:spcPct val="20000"/>
              </a:spcBef>
              <a:defRPr lang="en-US" sz="2400" kern="1200" dirty="0" smtClean="0">
                <a:solidFill>
                  <a:schemeClr val="tx1"/>
                </a:solidFill>
                <a:latin typeface="+mn-lt"/>
                <a:ea typeface="+mn-ea"/>
                <a:cs typeface="+mn-cs"/>
              </a:defRPr>
            </a:lvl3pPr>
            <a:lvl4pPr algn="l" defTabSz="914400" rtl="0" eaLnBrk="1" latinLnBrk="0" hangingPunct="1">
              <a:spcBef>
                <a:spcPct val="20000"/>
              </a:spcBef>
              <a:defRPr lang="en-US" sz="1600" kern="1200" dirty="0" smtClean="0">
                <a:solidFill>
                  <a:schemeClr val="tx1"/>
                </a:solidFill>
                <a:latin typeface="+mn-lt"/>
                <a:ea typeface="+mn-ea"/>
                <a:cs typeface="Arial" pitchFamily="34" charset="0"/>
              </a:defRPr>
            </a:lvl4pPr>
            <a:lvl5pPr algn="l" defTabSz="914400" rtl="0" eaLnBrk="1" latinLnBrk="0" hangingPunct="1">
              <a:spcBef>
                <a:spcPct val="20000"/>
              </a:spcBef>
              <a:defRPr lang="en-US" sz="1100" kern="1200" dirty="0" smtClean="0">
                <a:solidFill>
                  <a:schemeClr val="tx1"/>
                </a:solidFill>
                <a:latin typeface="+mn-lt"/>
                <a:ea typeface="+mn-ea"/>
                <a:cs typeface="Arial" pitchFamily="34" charset="0"/>
              </a:defRPr>
            </a:lvl5pPr>
            <a:lvl6pPr>
              <a:defRPr sz="1800"/>
            </a:lvl6pPr>
            <a:lvl7pPr>
              <a:defRPr sz="1800"/>
            </a:lvl7pPr>
            <a:lvl8pPr>
              <a:defRPr sz="1800"/>
            </a:lvl8pPr>
            <a:lvl9pPr>
              <a:defRPr sz="1800"/>
            </a:lvl9pPr>
          </a:lstStyle>
          <a:p>
            <a:pPr marL="342900" lvl="0" indent="-342900" algn="l" defTabSz="914400" rtl="0" eaLnBrk="1" latinLnBrk="0" hangingPunct="1">
              <a:spcBef>
                <a:spcPct val="20000"/>
              </a:spcBef>
              <a:buClr>
                <a:schemeClr val="accent6"/>
              </a:buClr>
              <a:buFont typeface="Lucida Sans Unicode" pitchFamily="34" charset="0"/>
              <a:buChar char="‣"/>
            </a:pPr>
            <a:r>
              <a:rPr lang="en-US" smtClean="0"/>
              <a:t>Click to edit Master text styles</a:t>
            </a:r>
          </a:p>
          <a:p>
            <a:pPr marL="342900" lvl="1" indent="-342900" algn="l" defTabSz="914400" rtl="0" eaLnBrk="1" latinLnBrk="0" hangingPunct="1">
              <a:spcBef>
                <a:spcPct val="20000"/>
              </a:spcBef>
              <a:buClr>
                <a:schemeClr val="accent6"/>
              </a:buClr>
              <a:buFont typeface="Lucida Sans Unicode" pitchFamily="34" charset="0"/>
              <a:buChar char="‣"/>
            </a:pPr>
            <a:r>
              <a:rPr lang="en-US" smtClean="0"/>
              <a:t>Second level</a:t>
            </a:r>
          </a:p>
          <a:p>
            <a:pPr marL="342900" lvl="2" indent="-342900" algn="l" defTabSz="914400" rtl="0" eaLnBrk="1" latinLnBrk="0" hangingPunct="1">
              <a:spcBef>
                <a:spcPct val="20000"/>
              </a:spcBef>
              <a:buClr>
                <a:schemeClr val="accent6"/>
              </a:buClr>
              <a:buFont typeface="Lucida Sans Unicode" pitchFamily="34" charset="0"/>
              <a:buChar char="‣"/>
            </a:pPr>
            <a:r>
              <a:rPr lang="en-US" smtClean="0"/>
              <a:t>Third level</a:t>
            </a:r>
          </a:p>
          <a:p>
            <a:pPr marL="342900" lvl="3" indent="-342900" algn="l" defTabSz="914400" rtl="0" eaLnBrk="1" latinLnBrk="0" hangingPunct="1">
              <a:spcBef>
                <a:spcPct val="20000"/>
              </a:spcBef>
              <a:buClr>
                <a:schemeClr val="accent6"/>
              </a:buClr>
              <a:buFont typeface="Lucida Sans Unicode" pitchFamily="34" charset="0"/>
              <a:buChar char="‣"/>
            </a:pPr>
            <a:r>
              <a:rPr lang="en-US" smtClean="0"/>
              <a:t>Fourth level</a:t>
            </a:r>
          </a:p>
          <a:p>
            <a:pPr marL="342900" lvl="4" indent="-342900" algn="l" defTabSz="914400" rtl="0" eaLnBrk="1" latinLnBrk="0" hangingPunct="1">
              <a:spcBef>
                <a:spcPct val="20000"/>
              </a:spcBef>
              <a:buClr>
                <a:schemeClr val="accent6"/>
              </a:buClr>
              <a:buFont typeface="Lucida Sans Unicode" pitchFamily="34" charset="0"/>
              <a:buChar char="‣"/>
            </a:pPr>
            <a:r>
              <a:rPr lang="en-US" smtClean="0"/>
              <a:t>Fifth level</a:t>
            </a:r>
            <a:endParaRPr lang="en-US" dirty="0"/>
          </a:p>
        </p:txBody>
      </p:sp>
      <p:sp>
        <p:nvSpPr>
          <p:cNvPr id="4" name="Content Placeholder 3"/>
          <p:cNvSpPr>
            <a:spLocks noGrp="1"/>
          </p:cNvSpPr>
          <p:nvPr>
            <p:ph sz="half" idx="2"/>
          </p:nvPr>
        </p:nvSpPr>
        <p:spPr>
          <a:xfrm>
            <a:off x="4648200" y="2514600"/>
            <a:ext cx="4038600" cy="3611563"/>
          </a:xfrm>
        </p:spPr>
        <p:txBody>
          <a:bodyPr/>
          <a:lstStyle>
            <a:lvl1pPr>
              <a:defRPr lang="en-US" sz="3200" kern="1200" dirty="0" smtClean="0">
                <a:solidFill>
                  <a:schemeClr val="tx1"/>
                </a:solidFill>
                <a:latin typeface="+mn-lt"/>
                <a:ea typeface="+mn-ea"/>
                <a:cs typeface="+mn-cs"/>
              </a:defRPr>
            </a:lvl1pPr>
            <a:lvl2pPr>
              <a:defRPr lang="en-US" sz="2400" b="0" kern="1200" dirty="0" smtClean="0">
                <a:solidFill>
                  <a:schemeClr val="tx1"/>
                </a:solidFill>
                <a:latin typeface="+mn-lt"/>
                <a:ea typeface="+mn-ea"/>
                <a:cs typeface="Arial" pitchFamily="34" charset="0"/>
              </a:defRPr>
            </a:lvl2pPr>
            <a:lvl3pPr>
              <a:defRPr lang="en-US" sz="2400" kern="1200" dirty="0" smtClean="0">
                <a:solidFill>
                  <a:schemeClr val="tx1"/>
                </a:solidFill>
                <a:latin typeface="+mn-lt"/>
                <a:ea typeface="+mn-ea"/>
                <a:cs typeface="+mn-cs"/>
              </a:defRPr>
            </a:lvl3pPr>
            <a:lvl4pPr>
              <a:defRPr lang="en-US" sz="1600" kern="1200" dirty="0" smtClean="0">
                <a:solidFill>
                  <a:schemeClr val="tx1"/>
                </a:solidFill>
                <a:latin typeface="+mn-lt"/>
                <a:ea typeface="+mn-ea"/>
                <a:cs typeface="Arial" pitchFamily="34" charset="0"/>
              </a:defRPr>
            </a:lvl4pPr>
            <a:lvl5pPr>
              <a:defRPr lang="en-US" sz="1100" kern="1200" dirty="0" smtClean="0">
                <a:solidFill>
                  <a:schemeClr val="tx1"/>
                </a:solidFill>
                <a:latin typeface="+mn-lt"/>
                <a:ea typeface="+mn-ea"/>
                <a:cs typeface="Arial" pitchFamily="34" charset="0"/>
              </a:defRPr>
            </a:lvl5pPr>
            <a:lvl6pPr>
              <a:defRPr sz="1800"/>
            </a:lvl6pPr>
            <a:lvl7pPr>
              <a:defRPr sz="1800"/>
            </a:lvl7pPr>
            <a:lvl8pPr>
              <a:defRPr sz="1800"/>
            </a:lvl8pPr>
            <a:lvl9pPr>
              <a:defRPr sz="1800"/>
            </a:lvl9pPr>
          </a:lstStyle>
          <a:p>
            <a:pPr marL="342900" lvl="0" indent="-342900" algn="l" defTabSz="914400" rtl="0" eaLnBrk="1" latinLnBrk="0" hangingPunct="1">
              <a:spcBef>
                <a:spcPct val="20000"/>
              </a:spcBef>
              <a:buClr>
                <a:schemeClr val="accent6"/>
              </a:buClr>
              <a:buFont typeface="Lucida Sans Unicode" pitchFamily="34" charset="0"/>
              <a:buChar char="‣"/>
            </a:pPr>
            <a:r>
              <a:rPr lang="en-US" smtClean="0"/>
              <a:t>Click to edit Master text styles</a:t>
            </a:r>
          </a:p>
          <a:p>
            <a:pPr marL="342900" lvl="1" indent="-342900" algn="l" defTabSz="914400" rtl="0" eaLnBrk="1" latinLnBrk="0" hangingPunct="1">
              <a:spcBef>
                <a:spcPct val="20000"/>
              </a:spcBef>
              <a:buClr>
                <a:schemeClr val="accent6"/>
              </a:buClr>
              <a:buFont typeface="Lucida Sans Unicode" pitchFamily="34" charset="0"/>
              <a:buChar char="‣"/>
            </a:pPr>
            <a:r>
              <a:rPr lang="en-US" smtClean="0"/>
              <a:t>Second level</a:t>
            </a:r>
          </a:p>
          <a:p>
            <a:pPr marL="342900" lvl="2" indent="-342900" algn="l" defTabSz="914400" rtl="0" eaLnBrk="1" latinLnBrk="0" hangingPunct="1">
              <a:spcBef>
                <a:spcPct val="20000"/>
              </a:spcBef>
              <a:buClr>
                <a:schemeClr val="accent6"/>
              </a:buClr>
              <a:buFont typeface="Lucida Sans Unicode" pitchFamily="34" charset="0"/>
              <a:buChar char="‣"/>
            </a:pPr>
            <a:r>
              <a:rPr lang="en-US" smtClean="0"/>
              <a:t>Third level</a:t>
            </a:r>
          </a:p>
          <a:p>
            <a:pPr marL="342900" lvl="3" indent="-342900" algn="l" defTabSz="914400" rtl="0" eaLnBrk="1" latinLnBrk="0" hangingPunct="1">
              <a:spcBef>
                <a:spcPct val="20000"/>
              </a:spcBef>
              <a:buClr>
                <a:schemeClr val="accent6"/>
              </a:buClr>
              <a:buFont typeface="Lucida Sans Unicode" pitchFamily="34" charset="0"/>
              <a:buChar char="‣"/>
            </a:pPr>
            <a:r>
              <a:rPr lang="en-US" smtClean="0"/>
              <a:t>Fourth level</a:t>
            </a:r>
          </a:p>
          <a:p>
            <a:pPr marL="342900" lvl="4" indent="-342900" algn="l" defTabSz="914400" rtl="0" eaLnBrk="1" latinLnBrk="0" hangingPunct="1">
              <a:spcBef>
                <a:spcPct val="20000"/>
              </a:spcBef>
              <a:buClr>
                <a:schemeClr val="accent6"/>
              </a:buClr>
              <a:buFont typeface="Lucida Sans Unicode" pitchFamily="34" charset="0"/>
              <a:buChar char="‣"/>
            </a:pPr>
            <a:r>
              <a:rPr lang="en-US" smtClean="0"/>
              <a:t>Fifth level</a:t>
            </a:r>
            <a:endParaRPr lang="en-US" dirty="0"/>
          </a:p>
        </p:txBody>
      </p:sp>
      <p:sp>
        <p:nvSpPr>
          <p:cNvPr id="5" name="Date Placeholder 4"/>
          <p:cNvSpPr>
            <a:spLocks noGrp="1"/>
          </p:cNvSpPr>
          <p:nvPr>
            <p:ph type="dt" sz="half" idx="10"/>
          </p:nvPr>
        </p:nvSpPr>
        <p:spPr/>
        <p:txBody>
          <a:bodyPr/>
          <a:lstStyle/>
          <a:p>
            <a:fld id="{0863CD33-B675-49CF-8B04-089888BC1460}" type="datetimeFigureOut">
              <a:rPr lang="en-US" smtClean="0">
                <a:solidFill>
                  <a:prstClr val="black">
                    <a:tint val="75000"/>
                  </a:prstClr>
                </a:solidFill>
              </a:rPr>
              <a:pPr/>
              <a:t>2/24/2015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10497FD-CF8D-4537-AF22-4084C80EE52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9328246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63CD33-B675-49CF-8B04-089888BC1460}" type="datetimeFigureOut">
              <a:rPr lang="en-US" smtClean="0">
                <a:solidFill>
                  <a:prstClr val="black">
                    <a:tint val="75000"/>
                  </a:prstClr>
                </a:solidFill>
              </a:rPr>
              <a:pPr/>
              <a:t>2/24/2015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10497FD-CF8D-4537-AF22-4084C80EE52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9498079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63CD33-B675-49CF-8B04-089888BC1460}" type="datetimeFigureOut">
              <a:rPr lang="en-US" smtClean="0">
                <a:solidFill>
                  <a:prstClr val="black">
                    <a:tint val="75000"/>
                  </a:prstClr>
                </a:solidFill>
              </a:rPr>
              <a:pPr/>
              <a:t>2/24/2015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10497FD-CF8D-4537-AF22-4084C80EE52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2614615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676400"/>
            <a:ext cx="3008313" cy="1162050"/>
          </a:xfrm>
        </p:spPr>
        <p:txBody>
          <a:bodyPr anchor="b"/>
          <a:lstStyle>
            <a:lvl1pPr algn="l">
              <a:defRPr sz="2000" b="1">
                <a:latin typeface="+mj-lt"/>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1676400"/>
            <a:ext cx="5111750" cy="4449763"/>
          </a:xfrm>
        </p:spPr>
        <p:txBody>
          <a:bodyPr/>
          <a:lstStyle>
            <a:lvl1pPr>
              <a:defRPr lang="en-US" sz="3200" kern="1200" dirty="0" smtClean="0">
                <a:solidFill>
                  <a:schemeClr val="tx1"/>
                </a:solidFill>
                <a:latin typeface="+mn-lt"/>
                <a:ea typeface="+mn-ea"/>
                <a:cs typeface="+mn-cs"/>
              </a:defRPr>
            </a:lvl1pPr>
            <a:lvl2pPr>
              <a:defRPr lang="en-US" sz="2400" b="0" kern="1200" dirty="0" smtClean="0">
                <a:solidFill>
                  <a:schemeClr val="tx1"/>
                </a:solidFill>
                <a:latin typeface="+mn-lt"/>
                <a:ea typeface="+mn-ea"/>
                <a:cs typeface="Arial" pitchFamily="34" charset="0"/>
              </a:defRPr>
            </a:lvl2pPr>
            <a:lvl3pPr>
              <a:defRPr lang="en-US" sz="2400" kern="1200" dirty="0" smtClean="0">
                <a:solidFill>
                  <a:schemeClr val="tx1"/>
                </a:solidFill>
                <a:latin typeface="+mn-lt"/>
                <a:ea typeface="+mn-ea"/>
                <a:cs typeface="+mn-cs"/>
              </a:defRPr>
            </a:lvl3pPr>
            <a:lvl4pPr>
              <a:defRPr lang="en-US" sz="1600" kern="1200" dirty="0" smtClean="0">
                <a:solidFill>
                  <a:schemeClr val="tx1"/>
                </a:solidFill>
                <a:latin typeface="+mn-lt"/>
                <a:ea typeface="+mn-ea"/>
                <a:cs typeface="Arial" pitchFamily="34" charset="0"/>
              </a:defRPr>
            </a:lvl4pPr>
            <a:lvl5pPr>
              <a:defRPr lang="en-US" sz="1100" kern="1200" dirty="0" smtClean="0">
                <a:solidFill>
                  <a:schemeClr val="tx1"/>
                </a:solidFill>
                <a:latin typeface="+mn-lt"/>
                <a:ea typeface="+mn-ea"/>
                <a:cs typeface="Arial" pitchFamily="34" charset="0"/>
              </a:defRPr>
            </a:lvl5pPr>
            <a:lvl6pPr>
              <a:defRPr sz="2000"/>
            </a:lvl6pPr>
            <a:lvl7pPr>
              <a:defRPr sz="2000"/>
            </a:lvl7pPr>
            <a:lvl8pPr>
              <a:defRPr sz="2000"/>
            </a:lvl8pPr>
            <a:lvl9pPr>
              <a:defRPr sz="2000"/>
            </a:lvl9pPr>
          </a:lstStyle>
          <a:p>
            <a:pPr marL="342900" lvl="0" indent="-342900" algn="l" defTabSz="914400" rtl="0" eaLnBrk="1" latinLnBrk="0" hangingPunct="1">
              <a:spcBef>
                <a:spcPct val="20000"/>
              </a:spcBef>
              <a:buClr>
                <a:schemeClr val="accent6"/>
              </a:buClr>
              <a:buFont typeface="Lucida Sans Unicode" pitchFamily="34" charset="0"/>
              <a:buChar char="‣"/>
            </a:pPr>
            <a:r>
              <a:rPr lang="en-US" smtClean="0"/>
              <a:t>Click to edit Master text styles</a:t>
            </a:r>
          </a:p>
          <a:p>
            <a:pPr marL="342900" lvl="1" indent="-342900" algn="l" defTabSz="914400" rtl="0" eaLnBrk="1" latinLnBrk="0" hangingPunct="1">
              <a:spcBef>
                <a:spcPct val="20000"/>
              </a:spcBef>
              <a:buClr>
                <a:schemeClr val="accent6"/>
              </a:buClr>
              <a:buFont typeface="Lucida Sans Unicode" pitchFamily="34" charset="0"/>
              <a:buChar char="‣"/>
            </a:pPr>
            <a:r>
              <a:rPr lang="en-US" smtClean="0"/>
              <a:t>Second level</a:t>
            </a:r>
          </a:p>
          <a:p>
            <a:pPr marL="342900" lvl="2" indent="-342900" algn="l" defTabSz="914400" rtl="0" eaLnBrk="1" latinLnBrk="0" hangingPunct="1">
              <a:spcBef>
                <a:spcPct val="20000"/>
              </a:spcBef>
              <a:buClr>
                <a:schemeClr val="accent6"/>
              </a:buClr>
              <a:buFont typeface="Lucida Sans Unicode" pitchFamily="34" charset="0"/>
              <a:buChar char="‣"/>
            </a:pPr>
            <a:r>
              <a:rPr lang="en-US" smtClean="0"/>
              <a:t>Third level</a:t>
            </a:r>
          </a:p>
          <a:p>
            <a:pPr marL="342900" lvl="3" indent="-342900" algn="l" defTabSz="914400" rtl="0" eaLnBrk="1" latinLnBrk="0" hangingPunct="1">
              <a:spcBef>
                <a:spcPct val="20000"/>
              </a:spcBef>
              <a:buClr>
                <a:schemeClr val="accent6"/>
              </a:buClr>
              <a:buFont typeface="Lucida Sans Unicode" pitchFamily="34" charset="0"/>
              <a:buChar char="‣"/>
            </a:pPr>
            <a:r>
              <a:rPr lang="en-US" smtClean="0"/>
              <a:t>Fourth level</a:t>
            </a:r>
          </a:p>
          <a:p>
            <a:pPr marL="342900" lvl="4" indent="-342900" algn="l" defTabSz="914400" rtl="0" eaLnBrk="1" latinLnBrk="0" hangingPunct="1">
              <a:spcBef>
                <a:spcPct val="20000"/>
              </a:spcBef>
              <a:buClr>
                <a:schemeClr val="accent6"/>
              </a:buClr>
              <a:buFont typeface="Lucida Sans Unicode" pitchFamily="34" charset="0"/>
              <a:buChar char="‣"/>
            </a:pPr>
            <a:r>
              <a:rPr lang="en-US" smtClean="0"/>
              <a:t>Fifth level</a:t>
            </a:r>
            <a:endParaRPr lang="en-US" dirty="0"/>
          </a:p>
        </p:txBody>
      </p:sp>
      <p:sp>
        <p:nvSpPr>
          <p:cNvPr id="4" name="Text Placeholder 3"/>
          <p:cNvSpPr>
            <a:spLocks noGrp="1"/>
          </p:cNvSpPr>
          <p:nvPr>
            <p:ph type="body" sz="half" idx="2"/>
          </p:nvPr>
        </p:nvSpPr>
        <p:spPr>
          <a:xfrm>
            <a:off x="457200" y="2895600"/>
            <a:ext cx="3008313" cy="3200400"/>
          </a:xfrm>
        </p:spPr>
        <p:txBody>
          <a:bodyPr/>
          <a:lstStyle>
            <a:lvl1pPr marL="0" indent="0">
              <a:buNone/>
              <a:defRPr sz="1400">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63CD33-B675-49CF-8B04-089888BC1460}" type="datetimeFigureOut">
              <a:rPr lang="en-US" smtClean="0">
                <a:solidFill>
                  <a:prstClr val="black">
                    <a:tint val="75000"/>
                  </a:prstClr>
                </a:solidFill>
              </a:rPr>
              <a:pPr/>
              <a:t>2/24/2015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10497FD-CF8D-4537-AF22-4084C80EE52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3168282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800600"/>
            <a:ext cx="7848600" cy="566738"/>
          </a:xfrm>
        </p:spPr>
        <p:txBody>
          <a:bodyPr anchor="b"/>
          <a:lstStyle>
            <a:lvl1pPr algn="r">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457200" y="1523999"/>
            <a:ext cx="7848600" cy="3203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200" y="5367338"/>
            <a:ext cx="7848600" cy="804862"/>
          </a:xfrm>
        </p:spPr>
        <p:txBody>
          <a:bodyPr/>
          <a:lstStyle>
            <a:lvl1pPr marL="0" indent="0" algn="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63CD33-B675-49CF-8B04-089888BC1460}" type="datetimeFigureOut">
              <a:rPr lang="en-US" smtClean="0">
                <a:solidFill>
                  <a:prstClr val="black">
                    <a:tint val="75000"/>
                  </a:prstClr>
                </a:solidFill>
              </a:rPr>
              <a:pPr/>
              <a:t>2/24/2015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10497FD-CF8D-4537-AF22-4084C80EE52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1090945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lang="en-US" sz="3200" kern="1200" dirty="0" smtClean="0">
                <a:solidFill>
                  <a:schemeClr val="tx1"/>
                </a:solidFill>
                <a:latin typeface="+mn-lt"/>
                <a:ea typeface="+mn-ea"/>
                <a:cs typeface="+mn-cs"/>
              </a:defRPr>
            </a:lvl1pPr>
            <a:lvl2pPr>
              <a:defRPr lang="en-US" sz="2400" b="0" kern="1200" dirty="0" smtClean="0">
                <a:solidFill>
                  <a:schemeClr val="tx1"/>
                </a:solidFill>
                <a:latin typeface="+mn-lt"/>
                <a:ea typeface="+mn-ea"/>
                <a:cs typeface="Arial" pitchFamily="34" charset="0"/>
              </a:defRPr>
            </a:lvl2pPr>
            <a:lvl3pPr>
              <a:defRPr lang="en-US" sz="2400" kern="1200" dirty="0" smtClean="0">
                <a:solidFill>
                  <a:schemeClr val="tx1"/>
                </a:solidFill>
                <a:latin typeface="+mn-lt"/>
                <a:ea typeface="+mn-ea"/>
                <a:cs typeface="+mn-cs"/>
              </a:defRPr>
            </a:lvl3pPr>
            <a:lvl4pPr>
              <a:defRPr lang="en-US" sz="1600" kern="1200" dirty="0" smtClean="0">
                <a:solidFill>
                  <a:schemeClr val="tx1"/>
                </a:solidFill>
                <a:latin typeface="+mn-lt"/>
                <a:ea typeface="+mn-ea"/>
                <a:cs typeface="Arial" pitchFamily="34" charset="0"/>
              </a:defRPr>
            </a:lvl4pPr>
            <a:lvl5pPr>
              <a:defRPr lang="en-US" sz="1100" kern="1200" dirty="0" smtClean="0">
                <a:solidFill>
                  <a:schemeClr val="tx1"/>
                </a:solidFill>
                <a:latin typeface="+mn-lt"/>
                <a:ea typeface="+mn-ea"/>
                <a:cs typeface="Arial" pitchFamily="34" charset="0"/>
              </a:defRPr>
            </a:lvl5pPr>
          </a:lstStyle>
          <a:p>
            <a:pPr marL="342900" lvl="0" indent="-342900" algn="l" defTabSz="914400" rtl="0" eaLnBrk="1" latinLnBrk="0" hangingPunct="1">
              <a:spcBef>
                <a:spcPct val="20000"/>
              </a:spcBef>
              <a:buClr>
                <a:schemeClr val="accent6"/>
              </a:buClr>
              <a:buFont typeface="Lucida Sans Unicode" pitchFamily="34" charset="0"/>
              <a:buChar char="‣"/>
            </a:pPr>
            <a:r>
              <a:rPr lang="en-US" smtClean="0"/>
              <a:t>Click to edit Master text styles</a:t>
            </a:r>
          </a:p>
          <a:p>
            <a:pPr marL="342900" lvl="1" indent="-342900" algn="l" defTabSz="914400" rtl="0" eaLnBrk="1" latinLnBrk="0" hangingPunct="1">
              <a:spcBef>
                <a:spcPct val="20000"/>
              </a:spcBef>
              <a:buClr>
                <a:schemeClr val="accent6"/>
              </a:buClr>
              <a:buFont typeface="Lucida Sans Unicode" pitchFamily="34" charset="0"/>
              <a:buChar char="‣"/>
            </a:pPr>
            <a:r>
              <a:rPr lang="en-US" smtClean="0"/>
              <a:t>Second level</a:t>
            </a:r>
          </a:p>
          <a:p>
            <a:pPr marL="342900" lvl="2" indent="-342900" algn="l" defTabSz="914400" rtl="0" eaLnBrk="1" latinLnBrk="0" hangingPunct="1">
              <a:spcBef>
                <a:spcPct val="20000"/>
              </a:spcBef>
              <a:buClr>
                <a:schemeClr val="accent6"/>
              </a:buClr>
              <a:buFont typeface="Lucida Sans Unicode" pitchFamily="34" charset="0"/>
              <a:buChar char="‣"/>
            </a:pPr>
            <a:r>
              <a:rPr lang="en-US" smtClean="0"/>
              <a:t>Third level</a:t>
            </a:r>
          </a:p>
          <a:p>
            <a:pPr marL="342900" lvl="3" indent="-342900" algn="l" defTabSz="914400" rtl="0" eaLnBrk="1" latinLnBrk="0" hangingPunct="1">
              <a:spcBef>
                <a:spcPct val="20000"/>
              </a:spcBef>
              <a:buClr>
                <a:schemeClr val="accent6"/>
              </a:buClr>
              <a:buFont typeface="Lucida Sans Unicode" pitchFamily="34" charset="0"/>
              <a:buChar char="‣"/>
            </a:pPr>
            <a:r>
              <a:rPr lang="en-US" smtClean="0"/>
              <a:t>Fourth level</a:t>
            </a:r>
          </a:p>
          <a:p>
            <a:pPr marL="342900" lvl="4" indent="-342900" algn="l" defTabSz="914400" rtl="0" eaLnBrk="1" latinLnBrk="0" hangingPunct="1">
              <a:spcBef>
                <a:spcPct val="20000"/>
              </a:spcBef>
              <a:buClr>
                <a:schemeClr val="accent6"/>
              </a:buClr>
              <a:buFont typeface="Lucida Sans Unicode" pitchFamily="34" charset="0"/>
              <a:buChar char="‣"/>
            </a:pPr>
            <a:r>
              <a:rPr lang="en-US" smtClean="0"/>
              <a:t>Fifth level</a:t>
            </a:r>
            <a:endParaRPr lang="en-US" dirty="0"/>
          </a:p>
        </p:txBody>
      </p:sp>
      <p:sp>
        <p:nvSpPr>
          <p:cNvPr id="4" name="Date Placeholder 3"/>
          <p:cNvSpPr>
            <a:spLocks noGrp="1"/>
          </p:cNvSpPr>
          <p:nvPr>
            <p:ph type="dt" sz="half" idx="10"/>
          </p:nvPr>
        </p:nvSpPr>
        <p:spPr/>
        <p:txBody>
          <a:bodyPr/>
          <a:lstStyle/>
          <a:p>
            <a:fld id="{0863CD33-B675-49CF-8B04-089888BC1460}" type="datetimeFigureOut">
              <a:rPr lang="en-US" smtClean="0">
                <a:solidFill>
                  <a:prstClr val="black">
                    <a:tint val="75000"/>
                  </a:prstClr>
                </a:solidFill>
              </a:rPr>
              <a:pPr/>
              <a:t>2/24/2015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10497FD-CF8D-4537-AF22-4084C80EE52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4889190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0" y="0"/>
            <a:ext cx="9144000" cy="1284732"/>
          </a:xfrm>
          <a:prstGeom prst="rect">
            <a:avLst/>
          </a:prstGeom>
        </p:spPr>
      </p:pic>
      <p:sp>
        <p:nvSpPr>
          <p:cNvPr id="2" name="Title Placeholder 1"/>
          <p:cNvSpPr>
            <a:spLocks noGrp="1"/>
          </p:cNvSpPr>
          <p:nvPr>
            <p:ph type="title"/>
          </p:nvPr>
        </p:nvSpPr>
        <p:spPr>
          <a:xfrm>
            <a:off x="457200" y="1600200"/>
            <a:ext cx="8229600" cy="9144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2590800"/>
            <a:ext cx="8229600" cy="3535363"/>
          </a:xfrm>
          <a:prstGeom prst="rect">
            <a:avLst/>
          </a:prstGeom>
        </p:spPr>
        <p:txBody>
          <a:bodyPr vert="horz" lIns="91440" tIns="45720" rIns="91440" bIns="45720" rtlCol="0">
            <a:normAutofit/>
          </a:bodyPr>
          <a:lstStyle/>
          <a:p>
            <a:pPr marL="342900" lvl="0" indent="-342900" algn="l" defTabSz="914400" rtl="0" eaLnBrk="1" latinLnBrk="0" hangingPunct="1">
              <a:spcBef>
                <a:spcPct val="20000"/>
              </a:spcBef>
              <a:buClr>
                <a:schemeClr val="accent6"/>
              </a:buClr>
              <a:buFont typeface="Lucida Sans Unicode" pitchFamily="34" charset="0"/>
              <a:buChar char="‣"/>
            </a:pPr>
            <a:r>
              <a:rPr lang="en-US" smtClean="0"/>
              <a:t>Click to edit Master text styles</a:t>
            </a:r>
          </a:p>
          <a:p>
            <a:pPr marL="342900" lvl="1" indent="-342900" algn="l" defTabSz="914400" rtl="0" eaLnBrk="1" latinLnBrk="0" hangingPunct="1">
              <a:spcBef>
                <a:spcPct val="20000"/>
              </a:spcBef>
              <a:buClr>
                <a:schemeClr val="accent6"/>
              </a:buClr>
              <a:buFont typeface="Lucida Sans Unicode" pitchFamily="34" charset="0"/>
              <a:buChar char="‣"/>
            </a:pPr>
            <a:r>
              <a:rPr lang="en-US" smtClean="0"/>
              <a:t>Second level</a:t>
            </a:r>
          </a:p>
          <a:p>
            <a:pPr marL="342900" lvl="2" indent="-342900" algn="l" defTabSz="914400" rtl="0" eaLnBrk="1" latinLnBrk="0" hangingPunct="1">
              <a:spcBef>
                <a:spcPct val="20000"/>
              </a:spcBef>
              <a:buClr>
                <a:schemeClr val="accent6"/>
              </a:buClr>
              <a:buFont typeface="Lucida Sans Unicode" pitchFamily="34" charset="0"/>
              <a:buChar char="‣"/>
            </a:pPr>
            <a:r>
              <a:rPr lang="en-US" smtClean="0"/>
              <a:t>Third level</a:t>
            </a:r>
          </a:p>
          <a:p>
            <a:pPr marL="342900" lvl="3" indent="-342900" algn="l" defTabSz="914400" rtl="0" eaLnBrk="1" latinLnBrk="0" hangingPunct="1">
              <a:spcBef>
                <a:spcPct val="20000"/>
              </a:spcBef>
              <a:buClr>
                <a:schemeClr val="accent6"/>
              </a:buClr>
              <a:buFont typeface="Lucida Sans Unicode" pitchFamily="34" charset="0"/>
              <a:buChar char="‣"/>
            </a:pPr>
            <a:r>
              <a:rPr lang="en-US" smtClean="0"/>
              <a:t>Fourth level</a:t>
            </a:r>
          </a:p>
          <a:p>
            <a:pPr marL="342900" lvl="4" indent="-342900" algn="l" defTabSz="914400" rtl="0" eaLnBrk="1" latinLnBrk="0" hangingPunct="1">
              <a:spcBef>
                <a:spcPct val="20000"/>
              </a:spcBef>
              <a:buClr>
                <a:schemeClr val="accent6"/>
              </a:buClr>
              <a:buFont typeface="Lucida Sans Unicode" pitchFamily="34" charset="0"/>
              <a:buChar char="‣"/>
            </a:pPr>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63CD33-B675-49CF-8B04-089888BC1460}" type="datetimeFigureOut">
              <a:rPr lang="en-US" smtClean="0">
                <a:solidFill>
                  <a:prstClr val="black">
                    <a:tint val="75000"/>
                  </a:prstClr>
                </a:solidFill>
              </a:rPr>
              <a:pPr/>
              <a:t>2/24/2015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0497FD-CF8D-4537-AF22-4084C80EE52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281425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iming>
    <p:tnLst>
      <p:par>
        <p:cTn id="1" dur="indefinite" restart="never" nodeType="tmRoot"/>
      </p:par>
    </p:tnLst>
  </p:timing>
  <p:txStyles>
    <p:titleStyle>
      <a:lvl1pPr algn="l" defTabSz="914400" rtl="0" eaLnBrk="1" latinLnBrk="0" hangingPunct="1">
        <a:spcBef>
          <a:spcPct val="0"/>
        </a:spcBef>
        <a:buNone/>
        <a:defRPr sz="4400"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lang="en-US" sz="3200" kern="1200" dirty="0" smtClean="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lang="en-US" sz="2400" b="0" kern="1200" dirty="0" smtClean="0">
          <a:solidFill>
            <a:schemeClr val="tx1"/>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lang="en-US" sz="1600" kern="1200" dirty="0" smtClean="0">
          <a:solidFill>
            <a:schemeClr val="tx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lang="en-US" sz="1100" kern="1200" dirty="0">
          <a:solidFill>
            <a:schemeClr val="tx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out2enroll.org/wp-content/uploads/2014/07/O2E_KeyLessons_FINAL.pd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kff.org/health-reform/report/taking-stock-and-taking-steps-a-report-from-the-field-after-the-first-year-of-marketplace-consumer-assistance-under-the-aca/"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20" y="0"/>
            <a:ext cx="9144000" cy="3246120"/>
          </a:xfrm>
          <a:prstGeom prst="rect">
            <a:avLst/>
          </a:prstGeom>
        </p:spPr>
      </p:pic>
      <p:sp>
        <p:nvSpPr>
          <p:cNvPr id="3" name="TextBox 2"/>
          <p:cNvSpPr txBox="1"/>
          <p:nvPr/>
        </p:nvSpPr>
        <p:spPr>
          <a:xfrm>
            <a:off x="5771038" y="4082831"/>
            <a:ext cx="3093562" cy="923330"/>
          </a:xfrm>
          <a:prstGeom prst="rect">
            <a:avLst/>
          </a:prstGeom>
          <a:noFill/>
        </p:spPr>
        <p:txBody>
          <a:bodyPr wrap="square" rtlCol="0">
            <a:spAutoFit/>
          </a:bodyPr>
          <a:lstStyle/>
          <a:p>
            <a:pPr algn="ctr"/>
            <a:endParaRPr lang="en-US" dirty="0">
              <a:solidFill>
                <a:prstClr val="black"/>
              </a:solidFill>
            </a:endParaRPr>
          </a:p>
          <a:p>
            <a:pPr algn="ctr"/>
            <a:endParaRPr lang="en-US" dirty="0">
              <a:solidFill>
                <a:prstClr val="black"/>
              </a:solidFill>
            </a:endParaRPr>
          </a:p>
          <a:p>
            <a:pPr algn="ctr"/>
            <a:endParaRPr lang="en-US" dirty="0">
              <a:solidFill>
                <a:prstClr val="black"/>
              </a:solidFill>
            </a:endParaRPr>
          </a:p>
        </p:txBody>
      </p:sp>
      <p:sp>
        <p:nvSpPr>
          <p:cNvPr id="2" name="Title 1"/>
          <p:cNvSpPr>
            <a:spLocks noGrp="1"/>
          </p:cNvSpPr>
          <p:nvPr>
            <p:ph type="title"/>
          </p:nvPr>
        </p:nvSpPr>
        <p:spPr>
          <a:xfrm>
            <a:off x="0" y="3246120"/>
            <a:ext cx="9144000" cy="3611879"/>
          </a:xfrm>
          <a:solidFill>
            <a:srgbClr val="0070C0"/>
          </a:solidFill>
        </p:spPr>
        <p:txBody>
          <a:bodyPr>
            <a:normAutofit fontScale="90000"/>
          </a:bodyPr>
          <a:lstStyle/>
          <a:p>
            <a:pPr algn="ctr"/>
            <a:r>
              <a:rPr lang="en-US" sz="3000" b="1" dirty="0" smtClean="0">
                <a:solidFill>
                  <a:schemeClr val="bg1"/>
                </a:solidFill>
              </a:rPr>
              <a:t/>
            </a:r>
            <a:br>
              <a:rPr lang="en-US" sz="3000" b="1" dirty="0" smtClean="0">
                <a:solidFill>
                  <a:schemeClr val="bg1"/>
                </a:solidFill>
              </a:rPr>
            </a:br>
            <a:r>
              <a:rPr lang="en-US" sz="3000" b="1" dirty="0" smtClean="0">
                <a:solidFill>
                  <a:schemeClr val="bg1"/>
                </a:solidFill>
              </a:rPr>
              <a:t>COUNCIL OF THE DISTRICT OF COLUMBIA PERFORMANCE OVERSIGHT HEARING FY2014</a:t>
            </a:r>
            <a:r>
              <a:rPr lang="en-US" sz="3100" b="1" dirty="0" smtClean="0">
                <a:solidFill>
                  <a:schemeClr val="bg1"/>
                </a:solidFill>
              </a:rPr>
              <a:t/>
            </a:r>
            <a:br>
              <a:rPr lang="en-US" sz="3100" b="1" dirty="0" smtClean="0">
                <a:solidFill>
                  <a:schemeClr val="bg1"/>
                </a:solidFill>
              </a:rPr>
            </a:br>
            <a:r>
              <a:rPr lang="en-US" sz="3100" b="1" dirty="0">
                <a:solidFill>
                  <a:schemeClr val="bg1"/>
                </a:solidFill>
              </a:rPr>
              <a:t/>
            </a:r>
            <a:br>
              <a:rPr lang="en-US" sz="3100" b="1" dirty="0">
                <a:solidFill>
                  <a:schemeClr val="bg1"/>
                </a:solidFill>
              </a:rPr>
            </a:br>
            <a:r>
              <a:rPr lang="en-US" sz="2900" b="1" dirty="0" smtClean="0">
                <a:solidFill>
                  <a:schemeClr val="bg1"/>
                </a:solidFill>
              </a:rPr>
              <a:t>DC Health Benefit Exchange Authority</a:t>
            </a:r>
            <a:r>
              <a:rPr lang="en-US" sz="3100" dirty="0">
                <a:solidFill>
                  <a:schemeClr val="bg1"/>
                </a:solidFill>
              </a:rPr>
              <a:t/>
            </a:r>
            <a:br>
              <a:rPr lang="en-US" sz="3100" dirty="0">
                <a:solidFill>
                  <a:schemeClr val="bg1"/>
                </a:solidFill>
              </a:rPr>
            </a:br>
            <a:r>
              <a:rPr lang="en-US" sz="2200" b="1" dirty="0" smtClean="0">
                <a:solidFill>
                  <a:schemeClr val="bg1"/>
                </a:solidFill>
              </a:rPr>
              <a:t>Wednesday, February 25, 2015 – 11:00 am</a:t>
            </a:r>
            <a:br>
              <a:rPr lang="en-US" sz="2200" b="1" dirty="0" smtClean="0">
                <a:solidFill>
                  <a:schemeClr val="bg1"/>
                </a:solidFill>
              </a:rPr>
            </a:br>
            <a:r>
              <a:rPr lang="en-US" sz="2200" b="1" dirty="0" smtClean="0">
                <a:solidFill>
                  <a:schemeClr val="bg1"/>
                </a:solidFill>
              </a:rPr>
              <a:t>John A. Wilson Building – Room 120 </a:t>
            </a:r>
            <a:r>
              <a:rPr lang="en-US" sz="2200" dirty="0">
                <a:solidFill>
                  <a:schemeClr val="bg1"/>
                </a:solidFill>
              </a:rPr>
              <a:t/>
            </a:r>
            <a:br>
              <a:rPr lang="en-US" sz="2200" dirty="0">
                <a:solidFill>
                  <a:schemeClr val="bg1"/>
                </a:solidFill>
              </a:rPr>
            </a:br>
            <a:r>
              <a:rPr lang="en-US" sz="2200" b="1" dirty="0" smtClean="0">
                <a:solidFill>
                  <a:schemeClr val="bg1"/>
                </a:solidFill>
              </a:rPr>
              <a:t/>
            </a:r>
            <a:br>
              <a:rPr lang="en-US" sz="2200" b="1" dirty="0" smtClean="0">
                <a:solidFill>
                  <a:schemeClr val="bg1"/>
                </a:solidFill>
              </a:rPr>
            </a:br>
            <a:r>
              <a:rPr lang="en-US" sz="2200" b="1" dirty="0" smtClean="0">
                <a:solidFill>
                  <a:srgbClr val="FFFF00"/>
                </a:solidFill>
              </a:rPr>
              <a:t>Mila Kofman, JD</a:t>
            </a:r>
            <a:br>
              <a:rPr lang="en-US" sz="2200" b="1" dirty="0" smtClean="0">
                <a:solidFill>
                  <a:srgbClr val="FFFF00"/>
                </a:solidFill>
              </a:rPr>
            </a:br>
            <a:r>
              <a:rPr lang="en-US" sz="2200" b="1" dirty="0">
                <a:solidFill>
                  <a:srgbClr val="FFFF00"/>
                </a:solidFill>
              </a:rPr>
              <a:t>Executive Director</a:t>
            </a:r>
            <a:br>
              <a:rPr lang="en-US" sz="2200" b="1" dirty="0">
                <a:solidFill>
                  <a:srgbClr val="FFFF00"/>
                </a:solidFill>
              </a:rPr>
            </a:br>
            <a:r>
              <a:rPr lang="en-US" sz="2200" b="1" dirty="0">
                <a:solidFill>
                  <a:srgbClr val="FFFF00"/>
                </a:solidFill>
              </a:rPr>
              <a:t>DC Health Benefit Exchange Authority</a:t>
            </a:r>
            <a:br>
              <a:rPr lang="en-US" sz="2200" b="1" dirty="0">
                <a:solidFill>
                  <a:srgbClr val="FFFF00"/>
                </a:solidFill>
              </a:rPr>
            </a:br>
            <a:endParaRPr lang="en-US" sz="2200" b="1" dirty="0">
              <a:solidFill>
                <a:srgbClr val="FFFF00"/>
              </a:solidFill>
            </a:endParaRPr>
          </a:p>
        </p:txBody>
      </p:sp>
    </p:spTree>
    <p:extLst>
      <p:ext uri="{BB962C8B-B14F-4D97-AF65-F5344CB8AC3E}">
        <p14:creationId xmlns:p14="http://schemas.microsoft.com/office/powerpoint/2010/main" val="22442390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40000"/>
              <a:lumOff val="60000"/>
            </a:schemeClr>
          </a:solidFill>
        </p:spPr>
        <p:txBody>
          <a:bodyPr>
            <a:normAutofit fontScale="90000"/>
          </a:bodyPr>
          <a:lstStyle/>
          <a:p>
            <a:pPr algn="ctr"/>
            <a:r>
              <a:rPr lang="en-US" sz="3200" b="1" dirty="0" smtClean="0"/>
              <a:t>EMPLOYER’S CHOICE (463 EMPLOYERS)</a:t>
            </a:r>
            <a:r>
              <a:rPr lang="en-US" sz="3200" dirty="0" smtClean="0"/>
              <a:t> </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11434242"/>
              </p:ext>
            </p:extLst>
          </p:nvPr>
        </p:nvGraphicFramePr>
        <p:xfrm>
          <a:off x="1143000" y="2590800"/>
          <a:ext cx="6705600" cy="3505200"/>
        </p:xfrm>
        <a:graphic>
          <a:graphicData uri="http://schemas.openxmlformats.org/drawingml/2006/table">
            <a:tbl>
              <a:tblPr firstRow="1" firstCol="1" bandRow="1">
                <a:tableStyleId>{5C22544A-7EE6-4342-B048-85BDC9FD1C3A}</a:tableStyleId>
              </a:tblPr>
              <a:tblGrid>
                <a:gridCol w="3882753"/>
                <a:gridCol w="2822847"/>
              </a:tblGrid>
              <a:tr h="1168400">
                <a:tc>
                  <a:txBody>
                    <a:bodyPr/>
                    <a:lstStyle/>
                    <a:p>
                      <a:pPr marL="0" marR="0" algn="ctr">
                        <a:spcBef>
                          <a:spcPts val="0"/>
                        </a:spcBef>
                        <a:spcAft>
                          <a:spcPts val="0"/>
                        </a:spcAft>
                      </a:pPr>
                      <a:r>
                        <a:rPr lang="en-US" sz="2400" b="1" dirty="0">
                          <a:effectLst/>
                          <a:latin typeface="+mj-lt"/>
                        </a:rPr>
                        <a:t>1 Plan 1 Carrier</a:t>
                      </a:r>
                      <a:endParaRPr lang="en-US" sz="2400" b="1" dirty="0">
                        <a:effectLst/>
                        <a:latin typeface="+mj-lt"/>
                        <a:ea typeface="Calibri"/>
                        <a:cs typeface="Times New Roman"/>
                      </a:endParaRPr>
                    </a:p>
                  </a:txBody>
                  <a:tcPr marL="68580" marR="68580" marT="0" marB="0" anchor="ctr"/>
                </a:tc>
                <a:tc>
                  <a:txBody>
                    <a:bodyPr/>
                    <a:lstStyle/>
                    <a:p>
                      <a:pPr marL="0" marR="0" algn="ctr">
                        <a:spcBef>
                          <a:spcPts val="0"/>
                        </a:spcBef>
                        <a:spcAft>
                          <a:spcPts val="0"/>
                        </a:spcAft>
                      </a:pPr>
                      <a:r>
                        <a:rPr lang="en-US" sz="2400" b="1" dirty="0" smtClean="0">
                          <a:solidFill>
                            <a:schemeClr val="tx1"/>
                          </a:solidFill>
                          <a:effectLst/>
                          <a:latin typeface="+mj-lt"/>
                        </a:rPr>
                        <a:t>154</a:t>
                      </a:r>
                      <a:endParaRPr lang="en-US" sz="2400" b="1" dirty="0">
                        <a:solidFill>
                          <a:schemeClr val="tx1"/>
                        </a:solidFill>
                        <a:effectLst/>
                        <a:latin typeface="+mj-lt"/>
                        <a:ea typeface="Calibri"/>
                        <a:cs typeface="Times New Roman"/>
                      </a:endParaRPr>
                    </a:p>
                  </a:txBody>
                  <a:tcPr marL="68580" marR="68580" marT="0" marB="0" anchor="ctr">
                    <a:solidFill>
                      <a:schemeClr val="accent1">
                        <a:lumMod val="20000"/>
                        <a:lumOff val="80000"/>
                      </a:schemeClr>
                    </a:solidFill>
                  </a:tcPr>
                </a:tc>
              </a:tr>
              <a:tr h="1168400">
                <a:tc>
                  <a:txBody>
                    <a:bodyPr/>
                    <a:lstStyle/>
                    <a:p>
                      <a:pPr marL="0" marR="0" algn="ctr">
                        <a:spcBef>
                          <a:spcPts val="0"/>
                        </a:spcBef>
                        <a:spcAft>
                          <a:spcPts val="0"/>
                        </a:spcAft>
                      </a:pPr>
                      <a:r>
                        <a:rPr lang="en-US" sz="2400" b="1" dirty="0">
                          <a:effectLst/>
                          <a:latin typeface="+mj-lt"/>
                        </a:rPr>
                        <a:t>All Plans 1 Carrier</a:t>
                      </a:r>
                      <a:endParaRPr lang="en-US" sz="2400" b="1" dirty="0">
                        <a:effectLst/>
                        <a:latin typeface="+mj-lt"/>
                        <a:ea typeface="Calibri"/>
                        <a:cs typeface="Times New Roman"/>
                      </a:endParaRPr>
                    </a:p>
                  </a:txBody>
                  <a:tcPr marL="68580" marR="68580" marT="0" marB="0" anchor="ctr"/>
                </a:tc>
                <a:tc>
                  <a:txBody>
                    <a:bodyPr/>
                    <a:lstStyle/>
                    <a:p>
                      <a:pPr marL="0" marR="0" algn="ctr">
                        <a:spcBef>
                          <a:spcPts val="0"/>
                        </a:spcBef>
                        <a:spcAft>
                          <a:spcPts val="0"/>
                        </a:spcAft>
                      </a:pPr>
                      <a:r>
                        <a:rPr lang="en-US" sz="2400" b="1" dirty="0" smtClean="0">
                          <a:effectLst/>
                          <a:latin typeface="+mj-lt"/>
                          <a:ea typeface="Calibri"/>
                          <a:cs typeface="Times New Roman"/>
                        </a:rPr>
                        <a:t>207</a:t>
                      </a:r>
                      <a:endParaRPr lang="en-US" sz="2400" b="1" dirty="0">
                        <a:effectLst/>
                        <a:latin typeface="+mj-lt"/>
                        <a:ea typeface="Calibri"/>
                        <a:cs typeface="Times New Roman"/>
                      </a:endParaRPr>
                    </a:p>
                  </a:txBody>
                  <a:tcPr marL="68580" marR="68580" marT="0" marB="0" anchor="ctr"/>
                </a:tc>
              </a:tr>
              <a:tr h="1168400">
                <a:tc>
                  <a:txBody>
                    <a:bodyPr/>
                    <a:lstStyle/>
                    <a:p>
                      <a:pPr marL="0" marR="0" algn="ctr">
                        <a:spcBef>
                          <a:spcPts val="0"/>
                        </a:spcBef>
                        <a:spcAft>
                          <a:spcPts val="0"/>
                        </a:spcAft>
                      </a:pPr>
                      <a:r>
                        <a:rPr lang="en-US" sz="2400" b="1" dirty="0" smtClean="0">
                          <a:effectLst/>
                          <a:latin typeface="+mj-lt"/>
                        </a:rPr>
                        <a:t>All Plans (all carriers)</a:t>
                      </a:r>
                      <a:r>
                        <a:rPr lang="en-US" sz="2400" b="1" baseline="0" dirty="0" smtClean="0">
                          <a:effectLst/>
                          <a:latin typeface="+mj-lt"/>
                        </a:rPr>
                        <a:t> </a:t>
                      </a:r>
                      <a:r>
                        <a:rPr lang="en-US" sz="2400" b="1" dirty="0" smtClean="0">
                          <a:effectLst/>
                          <a:latin typeface="+mj-lt"/>
                        </a:rPr>
                        <a:t>1 </a:t>
                      </a:r>
                      <a:r>
                        <a:rPr lang="en-US" sz="2400" b="1" dirty="0">
                          <a:effectLst/>
                          <a:latin typeface="+mj-lt"/>
                        </a:rPr>
                        <a:t>Metal </a:t>
                      </a:r>
                      <a:r>
                        <a:rPr lang="en-US" sz="2400" b="1" dirty="0" smtClean="0">
                          <a:effectLst/>
                          <a:latin typeface="+mj-lt"/>
                        </a:rPr>
                        <a:t>Level</a:t>
                      </a:r>
                      <a:endParaRPr lang="en-US" sz="2400" b="1" dirty="0">
                        <a:effectLst/>
                        <a:latin typeface="+mj-lt"/>
                        <a:ea typeface="Calibri"/>
                        <a:cs typeface="Times New Roman"/>
                      </a:endParaRPr>
                    </a:p>
                  </a:txBody>
                  <a:tcPr marL="68580" marR="68580" marT="0" marB="0" anchor="ctr"/>
                </a:tc>
                <a:tc>
                  <a:txBody>
                    <a:bodyPr/>
                    <a:lstStyle/>
                    <a:p>
                      <a:pPr marL="0" marR="0" algn="ctr">
                        <a:spcBef>
                          <a:spcPts val="0"/>
                        </a:spcBef>
                        <a:spcAft>
                          <a:spcPts val="0"/>
                        </a:spcAft>
                      </a:pPr>
                      <a:r>
                        <a:rPr lang="en-US" sz="2400" b="1" dirty="0" smtClean="0">
                          <a:effectLst/>
                          <a:latin typeface="+mj-lt"/>
                          <a:ea typeface="+mn-ea"/>
                          <a:cs typeface="+mn-cs"/>
                        </a:rPr>
                        <a:t>102</a:t>
                      </a:r>
                      <a:endParaRPr lang="en-US" sz="2400" b="1" dirty="0">
                        <a:effectLst/>
                        <a:latin typeface="+mj-lt"/>
                        <a:ea typeface="Calibri"/>
                        <a:cs typeface="Times New Roman"/>
                      </a:endParaRPr>
                    </a:p>
                  </a:txBody>
                  <a:tcPr marL="68580" marR="68580" marT="0" marB="0" anchor="ctr">
                    <a:solidFill>
                      <a:schemeClr val="tx2">
                        <a:lumMod val="20000"/>
                        <a:lumOff val="80000"/>
                      </a:schemeClr>
                    </a:solidFill>
                  </a:tcPr>
                </a:tc>
              </a:tr>
            </a:tbl>
          </a:graphicData>
        </a:graphic>
      </p:graphicFrame>
    </p:spTree>
    <p:extLst>
      <p:ext uri="{BB962C8B-B14F-4D97-AF65-F5344CB8AC3E}">
        <p14:creationId xmlns:p14="http://schemas.microsoft.com/office/powerpoint/2010/main" val="2445395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40000"/>
              <a:lumOff val="60000"/>
            </a:schemeClr>
          </a:solidFill>
        </p:spPr>
        <p:txBody>
          <a:bodyPr>
            <a:normAutofit fontScale="90000"/>
          </a:bodyPr>
          <a:lstStyle/>
          <a:p>
            <a:pPr algn="ctr"/>
            <a:r>
              <a:rPr lang="en-US" sz="3600" b="1" dirty="0" smtClean="0"/>
              <a:t>SHOP COVERED </a:t>
            </a:r>
            <a:r>
              <a:rPr lang="en-US" sz="3600" b="1" dirty="0"/>
              <a:t>LIVES  - METAL LEVEL</a:t>
            </a:r>
            <a:br>
              <a:rPr lang="en-US" sz="3600" b="1" dirty="0"/>
            </a:br>
            <a:r>
              <a:rPr lang="en-US" sz="3100" b="1" dirty="0" smtClean="0"/>
              <a:t>(not including Congress) 2/1/2015 data</a:t>
            </a:r>
            <a:endParaRPr lang="en-US" sz="31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74892078"/>
              </p:ext>
            </p:extLst>
          </p:nvPr>
        </p:nvGraphicFramePr>
        <p:xfrm>
          <a:off x="381000" y="2743200"/>
          <a:ext cx="8229600" cy="3763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674816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kim.green\AppData\Local\Microsoft\Windows\Temporary Internet Files\Content.Outlook\TMTRS9DJ\gwhcc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213" y="2590800"/>
            <a:ext cx="3304875" cy="18288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kim.green\AppData\Local\Microsoft\Windows\Temporary Internet Files\Content.Outlook\TMTRS9DJ\DCCC-Logo-RGB-color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694835"/>
            <a:ext cx="5231908" cy="146589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82269" y="2438400"/>
            <a:ext cx="2514600" cy="1752599"/>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84814" y="4521957"/>
            <a:ext cx="2109509" cy="1811654"/>
          </a:xfrm>
          <a:prstGeom prst="rect">
            <a:avLst/>
          </a:prstGeom>
        </p:spPr>
      </p:pic>
      <p:sp>
        <p:nvSpPr>
          <p:cNvPr id="6" name="Title 1"/>
          <p:cNvSpPr>
            <a:spLocks noGrp="1"/>
          </p:cNvSpPr>
          <p:nvPr>
            <p:ph type="title"/>
          </p:nvPr>
        </p:nvSpPr>
        <p:spPr>
          <a:xfrm>
            <a:off x="381000" y="1600200"/>
            <a:ext cx="8229600" cy="685800"/>
          </a:xfrm>
          <a:solidFill>
            <a:schemeClr val="tx2">
              <a:lumMod val="40000"/>
              <a:lumOff val="60000"/>
            </a:schemeClr>
          </a:solidFill>
        </p:spPr>
        <p:txBody>
          <a:bodyPr>
            <a:normAutofit/>
          </a:bodyPr>
          <a:lstStyle/>
          <a:p>
            <a:pPr algn="ctr"/>
            <a:r>
              <a:rPr lang="en-US" sz="3600" b="1" dirty="0" smtClean="0"/>
              <a:t>BUSINESS PARTNERS</a:t>
            </a:r>
            <a:endParaRPr lang="en-US" sz="3600" b="1" dirty="0"/>
          </a:p>
        </p:txBody>
      </p:sp>
    </p:spTree>
    <p:extLst>
      <p:ext uri="{BB962C8B-B14F-4D97-AF65-F5344CB8AC3E}">
        <p14:creationId xmlns:p14="http://schemas.microsoft.com/office/powerpoint/2010/main" val="28347739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40000"/>
              <a:lumOff val="60000"/>
            </a:schemeClr>
          </a:solidFill>
        </p:spPr>
        <p:txBody>
          <a:bodyPr>
            <a:normAutofit fontScale="90000"/>
          </a:bodyPr>
          <a:lstStyle/>
          <a:p>
            <a:pPr algn="ctr"/>
            <a:r>
              <a:rPr lang="en-US" sz="3600" b="1" dirty="0" smtClean="0"/>
              <a:t>UNINSURED RATE CUT BY 43% IN DC</a:t>
            </a:r>
            <a:endParaRPr lang="en-US" sz="3600" dirty="0"/>
          </a:p>
        </p:txBody>
      </p:sp>
      <p:sp>
        <p:nvSpPr>
          <p:cNvPr id="3" name="Content Placeholder 2"/>
          <p:cNvSpPr>
            <a:spLocks noGrp="1"/>
          </p:cNvSpPr>
          <p:nvPr>
            <p:ph idx="1"/>
          </p:nvPr>
        </p:nvSpPr>
        <p:spPr>
          <a:xfrm>
            <a:off x="457200" y="2667000"/>
            <a:ext cx="8229600" cy="3459163"/>
          </a:xfrm>
        </p:spPr>
        <p:txBody>
          <a:bodyPr>
            <a:normAutofit fontScale="85000" lnSpcReduction="10000"/>
          </a:bodyPr>
          <a:lstStyle/>
          <a:p>
            <a:r>
              <a:rPr lang="en-US" sz="2800" dirty="0" smtClean="0"/>
              <a:t>The number of uninsured dropped by as much as </a:t>
            </a:r>
            <a:r>
              <a:rPr lang="en-US" sz="2800" b="1" u="sng" dirty="0" smtClean="0"/>
              <a:t>43%</a:t>
            </a:r>
            <a:r>
              <a:rPr lang="en-US" sz="2800" dirty="0" smtClean="0"/>
              <a:t> during DC Health Link’s first year of operation</a:t>
            </a:r>
          </a:p>
          <a:p>
            <a:endParaRPr lang="en-US" sz="2800" dirty="0" smtClean="0"/>
          </a:p>
          <a:p>
            <a:r>
              <a:rPr lang="en-US" sz="2800" b="1" u="sng" dirty="0" smtClean="0">
                <a:solidFill>
                  <a:srgbClr val="C00000"/>
                </a:solidFill>
              </a:rPr>
              <a:t>18,399</a:t>
            </a:r>
            <a:r>
              <a:rPr lang="en-US" sz="2800" dirty="0" smtClean="0"/>
              <a:t> previously uninsured District residents gained coverage through DC Health Link</a:t>
            </a:r>
          </a:p>
          <a:p>
            <a:endParaRPr lang="en-US" sz="2800" dirty="0" smtClean="0"/>
          </a:p>
          <a:p>
            <a:r>
              <a:rPr lang="en-US" sz="2800" dirty="0" smtClean="0"/>
              <a:t>Approx. 23% of the privately insured enrollees and 55% of the Medicaid eligible people reported being uninsured before applying for coverage through DC Health Link</a:t>
            </a:r>
            <a:endParaRPr lang="en-US" sz="2800" dirty="0"/>
          </a:p>
        </p:txBody>
      </p:sp>
    </p:spTree>
    <p:extLst>
      <p:ext uri="{BB962C8B-B14F-4D97-AF65-F5344CB8AC3E}">
        <p14:creationId xmlns:p14="http://schemas.microsoft.com/office/powerpoint/2010/main" val="11028440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533400"/>
          </a:xfrm>
          <a:solidFill>
            <a:schemeClr val="tx2">
              <a:lumMod val="40000"/>
              <a:lumOff val="60000"/>
            </a:schemeClr>
          </a:solidFill>
        </p:spPr>
        <p:txBody>
          <a:bodyPr>
            <a:normAutofit fontScale="90000"/>
          </a:bodyPr>
          <a:lstStyle/>
          <a:p>
            <a:pPr lvl="0" algn="ctr"/>
            <a:r>
              <a:rPr lang="en-US" altLang="en-US" sz="2800" b="1" dirty="0" smtClean="0">
                <a:solidFill>
                  <a:srgbClr val="002060"/>
                </a:solidFill>
                <a:latin typeface="Times New Roman" pitchFamily="18" charset="0"/>
                <a:ea typeface="Times New Roman" pitchFamily="18" charset="0"/>
                <a:cs typeface="Times New Roman" pitchFamily="18" charset="0"/>
              </a:rPr>
              <a:t/>
            </a:r>
            <a:br>
              <a:rPr lang="en-US" altLang="en-US" sz="2800" b="1" dirty="0" smtClean="0">
                <a:solidFill>
                  <a:srgbClr val="002060"/>
                </a:solidFill>
                <a:latin typeface="Times New Roman" pitchFamily="18" charset="0"/>
                <a:ea typeface="Times New Roman" pitchFamily="18" charset="0"/>
                <a:cs typeface="Times New Roman" pitchFamily="18" charset="0"/>
              </a:rPr>
            </a:br>
            <a:r>
              <a:rPr lang="en-US" altLang="en-US" sz="2700" b="1" dirty="0" smtClean="0">
                <a:solidFill>
                  <a:srgbClr val="002060"/>
                </a:solidFill>
                <a:latin typeface="Calibri" panose="020F0502020204030204" pitchFamily="34" charset="0"/>
                <a:ea typeface="Times New Roman" pitchFamily="18" charset="0"/>
                <a:cs typeface="Times New Roman" pitchFamily="18" charset="0"/>
              </a:rPr>
              <a:t>1</a:t>
            </a:r>
            <a:r>
              <a:rPr lang="en-US" altLang="en-US" sz="2700" b="1" baseline="30000" dirty="0" smtClean="0">
                <a:solidFill>
                  <a:srgbClr val="002060"/>
                </a:solidFill>
                <a:latin typeface="Calibri" panose="020F0502020204030204" pitchFamily="34" charset="0"/>
                <a:ea typeface="Times New Roman" pitchFamily="18" charset="0"/>
                <a:cs typeface="Times New Roman" pitchFamily="18" charset="0"/>
              </a:rPr>
              <a:t>ST</a:t>
            </a:r>
            <a:r>
              <a:rPr lang="en-US" altLang="en-US" sz="2700" b="1" dirty="0" smtClean="0">
                <a:solidFill>
                  <a:srgbClr val="002060"/>
                </a:solidFill>
                <a:latin typeface="Calibri" panose="020F0502020204030204" pitchFamily="34" charset="0"/>
                <a:ea typeface="Times New Roman" pitchFamily="18" charset="0"/>
                <a:cs typeface="Times New Roman" pitchFamily="18" charset="0"/>
              </a:rPr>
              <a:t> YEAR:  DC HEALTH LINK COVERING UNINSURED BY WARD</a:t>
            </a:r>
            <a:r>
              <a:rPr lang="en-US" altLang="en-US" sz="2700" dirty="0" smtClean="0">
                <a:solidFill>
                  <a:schemeClr val="tx1"/>
                </a:solidFill>
                <a:latin typeface="Calibri" panose="020F0502020204030204" pitchFamily="34" charset="0"/>
                <a:cs typeface="Arial" pitchFamily="34" charset="0"/>
              </a:rPr>
              <a:t/>
            </a:r>
            <a:br>
              <a:rPr lang="en-US" altLang="en-US" sz="2700" dirty="0" smtClean="0">
                <a:solidFill>
                  <a:schemeClr val="tx1"/>
                </a:solidFill>
                <a:latin typeface="Calibri" panose="020F0502020204030204" pitchFamily="34" charset="0"/>
                <a:cs typeface="Arial" pitchFamily="34" charset="0"/>
              </a:rPr>
            </a:br>
            <a:endParaRPr lang="en-US" sz="2700" dirty="0">
              <a:latin typeface="Calibri" panose="020F050202020403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36077979"/>
              </p:ext>
            </p:extLst>
          </p:nvPr>
        </p:nvGraphicFramePr>
        <p:xfrm>
          <a:off x="228600" y="2057400"/>
          <a:ext cx="8686800" cy="4710885"/>
        </p:xfrm>
        <a:graphic>
          <a:graphicData uri="http://schemas.openxmlformats.org/drawingml/2006/table">
            <a:tbl>
              <a:tblPr firstRow="1" firstCol="1" bandRow="1">
                <a:tableStyleId>{5C22544A-7EE6-4342-B048-85BDC9FD1C3A}</a:tableStyleId>
              </a:tblPr>
              <a:tblGrid>
                <a:gridCol w="1085852"/>
                <a:gridCol w="2869746"/>
                <a:gridCol w="2826203"/>
                <a:gridCol w="1904999"/>
              </a:tblGrid>
              <a:tr h="1600197">
                <a:tc>
                  <a:txBody>
                    <a:bodyPr/>
                    <a:lstStyle/>
                    <a:p>
                      <a:pPr marL="0" marR="0">
                        <a:spcBef>
                          <a:spcPts val="0"/>
                        </a:spcBef>
                        <a:spcAft>
                          <a:spcPts val="0"/>
                        </a:spcAft>
                      </a:pPr>
                      <a:r>
                        <a:rPr lang="en-US" sz="2400" dirty="0">
                          <a:effectLst/>
                        </a:rPr>
                        <a:t>WARD</a:t>
                      </a:r>
                      <a:endParaRPr lang="en-US" sz="2400" dirty="0">
                        <a:effectLst/>
                        <a:latin typeface="Times New Roman"/>
                        <a:ea typeface="Calibri"/>
                      </a:endParaRPr>
                    </a:p>
                  </a:txBody>
                  <a:tcPr marL="68580" marR="68580" marT="0" marB="0"/>
                </a:tc>
                <a:tc>
                  <a:txBody>
                    <a:bodyPr/>
                    <a:lstStyle/>
                    <a:p>
                      <a:pPr marL="0" marR="0">
                        <a:spcBef>
                          <a:spcPts val="0"/>
                        </a:spcBef>
                        <a:spcAft>
                          <a:spcPts val="0"/>
                        </a:spcAft>
                      </a:pPr>
                      <a:r>
                        <a:rPr lang="en-US" sz="2400" dirty="0" smtClean="0">
                          <a:effectLst/>
                        </a:rPr>
                        <a:t># previously </a:t>
                      </a:r>
                      <a:r>
                        <a:rPr lang="en-US" sz="2400" dirty="0">
                          <a:effectLst/>
                        </a:rPr>
                        <a:t>uninsured </a:t>
                      </a:r>
                      <a:r>
                        <a:rPr lang="en-US" sz="2400" dirty="0" smtClean="0">
                          <a:effectLst/>
                        </a:rPr>
                        <a:t>enrolled </a:t>
                      </a:r>
                      <a:r>
                        <a:rPr lang="en-US" sz="2400" dirty="0">
                          <a:effectLst/>
                        </a:rPr>
                        <a:t>in private health </a:t>
                      </a:r>
                      <a:r>
                        <a:rPr lang="en-US" sz="2400" dirty="0" smtClean="0">
                          <a:effectLst/>
                        </a:rPr>
                        <a:t>insurance</a:t>
                      </a:r>
                      <a:endParaRPr lang="en-US" sz="2400" dirty="0">
                        <a:effectLst/>
                        <a:latin typeface="Times New Roman"/>
                        <a:ea typeface="Calibri"/>
                      </a:endParaRPr>
                    </a:p>
                  </a:txBody>
                  <a:tcPr marL="68580" marR="68580" marT="0" marB="0"/>
                </a:tc>
                <a:tc>
                  <a:txBody>
                    <a:bodyPr/>
                    <a:lstStyle/>
                    <a:p>
                      <a:pPr marL="0" marR="0">
                        <a:spcBef>
                          <a:spcPts val="0"/>
                        </a:spcBef>
                        <a:spcAft>
                          <a:spcPts val="0"/>
                        </a:spcAft>
                      </a:pPr>
                      <a:r>
                        <a:rPr lang="en-US" sz="2400" dirty="0" smtClean="0">
                          <a:effectLst/>
                        </a:rPr>
                        <a:t># previously </a:t>
                      </a:r>
                      <a:r>
                        <a:rPr lang="en-US" sz="2400" dirty="0">
                          <a:effectLst/>
                        </a:rPr>
                        <a:t>uninsured </a:t>
                      </a:r>
                      <a:r>
                        <a:rPr lang="en-US" sz="2400" dirty="0" smtClean="0">
                          <a:effectLst/>
                        </a:rPr>
                        <a:t>determined eligible </a:t>
                      </a:r>
                      <a:r>
                        <a:rPr lang="en-US" sz="2400" baseline="0" dirty="0" smtClean="0">
                          <a:effectLst/>
                        </a:rPr>
                        <a:t>M</a:t>
                      </a:r>
                      <a:r>
                        <a:rPr lang="en-US" sz="2400" dirty="0" smtClean="0">
                          <a:effectLst/>
                        </a:rPr>
                        <a:t>edicaid</a:t>
                      </a:r>
                      <a:endParaRPr lang="en-US" sz="2400" dirty="0">
                        <a:effectLst/>
                        <a:latin typeface="Times New Roman"/>
                        <a:ea typeface="Calibri"/>
                      </a:endParaRPr>
                    </a:p>
                  </a:txBody>
                  <a:tcPr marL="68580" marR="68580" marT="0" marB="0"/>
                </a:tc>
                <a:tc>
                  <a:txBody>
                    <a:bodyPr/>
                    <a:lstStyle/>
                    <a:p>
                      <a:pPr marL="0" marR="0">
                        <a:spcBef>
                          <a:spcPts val="0"/>
                        </a:spcBef>
                        <a:spcAft>
                          <a:spcPts val="0"/>
                        </a:spcAft>
                      </a:pPr>
                      <a:r>
                        <a:rPr lang="en-US" sz="2400" dirty="0">
                          <a:effectLst/>
                        </a:rPr>
                        <a:t>Total </a:t>
                      </a:r>
                      <a:r>
                        <a:rPr lang="en-US" sz="2400" dirty="0" smtClean="0">
                          <a:effectLst/>
                        </a:rPr>
                        <a:t># previously uninsured</a:t>
                      </a:r>
                      <a:endParaRPr lang="en-US" sz="2400" dirty="0">
                        <a:effectLst/>
                        <a:latin typeface="Times New Roman"/>
                        <a:ea typeface="Calibri"/>
                      </a:endParaRPr>
                    </a:p>
                  </a:txBody>
                  <a:tcPr marL="68580" marR="68580" marT="0" marB="0"/>
                </a:tc>
              </a:tr>
              <a:tr h="388836">
                <a:tc>
                  <a:txBody>
                    <a:bodyPr/>
                    <a:lstStyle/>
                    <a:p>
                      <a:pPr marL="0" marR="0">
                        <a:spcBef>
                          <a:spcPts val="0"/>
                        </a:spcBef>
                        <a:spcAft>
                          <a:spcPts val="0"/>
                        </a:spcAft>
                      </a:pPr>
                      <a:r>
                        <a:rPr lang="en-US" sz="2400" dirty="0" smtClean="0">
                          <a:effectLst/>
                        </a:rPr>
                        <a:t>1</a:t>
                      </a:r>
                      <a:endParaRPr lang="en-US" sz="2400" dirty="0">
                        <a:effectLst/>
                        <a:latin typeface="Times New Roman"/>
                        <a:ea typeface="Calibri"/>
                      </a:endParaRPr>
                    </a:p>
                  </a:txBody>
                  <a:tcPr marL="68580" marR="68580" marT="0" marB="0"/>
                </a:tc>
                <a:tc>
                  <a:txBody>
                    <a:bodyPr/>
                    <a:lstStyle/>
                    <a:p>
                      <a:pPr marL="0" marR="0" algn="ctr">
                        <a:spcBef>
                          <a:spcPts val="0"/>
                        </a:spcBef>
                        <a:spcAft>
                          <a:spcPts val="0"/>
                        </a:spcAft>
                      </a:pPr>
                      <a:r>
                        <a:rPr lang="en-US" sz="2400" dirty="0">
                          <a:effectLst/>
                        </a:rPr>
                        <a:t>467</a:t>
                      </a:r>
                      <a:endParaRPr lang="en-US" sz="2400" dirty="0">
                        <a:effectLst/>
                        <a:latin typeface="Times New Roman"/>
                        <a:ea typeface="Calibri"/>
                      </a:endParaRPr>
                    </a:p>
                  </a:txBody>
                  <a:tcPr marL="68580" marR="68580" marT="0" marB="0"/>
                </a:tc>
                <a:tc>
                  <a:txBody>
                    <a:bodyPr/>
                    <a:lstStyle/>
                    <a:p>
                      <a:pPr marL="0" marR="0" algn="ctr">
                        <a:spcBef>
                          <a:spcPts val="0"/>
                        </a:spcBef>
                        <a:spcAft>
                          <a:spcPts val="0"/>
                        </a:spcAft>
                      </a:pPr>
                      <a:r>
                        <a:rPr lang="en-US" sz="2400">
                          <a:effectLst/>
                        </a:rPr>
                        <a:t>1,411</a:t>
                      </a:r>
                      <a:endParaRPr lang="en-US" sz="2400">
                        <a:effectLst/>
                        <a:latin typeface="Times New Roman"/>
                        <a:ea typeface="Calibri"/>
                      </a:endParaRPr>
                    </a:p>
                  </a:txBody>
                  <a:tcPr marL="68580" marR="68580" marT="0" marB="0"/>
                </a:tc>
                <a:tc>
                  <a:txBody>
                    <a:bodyPr/>
                    <a:lstStyle/>
                    <a:p>
                      <a:pPr marL="0" marR="0" algn="ctr">
                        <a:spcBef>
                          <a:spcPts val="0"/>
                        </a:spcBef>
                        <a:spcAft>
                          <a:spcPts val="0"/>
                        </a:spcAft>
                      </a:pPr>
                      <a:r>
                        <a:rPr lang="en-US" sz="2400">
                          <a:effectLst/>
                        </a:rPr>
                        <a:t>1,878</a:t>
                      </a:r>
                      <a:endParaRPr lang="en-US" sz="2400">
                        <a:effectLst/>
                        <a:latin typeface="Times New Roman"/>
                        <a:ea typeface="Calibri"/>
                      </a:endParaRPr>
                    </a:p>
                  </a:txBody>
                  <a:tcPr marL="68580" marR="68580" marT="0" marB="0"/>
                </a:tc>
              </a:tr>
              <a:tr h="388836">
                <a:tc>
                  <a:txBody>
                    <a:bodyPr/>
                    <a:lstStyle/>
                    <a:p>
                      <a:pPr marL="0" marR="0">
                        <a:spcBef>
                          <a:spcPts val="0"/>
                        </a:spcBef>
                        <a:spcAft>
                          <a:spcPts val="0"/>
                        </a:spcAft>
                      </a:pPr>
                      <a:r>
                        <a:rPr lang="en-US" sz="2400" dirty="0" smtClean="0">
                          <a:effectLst/>
                        </a:rPr>
                        <a:t>2</a:t>
                      </a:r>
                      <a:endParaRPr lang="en-US" sz="2400" dirty="0">
                        <a:effectLst/>
                        <a:latin typeface="Times New Roman"/>
                        <a:ea typeface="Calibri"/>
                      </a:endParaRPr>
                    </a:p>
                  </a:txBody>
                  <a:tcPr marL="68580" marR="68580" marT="0" marB="0"/>
                </a:tc>
                <a:tc>
                  <a:txBody>
                    <a:bodyPr/>
                    <a:lstStyle/>
                    <a:p>
                      <a:pPr marL="0" marR="0" algn="ctr">
                        <a:spcBef>
                          <a:spcPts val="0"/>
                        </a:spcBef>
                        <a:spcAft>
                          <a:spcPts val="0"/>
                        </a:spcAft>
                      </a:pPr>
                      <a:r>
                        <a:rPr lang="en-US" sz="2400" dirty="0">
                          <a:effectLst/>
                        </a:rPr>
                        <a:t>346</a:t>
                      </a:r>
                      <a:endParaRPr lang="en-US" sz="2400" dirty="0">
                        <a:effectLst/>
                        <a:latin typeface="Times New Roman"/>
                        <a:ea typeface="Calibri"/>
                      </a:endParaRPr>
                    </a:p>
                  </a:txBody>
                  <a:tcPr marL="68580" marR="68580" marT="0" marB="0"/>
                </a:tc>
                <a:tc>
                  <a:txBody>
                    <a:bodyPr/>
                    <a:lstStyle/>
                    <a:p>
                      <a:pPr marL="0" marR="0" algn="ctr">
                        <a:spcBef>
                          <a:spcPts val="0"/>
                        </a:spcBef>
                        <a:spcAft>
                          <a:spcPts val="0"/>
                        </a:spcAft>
                      </a:pPr>
                      <a:r>
                        <a:rPr lang="en-US" sz="2400">
                          <a:effectLst/>
                        </a:rPr>
                        <a:t>529</a:t>
                      </a:r>
                      <a:endParaRPr lang="en-US" sz="2400">
                        <a:effectLst/>
                        <a:latin typeface="Times New Roman"/>
                        <a:ea typeface="Calibri"/>
                      </a:endParaRPr>
                    </a:p>
                  </a:txBody>
                  <a:tcPr marL="68580" marR="68580" marT="0" marB="0"/>
                </a:tc>
                <a:tc>
                  <a:txBody>
                    <a:bodyPr/>
                    <a:lstStyle/>
                    <a:p>
                      <a:pPr marL="0" marR="0" algn="ctr">
                        <a:spcBef>
                          <a:spcPts val="0"/>
                        </a:spcBef>
                        <a:spcAft>
                          <a:spcPts val="0"/>
                        </a:spcAft>
                      </a:pPr>
                      <a:r>
                        <a:rPr lang="en-US" sz="2400" dirty="0">
                          <a:effectLst/>
                        </a:rPr>
                        <a:t>875</a:t>
                      </a:r>
                      <a:endParaRPr lang="en-US" sz="2400" dirty="0">
                        <a:effectLst/>
                        <a:latin typeface="Times New Roman"/>
                        <a:ea typeface="Calibri"/>
                      </a:endParaRPr>
                    </a:p>
                  </a:txBody>
                  <a:tcPr marL="68580" marR="68580" marT="0" marB="0"/>
                </a:tc>
              </a:tr>
              <a:tr h="388836">
                <a:tc>
                  <a:txBody>
                    <a:bodyPr/>
                    <a:lstStyle/>
                    <a:p>
                      <a:pPr marL="0" marR="0">
                        <a:spcBef>
                          <a:spcPts val="0"/>
                        </a:spcBef>
                        <a:spcAft>
                          <a:spcPts val="0"/>
                        </a:spcAft>
                      </a:pPr>
                      <a:r>
                        <a:rPr lang="en-US" sz="2400" dirty="0" smtClean="0">
                          <a:effectLst/>
                        </a:rPr>
                        <a:t>3</a:t>
                      </a:r>
                      <a:endParaRPr lang="en-US" sz="2400" dirty="0">
                        <a:effectLst/>
                        <a:latin typeface="Times New Roman"/>
                        <a:ea typeface="Calibri"/>
                      </a:endParaRPr>
                    </a:p>
                  </a:txBody>
                  <a:tcPr marL="68580" marR="68580" marT="0" marB="0"/>
                </a:tc>
                <a:tc>
                  <a:txBody>
                    <a:bodyPr/>
                    <a:lstStyle/>
                    <a:p>
                      <a:pPr marL="0" marR="0" algn="ctr">
                        <a:spcBef>
                          <a:spcPts val="0"/>
                        </a:spcBef>
                        <a:spcAft>
                          <a:spcPts val="0"/>
                        </a:spcAft>
                      </a:pPr>
                      <a:r>
                        <a:rPr lang="en-US" sz="2400" dirty="0">
                          <a:effectLst/>
                        </a:rPr>
                        <a:t>274</a:t>
                      </a:r>
                      <a:endParaRPr lang="en-US" sz="2400" dirty="0">
                        <a:effectLst/>
                        <a:latin typeface="Times New Roman"/>
                        <a:ea typeface="Calibri"/>
                      </a:endParaRPr>
                    </a:p>
                  </a:txBody>
                  <a:tcPr marL="68580" marR="68580" marT="0" marB="0"/>
                </a:tc>
                <a:tc>
                  <a:txBody>
                    <a:bodyPr/>
                    <a:lstStyle/>
                    <a:p>
                      <a:pPr marL="0" marR="0" algn="ctr">
                        <a:spcBef>
                          <a:spcPts val="0"/>
                        </a:spcBef>
                        <a:spcAft>
                          <a:spcPts val="0"/>
                        </a:spcAft>
                      </a:pPr>
                      <a:r>
                        <a:rPr lang="en-US" sz="2400">
                          <a:effectLst/>
                        </a:rPr>
                        <a:t>543</a:t>
                      </a:r>
                      <a:endParaRPr lang="en-US" sz="2400">
                        <a:effectLst/>
                        <a:latin typeface="Times New Roman"/>
                        <a:ea typeface="Calibri"/>
                      </a:endParaRPr>
                    </a:p>
                  </a:txBody>
                  <a:tcPr marL="68580" marR="68580" marT="0" marB="0"/>
                </a:tc>
                <a:tc>
                  <a:txBody>
                    <a:bodyPr/>
                    <a:lstStyle/>
                    <a:p>
                      <a:pPr marL="0" marR="0" algn="ctr">
                        <a:spcBef>
                          <a:spcPts val="0"/>
                        </a:spcBef>
                        <a:spcAft>
                          <a:spcPts val="0"/>
                        </a:spcAft>
                      </a:pPr>
                      <a:r>
                        <a:rPr lang="en-US" sz="2400">
                          <a:effectLst/>
                        </a:rPr>
                        <a:t>817</a:t>
                      </a:r>
                      <a:endParaRPr lang="en-US" sz="2400">
                        <a:effectLst/>
                        <a:latin typeface="Times New Roman"/>
                        <a:ea typeface="Calibri"/>
                      </a:endParaRPr>
                    </a:p>
                  </a:txBody>
                  <a:tcPr marL="68580" marR="68580" marT="0" marB="0"/>
                </a:tc>
              </a:tr>
              <a:tr h="388836">
                <a:tc>
                  <a:txBody>
                    <a:bodyPr/>
                    <a:lstStyle/>
                    <a:p>
                      <a:pPr marL="0" marR="0">
                        <a:spcBef>
                          <a:spcPts val="0"/>
                        </a:spcBef>
                        <a:spcAft>
                          <a:spcPts val="0"/>
                        </a:spcAft>
                      </a:pPr>
                      <a:r>
                        <a:rPr lang="en-US" sz="2400" dirty="0" smtClean="0">
                          <a:effectLst/>
                        </a:rPr>
                        <a:t>4</a:t>
                      </a:r>
                      <a:endParaRPr lang="en-US" sz="2400" dirty="0">
                        <a:effectLst/>
                        <a:latin typeface="Times New Roman"/>
                        <a:ea typeface="Calibri"/>
                      </a:endParaRPr>
                    </a:p>
                  </a:txBody>
                  <a:tcPr marL="68580" marR="68580" marT="0" marB="0"/>
                </a:tc>
                <a:tc>
                  <a:txBody>
                    <a:bodyPr/>
                    <a:lstStyle/>
                    <a:p>
                      <a:pPr marL="0" marR="0" algn="ctr">
                        <a:spcBef>
                          <a:spcPts val="0"/>
                        </a:spcBef>
                        <a:spcAft>
                          <a:spcPts val="0"/>
                        </a:spcAft>
                      </a:pPr>
                      <a:r>
                        <a:rPr lang="en-US" sz="2400" dirty="0">
                          <a:effectLst/>
                        </a:rPr>
                        <a:t>436</a:t>
                      </a:r>
                      <a:endParaRPr lang="en-US" sz="2400" dirty="0">
                        <a:effectLst/>
                        <a:latin typeface="Times New Roman"/>
                        <a:ea typeface="Calibri"/>
                      </a:endParaRPr>
                    </a:p>
                  </a:txBody>
                  <a:tcPr marL="68580" marR="68580" marT="0" marB="0"/>
                </a:tc>
                <a:tc>
                  <a:txBody>
                    <a:bodyPr/>
                    <a:lstStyle/>
                    <a:p>
                      <a:pPr marL="0" marR="0" algn="ctr">
                        <a:spcBef>
                          <a:spcPts val="0"/>
                        </a:spcBef>
                        <a:spcAft>
                          <a:spcPts val="0"/>
                        </a:spcAft>
                      </a:pPr>
                      <a:r>
                        <a:rPr lang="en-US" sz="2400">
                          <a:effectLst/>
                        </a:rPr>
                        <a:t>2,938</a:t>
                      </a:r>
                      <a:endParaRPr lang="en-US" sz="2400">
                        <a:effectLst/>
                        <a:latin typeface="Times New Roman"/>
                        <a:ea typeface="Calibri"/>
                      </a:endParaRPr>
                    </a:p>
                  </a:txBody>
                  <a:tcPr marL="68580" marR="68580" marT="0" marB="0"/>
                </a:tc>
                <a:tc>
                  <a:txBody>
                    <a:bodyPr/>
                    <a:lstStyle/>
                    <a:p>
                      <a:pPr marL="0" marR="0" algn="ctr">
                        <a:spcBef>
                          <a:spcPts val="0"/>
                        </a:spcBef>
                        <a:spcAft>
                          <a:spcPts val="0"/>
                        </a:spcAft>
                      </a:pPr>
                      <a:r>
                        <a:rPr lang="en-US" sz="2400">
                          <a:effectLst/>
                        </a:rPr>
                        <a:t>3,374</a:t>
                      </a:r>
                      <a:endParaRPr lang="en-US" sz="2400">
                        <a:effectLst/>
                        <a:latin typeface="Times New Roman"/>
                        <a:ea typeface="Calibri"/>
                      </a:endParaRPr>
                    </a:p>
                  </a:txBody>
                  <a:tcPr marL="68580" marR="68580" marT="0" marB="0"/>
                </a:tc>
              </a:tr>
              <a:tr h="388836">
                <a:tc>
                  <a:txBody>
                    <a:bodyPr/>
                    <a:lstStyle/>
                    <a:p>
                      <a:pPr marL="0" marR="0">
                        <a:spcBef>
                          <a:spcPts val="0"/>
                        </a:spcBef>
                        <a:spcAft>
                          <a:spcPts val="0"/>
                        </a:spcAft>
                      </a:pPr>
                      <a:r>
                        <a:rPr lang="en-US" sz="2400" dirty="0" smtClean="0">
                          <a:effectLst/>
                        </a:rPr>
                        <a:t>5</a:t>
                      </a:r>
                      <a:endParaRPr lang="en-US" sz="2400" dirty="0">
                        <a:effectLst/>
                        <a:latin typeface="Times New Roman"/>
                        <a:ea typeface="Calibri"/>
                      </a:endParaRPr>
                    </a:p>
                  </a:txBody>
                  <a:tcPr marL="68580" marR="68580" marT="0" marB="0"/>
                </a:tc>
                <a:tc>
                  <a:txBody>
                    <a:bodyPr/>
                    <a:lstStyle/>
                    <a:p>
                      <a:pPr marL="0" marR="0" algn="ctr">
                        <a:spcBef>
                          <a:spcPts val="0"/>
                        </a:spcBef>
                        <a:spcAft>
                          <a:spcPts val="0"/>
                        </a:spcAft>
                      </a:pPr>
                      <a:r>
                        <a:rPr lang="en-US" sz="2400" dirty="0">
                          <a:effectLst/>
                        </a:rPr>
                        <a:t>311</a:t>
                      </a:r>
                      <a:endParaRPr lang="en-US" sz="2400" dirty="0">
                        <a:effectLst/>
                        <a:latin typeface="Times New Roman"/>
                        <a:ea typeface="Calibri"/>
                      </a:endParaRPr>
                    </a:p>
                  </a:txBody>
                  <a:tcPr marL="68580" marR="68580" marT="0" marB="0"/>
                </a:tc>
                <a:tc>
                  <a:txBody>
                    <a:bodyPr/>
                    <a:lstStyle/>
                    <a:p>
                      <a:pPr marL="0" marR="0" algn="ctr">
                        <a:spcBef>
                          <a:spcPts val="0"/>
                        </a:spcBef>
                        <a:spcAft>
                          <a:spcPts val="0"/>
                        </a:spcAft>
                      </a:pPr>
                      <a:r>
                        <a:rPr lang="en-US" sz="2400">
                          <a:effectLst/>
                        </a:rPr>
                        <a:t>2,925</a:t>
                      </a:r>
                      <a:endParaRPr lang="en-US" sz="2400">
                        <a:effectLst/>
                        <a:latin typeface="Times New Roman"/>
                        <a:ea typeface="Calibri"/>
                      </a:endParaRPr>
                    </a:p>
                  </a:txBody>
                  <a:tcPr marL="68580" marR="68580" marT="0" marB="0"/>
                </a:tc>
                <a:tc>
                  <a:txBody>
                    <a:bodyPr/>
                    <a:lstStyle/>
                    <a:p>
                      <a:pPr marL="0" marR="0" algn="ctr">
                        <a:spcBef>
                          <a:spcPts val="0"/>
                        </a:spcBef>
                        <a:spcAft>
                          <a:spcPts val="0"/>
                        </a:spcAft>
                      </a:pPr>
                      <a:r>
                        <a:rPr lang="en-US" sz="2400">
                          <a:effectLst/>
                        </a:rPr>
                        <a:t>3,236</a:t>
                      </a:r>
                      <a:endParaRPr lang="en-US" sz="2400">
                        <a:effectLst/>
                        <a:latin typeface="Times New Roman"/>
                        <a:ea typeface="Calibri"/>
                      </a:endParaRPr>
                    </a:p>
                  </a:txBody>
                  <a:tcPr marL="68580" marR="68580" marT="0" marB="0"/>
                </a:tc>
              </a:tr>
              <a:tr h="388836">
                <a:tc>
                  <a:txBody>
                    <a:bodyPr/>
                    <a:lstStyle/>
                    <a:p>
                      <a:pPr marL="0" marR="0">
                        <a:spcBef>
                          <a:spcPts val="0"/>
                        </a:spcBef>
                        <a:spcAft>
                          <a:spcPts val="0"/>
                        </a:spcAft>
                      </a:pPr>
                      <a:r>
                        <a:rPr lang="en-US" sz="2400" dirty="0" smtClean="0">
                          <a:effectLst/>
                        </a:rPr>
                        <a:t>6</a:t>
                      </a:r>
                      <a:endParaRPr lang="en-US" sz="2400" dirty="0">
                        <a:effectLst/>
                        <a:latin typeface="Times New Roman"/>
                        <a:ea typeface="Calibri"/>
                      </a:endParaRPr>
                    </a:p>
                  </a:txBody>
                  <a:tcPr marL="68580" marR="68580" marT="0" marB="0"/>
                </a:tc>
                <a:tc>
                  <a:txBody>
                    <a:bodyPr/>
                    <a:lstStyle/>
                    <a:p>
                      <a:pPr marL="0" marR="0" algn="ctr">
                        <a:spcBef>
                          <a:spcPts val="0"/>
                        </a:spcBef>
                        <a:spcAft>
                          <a:spcPts val="0"/>
                        </a:spcAft>
                      </a:pPr>
                      <a:r>
                        <a:rPr lang="en-US" sz="2400" dirty="0">
                          <a:effectLst/>
                        </a:rPr>
                        <a:t>418</a:t>
                      </a:r>
                      <a:endParaRPr lang="en-US" sz="2400" dirty="0">
                        <a:effectLst/>
                        <a:latin typeface="Times New Roman"/>
                        <a:ea typeface="Calibri"/>
                      </a:endParaRPr>
                    </a:p>
                  </a:txBody>
                  <a:tcPr marL="68580" marR="68580" marT="0" marB="0"/>
                </a:tc>
                <a:tc>
                  <a:txBody>
                    <a:bodyPr/>
                    <a:lstStyle/>
                    <a:p>
                      <a:pPr marL="0" marR="0" algn="ctr">
                        <a:spcBef>
                          <a:spcPts val="0"/>
                        </a:spcBef>
                        <a:spcAft>
                          <a:spcPts val="0"/>
                        </a:spcAft>
                      </a:pPr>
                      <a:r>
                        <a:rPr lang="en-US" sz="2400">
                          <a:effectLst/>
                        </a:rPr>
                        <a:t>1,180</a:t>
                      </a:r>
                      <a:endParaRPr lang="en-US" sz="2400">
                        <a:effectLst/>
                        <a:latin typeface="Times New Roman"/>
                        <a:ea typeface="Calibri"/>
                      </a:endParaRPr>
                    </a:p>
                  </a:txBody>
                  <a:tcPr marL="68580" marR="68580" marT="0" marB="0"/>
                </a:tc>
                <a:tc>
                  <a:txBody>
                    <a:bodyPr/>
                    <a:lstStyle/>
                    <a:p>
                      <a:pPr marL="0" marR="0" algn="ctr">
                        <a:spcBef>
                          <a:spcPts val="0"/>
                        </a:spcBef>
                        <a:spcAft>
                          <a:spcPts val="0"/>
                        </a:spcAft>
                      </a:pPr>
                      <a:r>
                        <a:rPr lang="en-US" sz="2400">
                          <a:effectLst/>
                        </a:rPr>
                        <a:t>1,598</a:t>
                      </a:r>
                      <a:endParaRPr lang="en-US" sz="2400">
                        <a:effectLst/>
                        <a:latin typeface="Times New Roman"/>
                        <a:ea typeface="Calibri"/>
                      </a:endParaRPr>
                    </a:p>
                  </a:txBody>
                  <a:tcPr marL="68580" marR="68580" marT="0" marB="0"/>
                </a:tc>
              </a:tr>
              <a:tr h="388836">
                <a:tc>
                  <a:txBody>
                    <a:bodyPr/>
                    <a:lstStyle/>
                    <a:p>
                      <a:pPr marL="0" marR="0">
                        <a:spcBef>
                          <a:spcPts val="0"/>
                        </a:spcBef>
                        <a:spcAft>
                          <a:spcPts val="0"/>
                        </a:spcAft>
                      </a:pPr>
                      <a:r>
                        <a:rPr lang="en-US" sz="2400" dirty="0" smtClean="0">
                          <a:effectLst/>
                        </a:rPr>
                        <a:t>7</a:t>
                      </a:r>
                      <a:endParaRPr lang="en-US" sz="2400" dirty="0">
                        <a:effectLst/>
                        <a:latin typeface="Times New Roman"/>
                        <a:ea typeface="Calibri"/>
                      </a:endParaRPr>
                    </a:p>
                  </a:txBody>
                  <a:tcPr marL="68580" marR="68580" marT="0" marB="0"/>
                </a:tc>
                <a:tc>
                  <a:txBody>
                    <a:bodyPr/>
                    <a:lstStyle/>
                    <a:p>
                      <a:pPr marL="0" marR="0" algn="ctr">
                        <a:spcBef>
                          <a:spcPts val="0"/>
                        </a:spcBef>
                        <a:spcAft>
                          <a:spcPts val="0"/>
                        </a:spcAft>
                      </a:pPr>
                      <a:r>
                        <a:rPr lang="en-US" sz="2400" dirty="0">
                          <a:effectLst/>
                        </a:rPr>
                        <a:t>32</a:t>
                      </a:r>
                      <a:endParaRPr lang="en-US" sz="2400" dirty="0">
                        <a:effectLst/>
                        <a:latin typeface="Times New Roman"/>
                        <a:ea typeface="Calibri"/>
                      </a:endParaRPr>
                    </a:p>
                  </a:txBody>
                  <a:tcPr marL="68580" marR="68580" marT="0" marB="0"/>
                </a:tc>
                <a:tc>
                  <a:txBody>
                    <a:bodyPr/>
                    <a:lstStyle/>
                    <a:p>
                      <a:pPr marL="0" marR="0" algn="ctr">
                        <a:spcBef>
                          <a:spcPts val="0"/>
                        </a:spcBef>
                        <a:spcAft>
                          <a:spcPts val="0"/>
                        </a:spcAft>
                      </a:pPr>
                      <a:r>
                        <a:rPr lang="en-US" sz="2400">
                          <a:effectLst/>
                        </a:rPr>
                        <a:t>2,554</a:t>
                      </a:r>
                      <a:endParaRPr lang="en-US" sz="2400">
                        <a:effectLst/>
                        <a:latin typeface="Times New Roman"/>
                        <a:ea typeface="Calibri"/>
                      </a:endParaRPr>
                    </a:p>
                  </a:txBody>
                  <a:tcPr marL="68580" marR="68580" marT="0" marB="0"/>
                </a:tc>
                <a:tc>
                  <a:txBody>
                    <a:bodyPr/>
                    <a:lstStyle/>
                    <a:p>
                      <a:pPr marL="0" marR="0" algn="ctr">
                        <a:spcBef>
                          <a:spcPts val="0"/>
                        </a:spcBef>
                        <a:spcAft>
                          <a:spcPts val="0"/>
                        </a:spcAft>
                      </a:pPr>
                      <a:r>
                        <a:rPr lang="en-US" sz="2400">
                          <a:effectLst/>
                        </a:rPr>
                        <a:t>2,586</a:t>
                      </a:r>
                      <a:endParaRPr lang="en-US" sz="2400">
                        <a:effectLst/>
                        <a:latin typeface="Times New Roman"/>
                        <a:ea typeface="Calibri"/>
                      </a:endParaRPr>
                    </a:p>
                  </a:txBody>
                  <a:tcPr marL="68580" marR="68580" marT="0" marB="0"/>
                </a:tc>
              </a:tr>
              <a:tr h="388836">
                <a:tc>
                  <a:txBody>
                    <a:bodyPr/>
                    <a:lstStyle/>
                    <a:p>
                      <a:pPr marL="0" marR="0">
                        <a:spcBef>
                          <a:spcPts val="0"/>
                        </a:spcBef>
                        <a:spcAft>
                          <a:spcPts val="0"/>
                        </a:spcAft>
                      </a:pPr>
                      <a:r>
                        <a:rPr lang="en-US" sz="2400" dirty="0" smtClean="0">
                          <a:effectLst/>
                        </a:rPr>
                        <a:t>8</a:t>
                      </a:r>
                      <a:endParaRPr lang="en-US" sz="2400" dirty="0">
                        <a:effectLst/>
                        <a:latin typeface="Times New Roman"/>
                        <a:ea typeface="Calibri"/>
                      </a:endParaRPr>
                    </a:p>
                  </a:txBody>
                  <a:tcPr marL="68580" marR="68580" marT="0" marB="0"/>
                </a:tc>
                <a:tc>
                  <a:txBody>
                    <a:bodyPr/>
                    <a:lstStyle/>
                    <a:p>
                      <a:pPr marL="0" marR="0" algn="ctr">
                        <a:spcBef>
                          <a:spcPts val="0"/>
                        </a:spcBef>
                        <a:spcAft>
                          <a:spcPts val="0"/>
                        </a:spcAft>
                      </a:pPr>
                      <a:r>
                        <a:rPr lang="en-US" sz="2400" dirty="0">
                          <a:effectLst/>
                        </a:rPr>
                        <a:t>73</a:t>
                      </a:r>
                      <a:endParaRPr lang="en-US" sz="2400" dirty="0">
                        <a:effectLst/>
                        <a:latin typeface="Times New Roman"/>
                        <a:ea typeface="Calibri"/>
                      </a:endParaRPr>
                    </a:p>
                  </a:txBody>
                  <a:tcPr marL="68580" marR="68580" marT="0" marB="0"/>
                </a:tc>
                <a:tc>
                  <a:txBody>
                    <a:bodyPr/>
                    <a:lstStyle/>
                    <a:p>
                      <a:pPr marL="0" marR="0" algn="ctr">
                        <a:spcBef>
                          <a:spcPts val="0"/>
                        </a:spcBef>
                        <a:spcAft>
                          <a:spcPts val="0"/>
                        </a:spcAft>
                      </a:pPr>
                      <a:r>
                        <a:rPr lang="en-US" sz="2400" dirty="0">
                          <a:effectLst/>
                        </a:rPr>
                        <a:t>3,962</a:t>
                      </a:r>
                      <a:endParaRPr lang="en-US" sz="2400" dirty="0">
                        <a:effectLst/>
                        <a:latin typeface="Times New Roman"/>
                        <a:ea typeface="Calibri"/>
                      </a:endParaRPr>
                    </a:p>
                  </a:txBody>
                  <a:tcPr marL="68580" marR="68580" marT="0" marB="0"/>
                </a:tc>
                <a:tc>
                  <a:txBody>
                    <a:bodyPr/>
                    <a:lstStyle/>
                    <a:p>
                      <a:pPr marL="0" marR="0" algn="ctr">
                        <a:spcBef>
                          <a:spcPts val="0"/>
                        </a:spcBef>
                        <a:spcAft>
                          <a:spcPts val="0"/>
                        </a:spcAft>
                      </a:pPr>
                      <a:r>
                        <a:rPr lang="en-US" sz="2400" dirty="0">
                          <a:effectLst/>
                        </a:rPr>
                        <a:t>4,035</a:t>
                      </a:r>
                      <a:endParaRPr lang="en-US" sz="2400" dirty="0">
                        <a:effectLst/>
                        <a:latin typeface="Times New Roman"/>
                        <a:ea typeface="Calibri"/>
                      </a:endParaRPr>
                    </a:p>
                  </a:txBody>
                  <a:tcPr marL="68580" marR="68580" marT="0" marB="0"/>
                </a:tc>
              </a:tr>
            </a:tbl>
          </a:graphicData>
        </a:graphic>
      </p:graphicFrame>
    </p:spTree>
    <p:extLst>
      <p:ext uri="{BB962C8B-B14F-4D97-AF65-F5344CB8AC3E}">
        <p14:creationId xmlns:p14="http://schemas.microsoft.com/office/powerpoint/2010/main" val="5658569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0200"/>
            <a:ext cx="8229600" cy="609600"/>
          </a:xfrm>
          <a:solidFill>
            <a:schemeClr val="tx2">
              <a:lumMod val="40000"/>
              <a:lumOff val="60000"/>
            </a:schemeClr>
          </a:solidFill>
        </p:spPr>
        <p:txBody>
          <a:bodyPr/>
          <a:lstStyle/>
          <a:p>
            <a:pPr algn="ctr"/>
            <a:r>
              <a:rPr lang="en-US" sz="3200" b="1" dirty="0" smtClean="0"/>
              <a:t>IT TAKES A VILLAGE </a:t>
            </a:r>
            <a:endParaRPr lang="en-US" sz="3200" b="1" dirty="0"/>
          </a:p>
        </p:txBody>
      </p:sp>
      <p:sp>
        <p:nvSpPr>
          <p:cNvPr id="3" name="Content Placeholder 2"/>
          <p:cNvSpPr>
            <a:spLocks noGrp="1"/>
          </p:cNvSpPr>
          <p:nvPr>
            <p:ph idx="1"/>
          </p:nvPr>
        </p:nvSpPr>
        <p:spPr>
          <a:xfrm>
            <a:off x="457200" y="2286000"/>
            <a:ext cx="8229600" cy="4419600"/>
          </a:xfrm>
        </p:spPr>
        <p:txBody>
          <a:bodyPr>
            <a:noAutofit/>
          </a:bodyPr>
          <a:lstStyle/>
          <a:p>
            <a:r>
              <a:rPr lang="en-US" sz="2700" dirty="0" smtClean="0"/>
              <a:t>DC Health Link Business Partners </a:t>
            </a:r>
          </a:p>
          <a:p>
            <a:r>
              <a:rPr lang="en-US" sz="2700" dirty="0" smtClean="0"/>
              <a:t>DC </a:t>
            </a:r>
            <a:r>
              <a:rPr lang="en-US" sz="2700" dirty="0"/>
              <a:t>Health Link </a:t>
            </a:r>
            <a:r>
              <a:rPr lang="en-US" sz="2700" dirty="0" smtClean="0"/>
              <a:t>Assisters </a:t>
            </a:r>
          </a:p>
          <a:p>
            <a:r>
              <a:rPr lang="en-US" sz="2700" dirty="0" smtClean="0"/>
              <a:t>DC Health Link Navigator &amp; Certified Application Counselors</a:t>
            </a:r>
          </a:p>
          <a:p>
            <a:r>
              <a:rPr lang="en-US" sz="2700" dirty="0" smtClean="0"/>
              <a:t>DC Health Link Certified Brokers</a:t>
            </a:r>
          </a:p>
          <a:p>
            <a:r>
              <a:rPr lang="en-US" sz="2700" dirty="0" smtClean="0"/>
              <a:t>DC Government Agencies </a:t>
            </a:r>
          </a:p>
          <a:p>
            <a:r>
              <a:rPr lang="en-US" sz="2700" dirty="0" smtClean="0"/>
              <a:t>Faith-based Community</a:t>
            </a:r>
          </a:p>
          <a:p>
            <a:r>
              <a:rPr lang="en-US" sz="2700" dirty="0" smtClean="0"/>
              <a:t>Community Organizations</a:t>
            </a:r>
          </a:p>
          <a:p>
            <a:r>
              <a:rPr lang="en-US" sz="2700" dirty="0" smtClean="0"/>
              <a:t>Local Businesses </a:t>
            </a:r>
          </a:p>
        </p:txBody>
      </p:sp>
    </p:spTree>
    <p:extLst>
      <p:ext uri="{BB962C8B-B14F-4D97-AF65-F5344CB8AC3E}">
        <p14:creationId xmlns:p14="http://schemas.microsoft.com/office/powerpoint/2010/main" val="35130489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371600"/>
            <a:ext cx="8763000" cy="762000"/>
          </a:xfrm>
          <a:solidFill>
            <a:schemeClr val="tx2">
              <a:lumMod val="40000"/>
              <a:lumOff val="60000"/>
            </a:schemeClr>
          </a:solidFill>
        </p:spPr>
        <p:txBody>
          <a:bodyPr>
            <a:normAutofit/>
          </a:bodyPr>
          <a:lstStyle/>
          <a:p>
            <a:pPr algn="ctr"/>
            <a:r>
              <a:rPr lang="en-US" sz="3200" b="1" dirty="0" smtClean="0"/>
              <a:t>POTUS WITH DC HEALTH LINK ASSISTER</a:t>
            </a:r>
            <a:endParaRPr lang="en-US" sz="3200" b="1"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800" y="2362200"/>
            <a:ext cx="8610600" cy="4343400"/>
          </a:xfrm>
        </p:spPr>
      </p:pic>
    </p:spTree>
    <p:extLst>
      <p:ext uri="{BB962C8B-B14F-4D97-AF65-F5344CB8AC3E}">
        <p14:creationId xmlns:p14="http://schemas.microsoft.com/office/powerpoint/2010/main" val="9905628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458200" cy="685800"/>
          </a:xfrm>
          <a:solidFill>
            <a:schemeClr val="tx2">
              <a:lumMod val="40000"/>
              <a:lumOff val="60000"/>
            </a:schemeClr>
          </a:solidFill>
        </p:spPr>
        <p:txBody>
          <a:bodyPr>
            <a:normAutofit/>
          </a:bodyPr>
          <a:lstStyle/>
          <a:p>
            <a:pPr algn="ctr"/>
            <a:r>
              <a:rPr lang="en-US" sz="2800" b="1" dirty="0" smtClean="0"/>
              <a:t>RECOGNITION </a:t>
            </a:r>
            <a:endParaRPr lang="en-US" sz="2800" b="1" dirty="0"/>
          </a:p>
        </p:txBody>
      </p:sp>
      <p:sp>
        <p:nvSpPr>
          <p:cNvPr id="3" name="Content Placeholder 2"/>
          <p:cNvSpPr>
            <a:spLocks noGrp="1"/>
          </p:cNvSpPr>
          <p:nvPr>
            <p:ph idx="1"/>
          </p:nvPr>
        </p:nvSpPr>
        <p:spPr>
          <a:xfrm>
            <a:off x="457200" y="2209800"/>
            <a:ext cx="8458200" cy="4419600"/>
          </a:xfrm>
        </p:spPr>
        <p:txBody>
          <a:bodyPr>
            <a:normAutofit fontScale="70000" lnSpcReduction="20000"/>
          </a:bodyPr>
          <a:lstStyle/>
          <a:p>
            <a:pPr lvl="0"/>
            <a:endParaRPr lang="en-US" sz="2800" dirty="0" smtClean="0"/>
          </a:p>
          <a:p>
            <a:pPr lvl="0"/>
            <a:r>
              <a:rPr lang="en-US" sz="3300" b="1" dirty="0" smtClean="0"/>
              <a:t>Out2Enroll’s</a:t>
            </a:r>
            <a:r>
              <a:rPr lang="en-US" sz="3300" dirty="0" smtClean="0"/>
              <a:t>: </a:t>
            </a:r>
            <a:r>
              <a:rPr lang="en-US" sz="3300" u="sng" dirty="0">
                <a:hlinkClick r:id="rId3"/>
              </a:rPr>
              <a:t>“Key Lessons for LGBT Outreach and Enrollment Under the Affordable Care Act</a:t>
            </a:r>
            <a:r>
              <a:rPr lang="en-US" sz="3300" u="sng" dirty="0" smtClean="0">
                <a:hlinkClick r:id="rId3"/>
              </a:rPr>
              <a:t>”</a:t>
            </a:r>
            <a:endParaRPr lang="en-US" sz="3300" u="sng" dirty="0" smtClean="0"/>
          </a:p>
          <a:p>
            <a:pPr lvl="0"/>
            <a:endParaRPr lang="en-US" sz="3300" i="1" dirty="0" smtClean="0"/>
          </a:p>
          <a:p>
            <a:pPr lvl="0"/>
            <a:r>
              <a:rPr lang="en-US" sz="3300" b="1" dirty="0" smtClean="0"/>
              <a:t>Kaiser Family Foundation</a:t>
            </a:r>
            <a:r>
              <a:rPr lang="en-US" sz="3300" dirty="0" smtClean="0"/>
              <a:t>: </a:t>
            </a:r>
            <a:r>
              <a:rPr lang="en-US" sz="3300" u="sng" dirty="0" smtClean="0">
                <a:hlinkClick r:id="rId4" tooltip="Read Report"/>
              </a:rPr>
              <a:t>“Taking </a:t>
            </a:r>
            <a:r>
              <a:rPr lang="en-US" sz="3300" u="sng" dirty="0">
                <a:hlinkClick r:id="rId4" tooltip="Read Report"/>
              </a:rPr>
              <a:t>Stock and Taking Steps: A Report from the Field After the First Year of Marketplace Consumer Assistance Under the ACA</a:t>
            </a:r>
            <a:r>
              <a:rPr lang="en-US" sz="3300" u="sng" dirty="0" smtClean="0">
                <a:hlinkClick r:id="rId4" tooltip="Read Report"/>
              </a:rPr>
              <a:t>”</a:t>
            </a:r>
            <a:r>
              <a:rPr lang="en-US" sz="3300" dirty="0" smtClean="0"/>
              <a:t> </a:t>
            </a:r>
            <a:r>
              <a:rPr lang="en-US" sz="3300" dirty="0"/>
              <a:t> </a:t>
            </a:r>
            <a:endParaRPr lang="en-US" sz="3300" dirty="0" smtClean="0"/>
          </a:p>
          <a:p>
            <a:pPr lvl="0"/>
            <a:endParaRPr lang="en-US" sz="3300" dirty="0"/>
          </a:p>
          <a:p>
            <a:pPr lvl="0"/>
            <a:r>
              <a:rPr lang="en-US" sz="3300" b="1" dirty="0" smtClean="0"/>
              <a:t>White </a:t>
            </a:r>
            <a:r>
              <a:rPr lang="en-US" sz="3300" b="1" dirty="0"/>
              <a:t>House Briefing</a:t>
            </a:r>
            <a:r>
              <a:rPr lang="en-US" sz="3300" dirty="0"/>
              <a:t>: “The Affordable Care Act and the LGBT Community” </a:t>
            </a:r>
            <a:r>
              <a:rPr lang="en-US" sz="3300" dirty="0" smtClean="0"/>
              <a:t>(7/24/2014) </a:t>
            </a:r>
          </a:p>
          <a:p>
            <a:pPr lvl="0"/>
            <a:endParaRPr lang="en-US" sz="3300" dirty="0"/>
          </a:p>
          <a:p>
            <a:pPr lvl="0"/>
            <a:r>
              <a:rPr lang="en-US" sz="3300" b="1" dirty="0" smtClean="0"/>
              <a:t>White </a:t>
            </a:r>
            <a:r>
              <a:rPr lang="en-US" sz="3300" b="1" dirty="0"/>
              <a:t>House </a:t>
            </a:r>
            <a:r>
              <a:rPr lang="en-US" sz="3300" b="1" dirty="0" smtClean="0"/>
              <a:t>Summit</a:t>
            </a:r>
            <a:r>
              <a:rPr lang="en-US" sz="3300" dirty="0" smtClean="0"/>
              <a:t>: “Healthy </a:t>
            </a:r>
            <a:r>
              <a:rPr lang="en-US" sz="3300" dirty="0"/>
              <a:t>Young America Conference” </a:t>
            </a:r>
            <a:r>
              <a:rPr lang="en-US" sz="3300" dirty="0" smtClean="0"/>
              <a:t>(1/15/2015)</a:t>
            </a:r>
            <a:endParaRPr lang="en-US" sz="3300" dirty="0"/>
          </a:p>
        </p:txBody>
      </p:sp>
    </p:spTree>
    <p:extLst>
      <p:ext uri="{BB962C8B-B14F-4D97-AF65-F5344CB8AC3E}">
        <p14:creationId xmlns:p14="http://schemas.microsoft.com/office/powerpoint/2010/main" val="22080009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40000"/>
              <a:lumOff val="60000"/>
            </a:schemeClr>
          </a:solidFill>
        </p:spPr>
        <p:txBody>
          <a:bodyPr>
            <a:normAutofit/>
          </a:bodyPr>
          <a:lstStyle/>
          <a:p>
            <a:pPr algn="ctr"/>
            <a:r>
              <a:rPr lang="en-US" sz="3200" b="1" dirty="0" smtClean="0"/>
              <a:t>FAITH-BASED PARTNERSHIPS </a:t>
            </a:r>
            <a:endParaRPr lang="en-US" sz="3200" b="1" dirty="0"/>
          </a:p>
        </p:txBody>
      </p:sp>
      <p:sp>
        <p:nvSpPr>
          <p:cNvPr id="3" name="Content Placeholder 2"/>
          <p:cNvSpPr>
            <a:spLocks noGrp="1"/>
          </p:cNvSpPr>
          <p:nvPr>
            <p:ph idx="1"/>
          </p:nvPr>
        </p:nvSpPr>
        <p:spPr>
          <a:xfrm>
            <a:off x="457200" y="2590800"/>
            <a:ext cx="8229600" cy="3962400"/>
          </a:xfrm>
        </p:spPr>
        <p:txBody>
          <a:bodyPr>
            <a:normAutofit/>
          </a:bodyPr>
          <a:lstStyle/>
          <a:p>
            <a:r>
              <a:rPr lang="en-US" b="1" dirty="0"/>
              <a:t>“From the Pulpit to the </a:t>
            </a:r>
            <a:r>
              <a:rPr lang="en-US" b="1" dirty="0" smtClean="0"/>
              <a:t>Pews”: </a:t>
            </a:r>
            <a:r>
              <a:rPr lang="en-US" dirty="0" smtClean="0"/>
              <a:t>partnered </a:t>
            </a:r>
            <a:r>
              <a:rPr lang="en-US" dirty="0"/>
              <a:t>with local churches, mosques, synagogues and other faith entities </a:t>
            </a:r>
            <a:endParaRPr lang="en-US" dirty="0" smtClean="0"/>
          </a:p>
          <a:p>
            <a:endParaRPr lang="en-US" sz="1400" dirty="0" smtClean="0"/>
          </a:p>
          <a:p>
            <a:r>
              <a:rPr lang="en-US" b="1" dirty="0" smtClean="0"/>
              <a:t>Faith In </a:t>
            </a:r>
            <a:r>
              <a:rPr lang="en-US" b="1" dirty="0"/>
              <a:t>Action </a:t>
            </a:r>
            <a:r>
              <a:rPr lang="en-US" b="1" dirty="0" smtClean="0"/>
              <a:t>Sundays</a:t>
            </a:r>
            <a:r>
              <a:rPr lang="en-US" dirty="0" smtClean="0"/>
              <a:t>: increased </a:t>
            </a:r>
            <a:r>
              <a:rPr lang="en-US" dirty="0"/>
              <a:t>applications and </a:t>
            </a:r>
            <a:r>
              <a:rPr lang="en-US" dirty="0" smtClean="0"/>
              <a:t>enrollments </a:t>
            </a:r>
          </a:p>
        </p:txBody>
      </p:sp>
    </p:spTree>
    <p:extLst>
      <p:ext uri="{BB962C8B-B14F-4D97-AF65-F5344CB8AC3E}">
        <p14:creationId xmlns:p14="http://schemas.microsoft.com/office/powerpoint/2010/main" val="121524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40000"/>
              <a:lumOff val="60000"/>
            </a:schemeClr>
          </a:solidFill>
        </p:spPr>
        <p:txBody>
          <a:bodyPr>
            <a:noAutofit/>
          </a:bodyPr>
          <a:lstStyle/>
          <a:p>
            <a:pPr algn="ctr"/>
            <a:r>
              <a:rPr lang="en-US" sz="2800" b="1" dirty="0" smtClean="0"/>
              <a:t>SECOND OPEN ENROLLMENT HIGHLIGHTS</a:t>
            </a:r>
            <a:endParaRPr lang="en-US" sz="2800" b="1" dirty="0"/>
          </a:p>
        </p:txBody>
      </p:sp>
      <p:sp>
        <p:nvSpPr>
          <p:cNvPr id="3" name="Content Placeholder 2"/>
          <p:cNvSpPr>
            <a:spLocks noGrp="1"/>
          </p:cNvSpPr>
          <p:nvPr>
            <p:ph idx="1"/>
          </p:nvPr>
        </p:nvSpPr>
        <p:spPr/>
        <p:txBody>
          <a:bodyPr>
            <a:normAutofit/>
          </a:bodyPr>
          <a:lstStyle/>
          <a:p>
            <a:endParaRPr lang="en-US" dirty="0" smtClean="0"/>
          </a:p>
          <a:p>
            <a:r>
              <a:rPr lang="en-US" b="1" dirty="0" smtClean="0"/>
              <a:t>Enrollment Storefronts </a:t>
            </a:r>
            <a:r>
              <a:rPr lang="en-US" dirty="0" smtClean="0"/>
              <a:t>– </a:t>
            </a:r>
            <a:r>
              <a:rPr lang="en-US" dirty="0"/>
              <a:t>s</a:t>
            </a:r>
            <a:r>
              <a:rPr lang="en-US" dirty="0" smtClean="0"/>
              <a:t>ix locations around the city</a:t>
            </a:r>
          </a:p>
          <a:p>
            <a:pPr marL="0" indent="0">
              <a:buNone/>
            </a:pPr>
            <a:endParaRPr lang="en-US" dirty="0" smtClean="0"/>
          </a:p>
          <a:p>
            <a:r>
              <a:rPr lang="en-US" b="1" dirty="0" smtClean="0"/>
              <a:t>One Touch Enrollment Events </a:t>
            </a:r>
            <a:r>
              <a:rPr lang="en-US" dirty="0" smtClean="0"/>
              <a:t>– </a:t>
            </a:r>
          </a:p>
          <a:p>
            <a:pPr marL="0" indent="0">
              <a:buNone/>
            </a:pPr>
            <a:r>
              <a:rPr lang="en-US" dirty="0"/>
              <a:t> </a:t>
            </a:r>
            <a:r>
              <a:rPr lang="en-US" dirty="0" smtClean="0"/>
              <a:t>  one-stop shopping  </a:t>
            </a:r>
            <a:endParaRPr lang="en-US" dirty="0"/>
          </a:p>
        </p:txBody>
      </p:sp>
    </p:spTree>
    <p:extLst>
      <p:ext uri="{BB962C8B-B14F-4D97-AF65-F5344CB8AC3E}">
        <p14:creationId xmlns:p14="http://schemas.microsoft.com/office/powerpoint/2010/main" val="42769923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40000"/>
              <a:lumOff val="60000"/>
            </a:schemeClr>
          </a:solidFill>
        </p:spPr>
        <p:txBody>
          <a:bodyPr>
            <a:normAutofit/>
          </a:bodyPr>
          <a:lstStyle/>
          <a:p>
            <a:pPr algn="ctr"/>
            <a:r>
              <a:rPr lang="en-US" sz="3600" b="1" dirty="0" smtClean="0"/>
              <a:t>BACKGROUND</a:t>
            </a:r>
            <a:endParaRPr lang="en-US" sz="3600" b="1" dirty="0"/>
          </a:p>
        </p:txBody>
      </p:sp>
      <p:sp>
        <p:nvSpPr>
          <p:cNvPr id="3" name="Content Placeholder 2"/>
          <p:cNvSpPr>
            <a:spLocks noGrp="1"/>
          </p:cNvSpPr>
          <p:nvPr>
            <p:ph idx="1"/>
          </p:nvPr>
        </p:nvSpPr>
        <p:spPr>
          <a:xfrm>
            <a:off x="228600" y="2819400"/>
            <a:ext cx="8686800" cy="3733800"/>
          </a:xfrm>
        </p:spPr>
        <p:txBody>
          <a:bodyPr>
            <a:normAutofit/>
          </a:bodyPr>
          <a:lstStyle/>
          <a:p>
            <a:r>
              <a:rPr lang="en-US" sz="2800" b="1" dirty="0" smtClean="0"/>
              <a:t>Pre-HBX:  </a:t>
            </a:r>
            <a:r>
              <a:rPr lang="en-US" sz="2800" dirty="0" smtClean="0"/>
              <a:t>ACA implementation lead by DHCF, DHS, DISB, </a:t>
            </a:r>
            <a:r>
              <a:rPr lang="en-US" sz="2800" dirty="0"/>
              <a:t>&amp;</a:t>
            </a:r>
            <a:r>
              <a:rPr lang="en-US" sz="2800" dirty="0" smtClean="0"/>
              <a:t> DOH</a:t>
            </a:r>
          </a:p>
          <a:p>
            <a:r>
              <a:rPr lang="en-US" sz="2800" b="1" dirty="0" smtClean="0"/>
              <a:t>2012: </a:t>
            </a:r>
            <a:r>
              <a:rPr lang="en-US" sz="2800" dirty="0" smtClean="0"/>
              <a:t>legislation &amp; HBX Executive Board appointed </a:t>
            </a:r>
          </a:p>
          <a:p>
            <a:r>
              <a:rPr lang="en-US" sz="2800" b="1" dirty="0" smtClean="0"/>
              <a:t>Jan 2013: </a:t>
            </a:r>
            <a:r>
              <a:rPr lang="en-US" sz="2800" dirty="0" smtClean="0"/>
              <a:t>city signs IT contract (OCP-DHS) </a:t>
            </a:r>
          </a:p>
          <a:p>
            <a:r>
              <a:rPr lang="en-US" sz="2800" b="1" dirty="0" smtClean="0"/>
              <a:t>Jan 2013: </a:t>
            </a:r>
            <a:r>
              <a:rPr lang="en-US" sz="2800" dirty="0" smtClean="0"/>
              <a:t>HBX first employee hired</a:t>
            </a:r>
          </a:p>
          <a:p>
            <a:r>
              <a:rPr lang="en-US" sz="2800" b="1" dirty="0" smtClean="0"/>
              <a:t>FY2013 oversight: </a:t>
            </a:r>
            <a:r>
              <a:rPr lang="en-US" sz="2800" dirty="0" smtClean="0"/>
              <a:t>Policy issues, IT, and setting up a new private/public partnership</a:t>
            </a:r>
            <a:endParaRPr lang="en-US" sz="2800" dirty="0"/>
          </a:p>
        </p:txBody>
      </p:sp>
    </p:spTree>
    <p:extLst>
      <p:ext uri="{BB962C8B-B14F-4D97-AF65-F5344CB8AC3E}">
        <p14:creationId xmlns:p14="http://schemas.microsoft.com/office/powerpoint/2010/main" val="38116881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229600" cy="533400"/>
          </a:xfrm>
          <a:solidFill>
            <a:schemeClr val="tx2">
              <a:lumMod val="40000"/>
              <a:lumOff val="60000"/>
            </a:schemeClr>
          </a:solidFill>
        </p:spPr>
        <p:txBody>
          <a:bodyPr>
            <a:normAutofit fontScale="90000"/>
          </a:bodyPr>
          <a:lstStyle/>
          <a:p>
            <a:r>
              <a:rPr lang="en-US" sz="3200" b="1" dirty="0" smtClean="0"/>
              <a:t>SECOND OPEN ENROLLMENT HIGHLIGHTS</a:t>
            </a:r>
            <a:endParaRPr lang="en-US" sz="3200" b="1" dirty="0"/>
          </a:p>
        </p:txBody>
      </p:sp>
      <p:sp>
        <p:nvSpPr>
          <p:cNvPr id="3" name="Content Placeholder 2"/>
          <p:cNvSpPr>
            <a:spLocks noGrp="1"/>
          </p:cNvSpPr>
          <p:nvPr>
            <p:ph idx="1"/>
          </p:nvPr>
        </p:nvSpPr>
        <p:spPr>
          <a:xfrm>
            <a:off x="76200" y="2057400"/>
            <a:ext cx="9067800" cy="4800600"/>
          </a:xfrm>
        </p:spPr>
        <p:txBody>
          <a:bodyPr>
            <a:noAutofit/>
          </a:bodyPr>
          <a:lstStyle/>
          <a:p>
            <a:pPr lvl="0"/>
            <a:endParaRPr lang="en-US" sz="2400" b="1" dirty="0" smtClean="0"/>
          </a:p>
          <a:p>
            <a:pPr lvl="0"/>
            <a:r>
              <a:rPr lang="en-US" sz="2800" b="1" dirty="0" smtClean="0"/>
              <a:t>Movie </a:t>
            </a:r>
            <a:r>
              <a:rPr lang="en-US" sz="2800" b="1" dirty="0"/>
              <a:t>Nights at “SELMA</a:t>
            </a:r>
            <a:r>
              <a:rPr lang="en-US" sz="2800" dirty="0" smtClean="0"/>
              <a:t>”</a:t>
            </a:r>
            <a:endParaRPr lang="en-US" sz="2800" dirty="0"/>
          </a:p>
          <a:p>
            <a:pPr lvl="0"/>
            <a:r>
              <a:rPr lang="en-US" sz="2800" b="1" dirty="0" err="1" smtClean="0"/>
              <a:t>Boyz</a:t>
            </a:r>
            <a:r>
              <a:rPr lang="en-US" sz="2800" b="1" dirty="0" smtClean="0"/>
              <a:t> </a:t>
            </a:r>
            <a:r>
              <a:rPr lang="en-US" sz="2800" b="1" dirty="0"/>
              <a:t>2 Men Barbershop </a:t>
            </a:r>
            <a:r>
              <a:rPr lang="en-US" sz="2800" b="1" dirty="0" smtClean="0"/>
              <a:t>Days </a:t>
            </a:r>
            <a:endParaRPr lang="en-US" sz="2800" b="1" dirty="0"/>
          </a:p>
          <a:p>
            <a:pPr lvl="0"/>
            <a:r>
              <a:rPr lang="en-US" sz="2800" b="1" dirty="0" smtClean="0"/>
              <a:t>Enroll </a:t>
            </a:r>
            <a:r>
              <a:rPr lang="en-US" sz="2800" b="1" dirty="0"/>
              <a:t>at the Bowls – College Football </a:t>
            </a:r>
            <a:r>
              <a:rPr lang="en-US" sz="2800" b="1" dirty="0" smtClean="0"/>
              <a:t>Championships</a:t>
            </a:r>
          </a:p>
          <a:p>
            <a:pPr lvl="0"/>
            <a:r>
              <a:rPr lang="en-US" sz="2800" b="1" dirty="0" smtClean="0"/>
              <a:t>NHL </a:t>
            </a:r>
            <a:r>
              <a:rPr lang="en-US" sz="2800" b="1" dirty="0"/>
              <a:t>Winter Classic &amp; “Rock the Riverfront” Festival </a:t>
            </a:r>
            <a:r>
              <a:rPr lang="en-US" sz="2800" dirty="0" smtClean="0"/>
              <a:t>–Teamed </a:t>
            </a:r>
            <a:r>
              <a:rPr lang="en-US" sz="2800" dirty="0"/>
              <a:t>with DC </a:t>
            </a:r>
            <a:r>
              <a:rPr lang="en-US" sz="2800" dirty="0" err="1" smtClean="0"/>
              <a:t>Brau</a:t>
            </a:r>
            <a:endParaRPr lang="en-US" sz="2800" dirty="0" smtClean="0"/>
          </a:p>
          <a:p>
            <a:r>
              <a:rPr lang="en-US" sz="2800" b="1" dirty="0"/>
              <a:t>Super Bowl Super Social Sunday &amp; Pizza </a:t>
            </a:r>
            <a:r>
              <a:rPr lang="en-US" sz="2800" b="1" dirty="0" smtClean="0"/>
              <a:t>Delivery</a:t>
            </a:r>
            <a:endParaRPr lang="en-US" sz="2800" dirty="0"/>
          </a:p>
        </p:txBody>
      </p:sp>
    </p:spTree>
    <p:extLst>
      <p:ext uri="{BB962C8B-B14F-4D97-AF65-F5344CB8AC3E}">
        <p14:creationId xmlns:p14="http://schemas.microsoft.com/office/powerpoint/2010/main" val="21184473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0200"/>
            <a:ext cx="4419600" cy="4876800"/>
          </a:xfrm>
        </p:spPr>
        <p:txBody>
          <a:bodyPr>
            <a:normAutofit fontScale="90000"/>
          </a:bodyPr>
          <a:lstStyle/>
          <a:p>
            <a:r>
              <a:rPr lang="en-US" sz="2000" dirty="0"/>
              <a:t/>
            </a:r>
            <a:br>
              <a:rPr lang="en-US" sz="2000" dirty="0"/>
            </a:br>
            <a:r>
              <a:rPr lang="en-US" sz="2700" i="1" dirty="0" smtClean="0"/>
              <a:t>“…. But </a:t>
            </a:r>
            <a:r>
              <a:rPr lang="en-US" sz="2700" i="1" dirty="0"/>
              <a:t>if you </a:t>
            </a:r>
            <a:r>
              <a:rPr lang="en-US" sz="2700" i="1" dirty="0" smtClean="0"/>
              <a:t> ordered</a:t>
            </a:r>
            <a:r>
              <a:rPr lang="en-US" sz="2700" i="1" dirty="0"/>
              <a:t> pizza from Pizza 17 in D.C. last night, you probably did hear about health insurance from the District's health exchange. DC Health Link tucked fliers reminding football fans that the Feb. 15 coverage deadline is coming </a:t>
            </a:r>
            <a:r>
              <a:rPr lang="en-US" sz="2700" i="1" dirty="0" smtClean="0"/>
              <a:t>up….”  </a:t>
            </a:r>
            <a:r>
              <a:rPr lang="en-US" sz="2000" b="1" dirty="0"/>
              <a:t/>
            </a:r>
            <a:br>
              <a:rPr lang="en-US" sz="2000" b="1" dirty="0"/>
            </a:br>
            <a:r>
              <a:rPr lang="en-US" sz="2000" b="1" dirty="0" smtClean="0"/>
              <a:t/>
            </a:r>
            <a:br>
              <a:rPr lang="en-US" sz="2000" b="1" dirty="0" smtClean="0"/>
            </a:br>
            <a:r>
              <a:rPr lang="en-US" sz="2000" b="1" dirty="0" smtClean="0"/>
              <a:t>POLITICO </a:t>
            </a:r>
            <a:r>
              <a:rPr lang="en-US" sz="2000" b="1" dirty="0"/>
              <a:t>PULSE</a:t>
            </a:r>
            <a:r>
              <a:rPr lang="en-US" sz="2000" dirty="0">
                <a:effectLst>
                  <a:outerShdw blurRad="38100" dist="38100" dir="2700000" algn="tl">
                    <a:srgbClr val="000000">
                      <a:alpha val="43137"/>
                    </a:srgbClr>
                  </a:outerShdw>
                </a:effectLst>
              </a:rPr>
              <a:t/>
            </a:r>
            <a:br>
              <a:rPr lang="en-US" sz="2000" dirty="0">
                <a:effectLst>
                  <a:outerShdw blurRad="38100" dist="38100" dir="2700000" algn="tl">
                    <a:srgbClr val="000000">
                      <a:alpha val="43137"/>
                    </a:srgbClr>
                  </a:outerShdw>
                </a:effectLst>
              </a:rPr>
            </a:br>
            <a:r>
              <a:rPr lang="en-US" sz="2000" dirty="0">
                <a:effectLst>
                  <a:outerShdw blurRad="38100" dist="38100" dir="2700000" algn="tl">
                    <a:srgbClr val="000000">
                      <a:alpha val="43137"/>
                    </a:srgbClr>
                  </a:outerShdw>
                </a:effectLst>
              </a:rPr>
              <a:t/>
            </a:r>
            <a:br>
              <a:rPr lang="en-US" sz="2000" dirty="0">
                <a:effectLst>
                  <a:outerShdw blurRad="38100" dist="38100" dir="2700000" algn="tl">
                    <a:srgbClr val="000000">
                      <a:alpha val="43137"/>
                    </a:srgbClr>
                  </a:outerShdw>
                </a:effectLst>
              </a:rPr>
            </a:br>
            <a:endParaRPr lang="en-US" sz="2000" dirty="0"/>
          </a:p>
        </p:txBody>
      </p:sp>
      <p:pic>
        <p:nvPicPr>
          <p:cNvPr id="5" name="Picture 3" descr="C:\Users\kishan.putta\Downloads\photo 3 (1).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1600200"/>
            <a:ext cx="4038600"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34671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600200"/>
            <a:ext cx="8763000" cy="914400"/>
          </a:xfrm>
          <a:solidFill>
            <a:schemeClr val="tx2">
              <a:lumMod val="40000"/>
              <a:lumOff val="60000"/>
            </a:schemeClr>
          </a:solidFill>
        </p:spPr>
        <p:txBody>
          <a:bodyPr>
            <a:noAutofit/>
          </a:bodyPr>
          <a:lstStyle/>
          <a:p>
            <a:pPr algn="ctr"/>
            <a:r>
              <a:rPr lang="en-US" sz="3200" b="1" dirty="0"/>
              <a:t>SECOND OPEN ENROLLMENT HIGHLIGHTS</a:t>
            </a:r>
            <a:endParaRPr lang="en-US" sz="3200" dirty="0"/>
          </a:p>
        </p:txBody>
      </p:sp>
      <p:sp>
        <p:nvSpPr>
          <p:cNvPr id="3" name="Content Placeholder 2"/>
          <p:cNvSpPr>
            <a:spLocks noGrp="1"/>
          </p:cNvSpPr>
          <p:nvPr>
            <p:ph idx="1"/>
          </p:nvPr>
        </p:nvSpPr>
        <p:spPr/>
        <p:txBody>
          <a:bodyPr>
            <a:normAutofit/>
          </a:bodyPr>
          <a:lstStyle/>
          <a:p>
            <a:pPr lvl="0"/>
            <a:endParaRPr lang="en-US" b="1" dirty="0" smtClean="0"/>
          </a:p>
          <a:p>
            <a:pPr lvl="0"/>
            <a:r>
              <a:rPr lang="en-US" b="1" dirty="0" smtClean="0"/>
              <a:t>24 </a:t>
            </a:r>
            <a:r>
              <a:rPr lang="en-US" b="1" dirty="0"/>
              <a:t>Hour </a:t>
            </a:r>
            <a:r>
              <a:rPr lang="en-US" b="1" dirty="0" smtClean="0"/>
              <a:t>Marathon-Relay</a:t>
            </a:r>
          </a:p>
          <a:p>
            <a:pPr lvl="0"/>
            <a:endParaRPr lang="en-US" dirty="0"/>
          </a:p>
          <a:p>
            <a:pPr lvl="0"/>
            <a:r>
              <a:rPr lang="en-US" b="1" dirty="0"/>
              <a:t>Valentine’s Day </a:t>
            </a:r>
            <a:r>
              <a:rPr lang="en-US" b="1" dirty="0" smtClean="0"/>
              <a:t>Flowers</a:t>
            </a:r>
            <a:endParaRPr lang="en-US" dirty="0"/>
          </a:p>
        </p:txBody>
      </p:sp>
    </p:spTree>
    <p:extLst>
      <p:ext uri="{BB962C8B-B14F-4D97-AF65-F5344CB8AC3E}">
        <p14:creationId xmlns:p14="http://schemas.microsoft.com/office/powerpoint/2010/main" val="10492980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4" descr="C:\Users\kishan.putta\Downloads\IMG_5632.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6200" y="3962400"/>
            <a:ext cx="2819400" cy="288081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descr="C:\Users\kishan.putta\Downloads\IMG_564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6400" y="1314734"/>
            <a:ext cx="3680346" cy="244432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kishan.putta\Downloads\photo 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 y="1314734"/>
            <a:ext cx="2667000" cy="287626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sers\kishan.putta\Desktop\OUTREACH\BoardSlidesFeb9\IMG_932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86400" y="3733800"/>
            <a:ext cx="3680346" cy="31242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mila.kofman\Downloads\IMG_9614.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54322" y="1314734"/>
            <a:ext cx="3048000" cy="287626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D:\IMG_5824.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43200" y="4121624"/>
            <a:ext cx="27432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33598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752600"/>
            <a:ext cx="8153399" cy="4876800"/>
          </a:xfrm>
        </p:spPr>
      </p:pic>
    </p:spTree>
    <p:extLst>
      <p:ext uri="{BB962C8B-B14F-4D97-AF65-F5344CB8AC3E}">
        <p14:creationId xmlns:p14="http://schemas.microsoft.com/office/powerpoint/2010/main" val="22526575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1600200"/>
            <a:ext cx="8610599" cy="4876800"/>
          </a:xfrm>
        </p:spPr>
      </p:pic>
    </p:spTree>
    <p:extLst>
      <p:ext uri="{BB962C8B-B14F-4D97-AF65-F5344CB8AC3E}">
        <p14:creationId xmlns:p14="http://schemas.microsoft.com/office/powerpoint/2010/main" val="17887020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1676400"/>
            <a:ext cx="8381999" cy="4800600"/>
          </a:xfrm>
        </p:spPr>
      </p:pic>
    </p:spTree>
    <p:extLst>
      <p:ext uri="{BB962C8B-B14F-4D97-AF65-F5344CB8AC3E}">
        <p14:creationId xmlns:p14="http://schemas.microsoft.com/office/powerpoint/2010/main" val="22590727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1676400"/>
            <a:ext cx="8458199" cy="4800600"/>
          </a:xfrm>
        </p:spPr>
      </p:pic>
    </p:spTree>
    <p:extLst>
      <p:ext uri="{BB962C8B-B14F-4D97-AF65-F5344CB8AC3E}">
        <p14:creationId xmlns:p14="http://schemas.microsoft.com/office/powerpoint/2010/main" val="16893657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371600"/>
            <a:ext cx="8229600" cy="914400"/>
          </a:xfrm>
          <a:solidFill>
            <a:schemeClr val="tx2">
              <a:lumMod val="40000"/>
              <a:lumOff val="60000"/>
            </a:schemeClr>
          </a:solidFill>
        </p:spPr>
        <p:txBody>
          <a:bodyPr>
            <a:noAutofit/>
          </a:bodyPr>
          <a:lstStyle/>
          <a:p>
            <a:pPr algn="ctr"/>
            <a:r>
              <a:rPr lang="en-US" sz="4000" b="1" dirty="0" smtClean="0">
                <a:solidFill>
                  <a:schemeClr val="tx1"/>
                </a:solidFill>
                <a:latin typeface="+mn-lt"/>
                <a:ea typeface="+mn-ea"/>
                <a:cs typeface="+mn-cs"/>
              </a:rPr>
              <a:t/>
            </a:r>
            <a:br>
              <a:rPr lang="en-US" sz="4000" b="1" dirty="0" smtClean="0">
                <a:solidFill>
                  <a:schemeClr val="tx1"/>
                </a:solidFill>
                <a:latin typeface="+mn-lt"/>
                <a:ea typeface="+mn-ea"/>
                <a:cs typeface="+mn-cs"/>
              </a:rPr>
            </a:br>
            <a:r>
              <a:rPr lang="en-US" sz="4000" b="1" dirty="0" smtClean="0">
                <a:solidFill>
                  <a:schemeClr val="tx1"/>
                </a:solidFill>
                <a:latin typeface="+mn-lt"/>
                <a:ea typeface="+mn-ea"/>
                <a:cs typeface="+mn-cs"/>
              </a:rPr>
              <a:t>CURRENT </a:t>
            </a:r>
            <a:r>
              <a:rPr lang="en-US" sz="4000" b="1" dirty="0">
                <a:solidFill>
                  <a:schemeClr val="tx1"/>
                </a:solidFill>
                <a:latin typeface="+mn-lt"/>
                <a:ea typeface="+mn-ea"/>
                <a:cs typeface="+mn-cs"/>
              </a:rPr>
              <a:t>PRIORITIES</a:t>
            </a:r>
            <a:r>
              <a:rPr lang="en-US" sz="4000" dirty="0">
                <a:solidFill>
                  <a:schemeClr val="tx1"/>
                </a:solidFill>
                <a:latin typeface="+mn-lt"/>
                <a:ea typeface="+mn-ea"/>
                <a:cs typeface="+mn-cs"/>
              </a:rPr>
              <a:t/>
            </a:r>
            <a:br>
              <a:rPr lang="en-US" sz="4000" dirty="0">
                <a:solidFill>
                  <a:schemeClr val="tx1"/>
                </a:solidFill>
                <a:latin typeface="+mn-lt"/>
                <a:ea typeface="+mn-ea"/>
                <a:cs typeface="+mn-cs"/>
              </a:rPr>
            </a:br>
            <a:endParaRPr lang="en-US" sz="4000" dirty="0"/>
          </a:p>
        </p:txBody>
      </p:sp>
      <p:sp>
        <p:nvSpPr>
          <p:cNvPr id="3" name="Content Placeholder 2"/>
          <p:cNvSpPr>
            <a:spLocks noGrp="1"/>
          </p:cNvSpPr>
          <p:nvPr>
            <p:ph idx="1"/>
          </p:nvPr>
        </p:nvSpPr>
        <p:spPr/>
        <p:txBody>
          <a:bodyPr/>
          <a:lstStyle/>
          <a:p>
            <a:r>
              <a:rPr lang="en-US" dirty="0" smtClean="0"/>
              <a:t>Process 3/1/2015 enrollments</a:t>
            </a:r>
          </a:p>
          <a:p>
            <a:r>
              <a:rPr lang="en-US" dirty="0" smtClean="0"/>
              <a:t>We find, we fix:  IT – add auto functions, improve user experience, continue to find and correct errors/system defects </a:t>
            </a:r>
            <a:endParaRPr lang="en-US" dirty="0"/>
          </a:p>
        </p:txBody>
      </p:sp>
    </p:spTree>
    <p:extLst>
      <p:ext uri="{BB962C8B-B14F-4D97-AF65-F5344CB8AC3E}">
        <p14:creationId xmlns:p14="http://schemas.microsoft.com/office/powerpoint/2010/main" val="27445351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0200"/>
            <a:ext cx="8229600" cy="762000"/>
          </a:xfrm>
          <a:solidFill>
            <a:schemeClr val="tx2">
              <a:lumMod val="40000"/>
              <a:lumOff val="60000"/>
            </a:schemeClr>
          </a:solidFill>
        </p:spPr>
        <p:txBody>
          <a:bodyPr>
            <a:normAutofit fontScale="90000"/>
          </a:bodyPr>
          <a:lstStyle/>
          <a:p>
            <a:pPr algn="ctr"/>
            <a:r>
              <a:rPr lang="en-US" dirty="0" smtClean="0"/>
              <a:t/>
            </a:r>
            <a:br>
              <a:rPr lang="en-US" dirty="0" smtClean="0"/>
            </a:br>
            <a:r>
              <a:rPr lang="en-US" sz="4000" b="1" dirty="0" smtClean="0"/>
              <a:t>TO LEARN MORE:</a:t>
            </a:r>
            <a:r>
              <a:rPr lang="en-US" dirty="0" smtClean="0"/>
              <a:t/>
            </a:r>
            <a:br>
              <a:rPr lang="en-US" dirty="0" smtClean="0"/>
            </a:br>
            <a:endParaRPr lang="en-US" b="1" dirty="0"/>
          </a:p>
        </p:txBody>
      </p:sp>
      <p:sp>
        <p:nvSpPr>
          <p:cNvPr id="3" name="Content Placeholder 2"/>
          <p:cNvSpPr>
            <a:spLocks noGrp="1"/>
          </p:cNvSpPr>
          <p:nvPr>
            <p:ph idx="1"/>
          </p:nvPr>
        </p:nvSpPr>
        <p:spPr>
          <a:xfrm>
            <a:off x="228600" y="2590800"/>
            <a:ext cx="8686800" cy="4038600"/>
          </a:xfrm>
        </p:spPr>
        <p:txBody>
          <a:bodyPr>
            <a:normAutofit fontScale="92500" lnSpcReduction="20000"/>
          </a:bodyPr>
          <a:lstStyle/>
          <a:p>
            <a:endParaRPr lang="en-US" dirty="0"/>
          </a:p>
          <a:p>
            <a:r>
              <a:rPr lang="en-US" dirty="0"/>
              <a:t>Visit us at </a:t>
            </a:r>
            <a:r>
              <a:rPr lang="en-US" b="1" dirty="0" smtClean="0"/>
              <a:t>www.DCHealthLink.com</a:t>
            </a:r>
            <a:endParaRPr lang="en-US" b="1" dirty="0"/>
          </a:p>
          <a:p>
            <a:endParaRPr lang="en-US" dirty="0"/>
          </a:p>
          <a:p>
            <a:r>
              <a:rPr lang="en-US" dirty="0"/>
              <a:t>Like us on </a:t>
            </a:r>
            <a:r>
              <a:rPr lang="en-US" b="1" dirty="0" smtClean="0"/>
              <a:t>Facebook: DC </a:t>
            </a:r>
            <a:r>
              <a:rPr lang="en-US" b="1" dirty="0"/>
              <a:t>Health </a:t>
            </a:r>
            <a:r>
              <a:rPr lang="en-US" b="1" dirty="0" smtClean="0"/>
              <a:t>Link</a:t>
            </a:r>
            <a:endParaRPr lang="en-US" b="1" dirty="0"/>
          </a:p>
          <a:p>
            <a:endParaRPr lang="en-US" dirty="0"/>
          </a:p>
          <a:p>
            <a:r>
              <a:rPr lang="en-US" dirty="0"/>
              <a:t>Follow us on twitter </a:t>
            </a:r>
            <a:r>
              <a:rPr lang="en-US" b="1" dirty="0" smtClean="0"/>
              <a:t>@</a:t>
            </a:r>
            <a:r>
              <a:rPr lang="en-US" b="1" dirty="0" err="1" smtClean="0"/>
              <a:t>DCHealthLink</a:t>
            </a:r>
            <a:endParaRPr lang="en-US" b="1" dirty="0" smtClean="0"/>
          </a:p>
          <a:p>
            <a:endParaRPr lang="en-US" b="1" dirty="0" smtClean="0"/>
          </a:p>
          <a:p>
            <a:r>
              <a:rPr lang="en-US" dirty="0" smtClean="0"/>
              <a:t>Download our Mobile App at </a:t>
            </a:r>
            <a:r>
              <a:rPr lang="en-US" b="1" dirty="0" smtClean="0"/>
              <a:t>iTunes and Google Play </a:t>
            </a:r>
            <a:endParaRPr lang="en-US" b="1" dirty="0"/>
          </a:p>
          <a:p>
            <a:endParaRPr lang="en-US" dirty="0"/>
          </a:p>
        </p:txBody>
      </p:sp>
    </p:spTree>
    <p:extLst>
      <p:ext uri="{BB962C8B-B14F-4D97-AF65-F5344CB8AC3E}">
        <p14:creationId xmlns:p14="http://schemas.microsoft.com/office/powerpoint/2010/main" val="7594873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0200"/>
            <a:ext cx="8229600" cy="685800"/>
          </a:xfrm>
          <a:solidFill>
            <a:schemeClr val="tx2">
              <a:lumMod val="40000"/>
              <a:lumOff val="60000"/>
            </a:schemeClr>
          </a:solidFill>
        </p:spPr>
        <p:txBody>
          <a:bodyPr>
            <a:normAutofit/>
          </a:bodyPr>
          <a:lstStyle/>
          <a:p>
            <a:pPr algn="ctr"/>
            <a:r>
              <a:rPr lang="en-US" sz="3600" b="1" dirty="0" smtClean="0"/>
              <a:t>BUILDING DC HEALTH LINK</a:t>
            </a:r>
            <a:endParaRPr lang="en-US" sz="3600" b="1" dirty="0"/>
          </a:p>
        </p:txBody>
      </p:sp>
      <p:sp>
        <p:nvSpPr>
          <p:cNvPr id="3" name="Content Placeholder 2"/>
          <p:cNvSpPr>
            <a:spLocks noGrp="1"/>
          </p:cNvSpPr>
          <p:nvPr>
            <p:ph idx="1"/>
          </p:nvPr>
        </p:nvSpPr>
        <p:spPr>
          <a:xfrm>
            <a:off x="457200" y="2362200"/>
            <a:ext cx="8229600" cy="4267200"/>
          </a:xfrm>
        </p:spPr>
        <p:txBody>
          <a:bodyPr>
            <a:normAutofit/>
          </a:bodyPr>
          <a:lstStyle/>
          <a:p>
            <a:r>
              <a:rPr lang="en-US" sz="2800" dirty="0" smtClean="0"/>
              <a:t>Built from the ground up - patient &amp; </a:t>
            </a:r>
            <a:r>
              <a:rPr lang="en-US" sz="2800" dirty="0"/>
              <a:t>consumer </a:t>
            </a:r>
            <a:r>
              <a:rPr lang="en-US" sz="2800" dirty="0" smtClean="0"/>
              <a:t>advocates, physicians, </a:t>
            </a:r>
            <a:r>
              <a:rPr lang="en-US" sz="2800" dirty="0"/>
              <a:t>other </a:t>
            </a:r>
            <a:r>
              <a:rPr lang="en-US" sz="2800" dirty="0" smtClean="0"/>
              <a:t>health care providers</a:t>
            </a:r>
            <a:r>
              <a:rPr lang="en-US" sz="2800" dirty="0"/>
              <a:t>, brokers, health plans, small </a:t>
            </a:r>
            <a:r>
              <a:rPr lang="en-US" sz="2800" dirty="0" smtClean="0"/>
              <a:t>businesses</a:t>
            </a:r>
          </a:p>
          <a:p>
            <a:r>
              <a:rPr lang="en-US" sz="2800" dirty="0" smtClean="0"/>
              <a:t>Was </a:t>
            </a:r>
            <a:r>
              <a:rPr lang="en-US" sz="2800" dirty="0"/>
              <a:t>the last state to start </a:t>
            </a:r>
            <a:r>
              <a:rPr lang="en-US" sz="2800" dirty="0" smtClean="0"/>
              <a:t>IT, but opened </a:t>
            </a:r>
            <a:r>
              <a:rPr lang="en-US" sz="2800" dirty="0"/>
              <a:t>for business on time </a:t>
            </a:r>
            <a:r>
              <a:rPr lang="en-US" sz="2800" dirty="0" smtClean="0"/>
              <a:t>10/1/2013 </a:t>
            </a:r>
            <a:r>
              <a:rPr lang="en-US" sz="2800" dirty="0"/>
              <a:t>for individual and small business customers</a:t>
            </a:r>
          </a:p>
          <a:p>
            <a:r>
              <a:rPr lang="en-US" sz="2800" dirty="0" smtClean="0"/>
              <a:t>Was 1 of 4 states </a:t>
            </a:r>
            <a:r>
              <a:rPr lang="en-US" sz="2800" dirty="0"/>
              <a:t>that opened on time and stayed open </a:t>
            </a:r>
            <a:r>
              <a:rPr lang="en-US" sz="2800" dirty="0" smtClean="0"/>
              <a:t>(Bloomberg News)</a:t>
            </a:r>
            <a:endParaRPr lang="en-US" sz="2800" dirty="0"/>
          </a:p>
        </p:txBody>
      </p:sp>
    </p:spTree>
    <p:extLst>
      <p:ext uri="{BB962C8B-B14F-4D97-AF65-F5344CB8AC3E}">
        <p14:creationId xmlns:p14="http://schemas.microsoft.com/office/powerpoint/2010/main" val="22890950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00200"/>
            <a:ext cx="8229600" cy="914400"/>
          </a:xfrm>
          <a:solidFill>
            <a:schemeClr val="tx2">
              <a:lumMod val="40000"/>
              <a:lumOff val="60000"/>
            </a:schemeClr>
          </a:solidFill>
        </p:spPr>
        <p:txBody>
          <a:bodyPr>
            <a:normAutofit/>
          </a:bodyPr>
          <a:lstStyle/>
          <a:p>
            <a:pPr algn="ctr"/>
            <a:r>
              <a:rPr lang="en-US" sz="3600" b="1" dirty="0" smtClean="0"/>
              <a:t>BUILDING DC HEALTH LINK</a:t>
            </a:r>
            <a:endParaRPr lang="en-US" sz="3600" b="1" dirty="0"/>
          </a:p>
        </p:txBody>
      </p:sp>
      <p:sp>
        <p:nvSpPr>
          <p:cNvPr id="3" name="Content Placeholder 2"/>
          <p:cNvSpPr>
            <a:spLocks noGrp="1"/>
          </p:cNvSpPr>
          <p:nvPr>
            <p:ph idx="1"/>
          </p:nvPr>
        </p:nvSpPr>
        <p:spPr>
          <a:xfrm>
            <a:off x="457200" y="2590800"/>
            <a:ext cx="8229600" cy="3810000"/>
          </a:xfrm>
        </p:spPr>
        <p:txBody>
          <a:bodyPr>
            <a:normAutofit fontScale="77500" lnSpcReduction="20000"/>
          </a:bodyPr>
          <a:lstStyle/>
          <a:p>
            <a:endParaRPr lang="en-US" sz="3300" dirty="0" smtClean="0"/>
          </a:p>
          <a:p>
            <a:r>
              <a:rPr lang="en-US" sz="4000" dirty="0" smtClean="0"/>
              <a:t>October 2013 designated as </a:t>
            </a:r>
            <a:r>
              <a:rPr lang="en-US" sz="4000" dirty="0"/>
              <a:t>the source of coverage for Members of Congress and </a:t>
            </a:r>
            <a:r>
              <a:rPr lang="en-US" sz="4000" dirty="0" smtClean="0"/>
              <a:t>staff.</a:t>
            </a:r>
          </a:p>
          <a:p>
            <a:pPr marL="0" indent="0">
              <a:buNone/>
            </a:pPr>
            <a:r>
              <a:rPr lang="en-US" sz="4000" dirty="0" smtClean="0"/>
              <a:t>  </a:t>
            </a:r>
          </a:p>
          <a:p>
            <a:r>
              <a:rPr lang="en-US" sz="4000" dirty="0" smtClean="0"/>
              <a:t>December 2013 </a:t>
            </a:r>
            <a:r>
              <a:rPr lang="en-US" sz="4000" dirty="0"/>
              <a:t>President Obama enrolled in coverage through DC Health Link (and renewed </a:t>
            </a:r>
            <a:r>
              <a:rPr lang="en-US" sz="4000" dirty="0" smtClean="0"/>
              <a:t>coverage </a:t>
            </a:r>
            <a:r>
              <a:rPr lang="en-US" sz="4000" dirty="0"/>
              <a:t>in December 2014).</a:t>
            </a:r>
          </a:p>
          <a:p>
            <a:pPr marL="0" indent="0">
              <a:buNone/>
            </a:pPr>
            <a:r>
              <a:rPr lang="en-US" dirty="0"/>
              <a:t> </a:t>
            </a:r>
          </a:p>
          <a:p>
            <a:endParaRPr lang="en-US" dirty="0"/>
          </a:p>
        </p:txBody>
      </p:sp>
    </p:spTree>
    <p:extLst>
      <p:ext uri="{BB962C8B-B14F-4D97-AF65-F5344CB8AC3E}">
        <p14:creationId xmlns:p14="http://schemas.microsoft.com/office/powerpoint/2010/main" val="40265774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362200"/>
            <a:ext cx="8229600" cy="4191000"/>
          </a:xfrm>
        </p:spPr>
        <p:txBody>
          <a:bodyPr>
            <a:noAutofit/>
          </a:bodyPr>
          <a:lstStyle/>
          <a:p>
            <a:r>
              <a:rPr lang="en-US" sz="2700" b="1" dirty="0" smtClean="0"/>
              <a:t>Choices</a:t>
            </a:r>
            <a:r>
              <a:rPr lang="en-US" sz="2700" dirty="0" smtClean="0"/>
              <a:t>:  HMO, PPO, POS; HDHP &amp; zero deductible plans</a:t>
            </a:r>
          </a:p>
          <a:p>
            <a:r>
              <a:rPr lang="en-US" sz="2700" b="1" dirty="0" smtClean="0"/>
              <a:t>2014</a:t>
            </a:r>
            <a:r>
              <a:rPr lang="en-US" sz="2700" dirty="0" smtClean="0"/>
              <a:t>: </a:t>
            </a:r>
            <a:r>
              <a:rPr lang="en-US" sz="2700" b="1" dirty="0" smtClean="0">
                <a:solidFill>
                  <a:srgbClr val="C00000"/>
                </a:solidFill>
              </a:rPr>
              <a:t>267</a:t>
            </a:r>
            <a:r>
              <a:rPr lang="en-US" sz="2700" dirty="0" smtClean="0"/>
              <a:t> Small Group Plans and </a:t>
            </a:r>
            <a:r>
              <a:rPr lang="en-US" sz="2700" b="1" dirty="0" smtClean="0">
                <a:solidFill>
                  <a:srgbClr val="C00000"/>
                </a:solidFill>
              </a:rPr>
              <a:t>34</a:t>
            </a:r>
            <a:r>
              <a:rPr lang="en-US" sz="2700" dirty="0" smtClean="0"/>
              <a:t> Individual (3 catastrophic)</a:t>
            </a:r>
          </a:p>
          <a:p>
            <a:r>
              <a:rPr lang="en-US" sz="2700" b="1" dirty="0" smtClean="0"/>
              <a:t>2015</a:t>
            </a:r>
            <a:r>
              <a:rPr lang="en-US" sz="2700" dirty="0" smtClean="0"/>
              <a:t>: </a:t>
            </a:r>
            <a:r>
              <a:rPr lang="en-US" sz="2700" b="1" dirty="0" smtClean="0">
                <a:solidFill>
                  <a:srgbClr val="C00000"/>
                </a:solidFill>
              </a:rPr>
              <a:t>192</a:t>
            </a:r>
            <a:r>
              <a:rPr lang="en-US" sz="2700" dirty="0" smtClean="0"/>
              <a:t> Small Group Plans and </a:t>
            </a:r>
            <a:r>
              <a:rPr lang="en-US" sz="2700" b="1" dirty="0" smtClean="0">
                <a:solidFill>
                  <a:srgbClr val="C00000"/>
                </a:solidFill>
              </a:rPr>
              <a:t>31</a:t>
            </a:r>
            <a:r>
              <a:rPr lang="en-US" sz="2700" dirty="0" smtClean="0"/>
              <a:t> Individual (3 catastrophic)</a:t>
            </a:r>
          </a:p>
          <a:p>
            <a:r>
              <a:rPr lang="en-US" sz="2700" b="1" dirty="0" smtClean="0"/>
              <a:t>Insurers</a:t>
            </a:r>
            <a:r>
              <a:rPr lang="en-US" sz="2700" dirty="0" smtClean="0"/>
              <a:t>:  Aetna; </a:t>
            </a:r>
            <a:r>
              <a:rPr lang="en-US" sz="2700" dirty="0" err="1" smtClean="0"/>
              <a:t>Carefirst</a:t>
            </a:r>
            <a:r>
              <a:rPr lang="en-US" sz="2700" dirty="0" smtClean="0"/>
              <a:t> BlueCross BlueShield; Kaiser Permanente; United HealthCare (group only)</a:t>
            </a:r>
            <a:endParaRPr lang="en-US" sz="2700" dirty="0"/>
          </a:p>
        </p:txBody>
      </p:sp>
      <p:sp>
        <p:nvSpPr>
          <p:cNvPr id="4" name="Title 1"/>
          <p:cNvSpPr>
            <a:spLocks noGrp="1"/>
          </p:cNvSpPr>
          <p:nvPr>
            <p:ph type="title"/>
          </p:nvPr>
        </p:nvSpPr>
        <p:spPr>
          <a:xfrm>
            <a:off x="381000" y="1600200"/>
            <a:ext cx="8229600" cy="685800"/>
          </a:xfrm>
          <a:solidFill>
            <a:schemeClr val="tx2">
              <a:lumMod val="40000"/>
              <a:lumOff val="60000"/>
            </a:schemeClr>
          </a:solidFill>
        </p:spPr>
        <p:txBody>
          <a:bodyPr>
            <a:normAutofit/>
          </a:bodyPr>
          <a:lstStyle/>
          <a:p>
            <a:pPr algn="ctr"/>
            <a:r>
              <a:rPr lang="en-US" sz="3600" b="1" dirty="0" smtClean="0"/>
              <a:t>BUILDING DC HEALTH LINK</a:t>
            </a:r>
            <a:endParaRPr lang="en-US" sz="3600" b="1" dirty="0"/>
          </a:p>
        </p:txBody>
      </p:sp>
    </p:spTree>
    <p:extLst>
      <p:ext uri="{BB962C8B-B14F-4D97-AF65-F5344CB8AC3E}">
        <p14:creationId xmlns:p14="http://schemas.microsoft.com/office/powerpoint/2010/main" val="16219598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762000"/>
          </a:xfrm>
          <a:solidFill>
            <a:schemeClr val="tx2">
              <a:lumMod val="40000"/>
              <a:lumOff val="60000"/>
            </a:schemeClr>
          </a:solidFill>
        </p:spPr>
        <p:txBody>
          <a:bodyPr>
            <a:normAutofit fontScale="90000"/>
          </a:bodyPr>
          <a:lstStyle/>
          <a:p>
            <a:pPr algn="ctr"/>
            <a:r>
              <a:rPr lang="en-US" b="1" dirty="0" smtClean="0"/>
              <a:t/>
            </a:r>
            <a:br>
              <a:rPr lang="en-US" b="1" dirty="0" smtClean="0"/>
            </a:br>
            <a:r>
              <a:rPr lang="en-US" sz="4000" b="1" dirty="0" smtClean="0"/>
              <a:t>Data 2/23/2015</a:t>
            </a:r>
            <a:r>
              <a:rPr lang="en-US" dirty="0"/>
              <a:t/>
            </a:r>
            <a:br>
              <a:rPr lang="en-US" dirty="0"/>
            </a:br>
            <a:endParaRPr lang="en-US" dirty="0"/>
          </a:p>
        </p:txBody>
      </p:sp>
      <p:sp>
        <p:nvSpPr>
          <p:cNvPr id="3" name="Content Placeholder 2"/>
          <p:cNvSpPr>
            <a:spLocks noGrp="1"/>
          </p:cNvSpPr>
          <p:nvPr>
            <p:ph idx="1"/>
          </p:nvPr>
        </p:nvSpPr>
        <p:spPr>
          <a:xfrm>
            <a:off x="304800" y="2209800"/>
            <a:ext cx="8229600" cy="4191000"/>
          </a:xfrm>
        </p:spPr>
        <p:txBody>
          <a:bodyPr>
            <a:normAutofit lnSpcReduction="10000"/>
          </a:bodyPr>
          <a:lstStyle/>
          <a:p>
            <a:r>
              <a:rPr lang="en-US" sz="2400" dirty="0" smtClean="0"/>
              <a:t>October 1, 2013 to February 23, 2015 (includes open enrollment and SEPs), </a:t>
            </a:r>
            <a:r>
              <a:rPr lang="en-US" sz="2400" b="1" u="sng" dirty="0" smtClean="0">
                <a:solidFill>
                  <a:srgbClr val="C00000"/>
                </a:solidFill>
              </a:rPr>
              <a:t>84,937</a:t>
            </a:r>
            <a:r>
              <a:rPr lang="en-US" sz="2400" b="1" dirty="0" smtClean="0"/>
              <a:t> </a:t>
            </a:r>
            <a:r>
              <a:rPr lang="en-US" sz="2400" dirty="0" smtClean="0"/>
              <a:t>people have come through DC Health Link: </a:t>
            </a:r>
            <a:br>
              <a:rPr lang="en-US" sz="2400" dirty="0" smtClean="0"/>
            </a:br>
            <a:endParaRPr lang="en-US" sz="2400" dirty="0" smtClean="0"/>
          </a:p>
          <a:p>
            <a:pPr lvl="1"/>
            <a:r>
              <a:rPr lang="en-US" b="1" u="sng" dirty="0" smtClean="0">
                <a:solidFill>
                  <a:srgbClr val="C00000"/>
                </a:solidFill>
              </a:rPr>
              <a:t>21,595</a:t>
            </a:r>
            <a:r>
              <a:rPr lang="en-US" b="1" dirty="0" smtClean="0"/>
              <a:t> </a:t>
            </a:r>
            <a:r>
              <a:rPr lang="en-US" dirty="0" smtClean="0"/>
              <a:t>people </a:t>
            </a:r>
            <a:r>
              <a:rPr lang="en-US" dirty="0"/>
              <a:t>enrolled in private health plans through the DC Health Link individual and family marketplace; </a:t>
            </a:r>
          </a:p>
          <a:p>
            <a:pPr lvl="1"/>
            <a:r>
              <a:rPr lang="en-US" b="1" u="sng" dirty="0" smtClean="0">
                <a:solidFill>
                  <a:srgbClr val="C00000"/>
                </a:solidFill>
              </a:rPr>
              <a:t>47,527</a:t>
            </a:r>
            <a:r>
              <a:rPr lang="en-US" b="1" dirty="0" smtClean="0"/>
              <a:t> </a:t>
            </a:r>
            <a:r>
              <a:rPr lang="en-US" dirty="0" smtClean="0"/>
              <a:t>people determined eligible for Medicaid coverage through </a:t>
            </a:r>
            <a:r>
              <a:rPr lang="en-US" dirty="0"/>
              <a:t>DC Health Link; and </a:t>
            </a:r>
          </a:p>
          <a:p>
            <a:pPr lvl="1"/>
            <a:r>
              <a:rPr lang="en-US" b="1" u="sng" dirty="0" smtClean="0">
                <a:solidFill>
                  <a:srgbClr val="C00000"/>
                </a:solidFill>
              </a:rPr>
              <a:t>15,815</a:t>
            </a:r>
            <a:r>
              <a:rPr lang="en-US" dirty="0" smtClean="0"/>
              <a:t> people enrolled through the DC Health Link small business marketplace (includes Congressional enrollment) </a:t>
            </a:r>
          </a:p>
          <a:p>
            <a:endParaRPr lang="en-US" dirty="0"/>
          </a:p>
        </p:txBody>
      </p:sp>
    </p:spTree>
    <p:extLst>
      <p:ext uri="{BB962C8B-B14F-4D97-AF65-F5344CB8AC3E}">
        <p14:creationId xmlns:p14="http://schemas.microsoft.com/office/powerpoint/2010/main" val="30780659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914400"/>
          </a:xfrm>
          <a:solidFill>
            <a:schemeClr val="tx2">
              <a:lumMod val="40000"/>
              <a:lumOff val="60000"/>
            </a:schemeClr>
          </a:solidFill>
        </p:spPr>
        <p:txBody>
          <a:bodyPr>
            <a:normAutofit fontScale="90000"/>
          </a:bodyPr>
          <a:lstStyle/>
          <a:p>
            <a:pPr algn="ctr"/>
            <a:r>
              <a:rPr lang="en-US" sz="3200" b="1" dirty="0" smtClean="0"/>
              <a:t>INDIVIDUAL COVERED LIVES AGE 2/23/15</a:t>
            </a:r>
            <a:endParaRPr lang="en-US" sz="32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79117487"/>
              </p:ext>
            </p:extLst>
          </p:nvPr>
        </p:nvGraphicFramePr>
        <p:xfrm>
          <a:off x="457200" y="2438400"/>
          <a:ext cx="8229600" cy="40687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690236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0200"/>
            <a:ext cx="8229600" cy="685800"/>
          </a:xfrm>
          <a:solidFill>
            <a:schemeClr val="tx2">
              <a:lumMod val="40000"/>
              <a:lumOff val="60000"/>
            </a:schemeClr>
          </a:solidFill>
        </p:spPr>
        <p:txBody>
          <a:bodyPr>
            <a:noAutofit/>
          </a:bodyPr>
          <a:lstStyle/>
          <a:p>
            <a:pPr algn="ctr"/>
            <a:r>
              <a:rPr lang="en-US" sz="2800" b="1" dirty="0"/>
              <a:t>Individual Covered Lives </a:t>
            </a:r>
            <a:r>
              <a:rPr lang="en-US" sz="2800" b="1" dirty="0" smtClean="0"/>
              <a:t>by Metal Level 2/23/15</a:t>
            </a:r>
            <a:endParaRPr lang="en-US" sz="2800"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66467185"/>
              </p:ext>
            </p:extLst>
          </p:nvPr>
        </p:nvGraphicFramePr>
        <p:xfrm>
          <a:off x="457200" y="2590800"/>
          <a:ext cx="8229600" cy="35353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330048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914400"/>
          </a:xfrm>
          <a:solidFill>
            <a:schemeClr val="tx2">
              <a:lumMod val="40000"/>
              <a:lumOff val="60000"/>
            </a:schemeClr>
          </a:solidFill>
        </p:spPr>
        <p:txBody>
          <a:bodyPr>
            <a:normAutofit/>
          </a:bodyPr>
          <a:lstStyle/>
          <a:p>
            <a:pPr algn="ctr"/>
            <a:r>
              <a:rPr lang="en-US" sz="4000" b="1" dirty="0" smtClean="0"/>
              <a:t>EMPLOYER’S OPTIONS</a:t>
            </a:r>
            <a:endParaRPr lang="en-US" sz="4000" b="1" dirty="0"/>
          </a:p>
        </p:txBody>
      </p:sp>
      <p:sp>
        <p:nvSpPr>
          <p:cNvPr id="4" name="Rectangle 3"/>
          <p:cNvSpPr/>
          <p:nvPr/>
        </p:nvSpPr>
        <p:spPr>
          <a:xfrm>
            <a:off x="304800" y="2653367"/>
            <a:ext cx="4114800" cy="2985433"/>
          </a:xfrm>
          <a:prstGeom prst="rect">
            <a:avLst/>
          </a:prstGeom>
        </p:spPr>
        <p:txBody>
          <a:bodyPr wrap="square">
            <a:spAutoFit/>
          </a:bodyPr>
          <a:lstStyle/>
          <a:p>
            <a:pPr indent="1588">
              <a:spcBef>
                <a:spcPts val="600"/>
              </a:spcBef>
              <a:spcAft>
                <a:spcPts val="600"/>
              </a:spcAft>
              <a:buClr>
                <a:srgbClr val="000000"/>
              </a:buClr>
              <a:buSzPct val="10000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pPr>
            <a:r>
              <a:rPr lang="en-US" sz="2800" dirty="0" smtClean="0">
                <a:solidFill>
                  <a:srgbClr val="000000"/>
                </a:solidFill>
                <a:latin typeface="Calibri" pitchFamily="34" charset="0"/>
              </a:rPr>
              <a:t>Employer chooses how </a:t>
            </a:r>
            <a:r>
              <a:rPr lang="en-US" sz="2800" dirty="0">
                <a:solidFill>
                  <a:srgbClr val="000000"/>
                </a:solidFill>
                <a:latin typeface="Calibri" pitchFamily="34" charset="0"/>
              </a:rPr>
              <a:t>many plans to offer </a:t>
            </a:r>
            <a:r>
              <a:rPr lang="en-US" sz="2800" dirty="0" smtClean="0">
                <a:solidFill>
                  <a:srgbClr val="000000"/>
                </a:solidFill>
                <a:latin typeface="Calibri" pitchFamily="34" charset="0"/>
              </a:rPr>
              <a:t>to employees</a:t>
            </a:r>
            <a:r>
              <a:rPr lang="en-US" sz="2800" dirty="0">
                <a:solidFill>
                  <a:srgbClr val="000000"/>
                </a:solidFill>
                <a:latin typeface="Calibri" pitchFamily="34" charset="0"/>
              </a:rPr>
              <a:t>:</a:t>
            </a:r>
          </a:p>
          <a:p>
            <a:pPr marL="280988" indent="-279400">
              <a:spcBef>
                <a:spcPts val="600"/>
              </a:spcBef>
              <a:buClr>
                <a:srgbClr val="000000"/>
              </a:buClr>
              <a:buSzPct val="100000"/>
              <a:buFont typeface="Arial" pitchFamily="34"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pPr>
            <a:r>
              <a:rPr lang="en-US" sz="2800" dirty="0">
                <a:solidFill>
                  <a:srgbClr val="000000"/>
                </a:solidFill>
                <a:latin typeface="Calibri" pitchFamily="34" charset="0"/>
              </a:rPr>
              <a:t>All </a:t>
            </a:r>
            <a:r>
              <a:rPr lang="en-US" sz="2800" dirty="0" smtClean="0">
                <a:solidFill>
                  <a:srgbClr val="000000"/>
                </a:solidFill>
                <a:latin typeface="Calibri" pitchFamily="34" charset="0"/>
              </a:rPr>
              <a:t>Plans - 1 Metal Level</a:t>
            </a:r>
            <a:endParaRPr lang="en-US" sz="2800" dirty="0">
              <a:solidFill>
                <a:srgbClr val="000000"/>
              </a:solidFill>
              <a:latin typeface="Calibri" pitchFamily="34" charset="0"/>
            </a:endParaRPr>
          </a:p>
          <a:p>
            <a:pPr marL="280988" indent="-279400">
              <a:spcBef>
                <a:spcPts val="600"/>
              </a:spcBef>
              <a:buClr>
                <a:srgbClr val="000000"/>
              </a:buClr>
              <a:buSzPct val="100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pPr>
            <a:r>
              <a:rPr lang="en-US" sz="2800" dirty="0">
                <a:solidFill>
                  <a:srgbClr val="000000"/>
                </a:solidFill>
                <a:latin typeface="Calibri" pitchFamily="34" charset="0"/>
              </a:rPr>
              <a:t>All </a:t>
            </a:r>
            <a:r>
              <a:rPr lang="en-US" sz="2800" dirty="0" smtClean="0">
                <a:solidFill>
                  <a:srgbClr val="000000"/>
                </a:solidFill>
                <a:latin typeface="Calibri" pitchFamily="34" charset="0"/>
              </a:rPr>
              <a:t>Plans </a:t>
            </a:r>
            <a:r>
              <a:rPr lang="en-US" sz="2800" dirty="0">
                <a:solidFill>
                  <a:srgbClr val="000000"/>
                </a:solidFill>
                <a:latin typeface="Calibri" pitchFamily="34" charset="0"/>
              </a:rPr>
              <a:t>from 1 </a:t>
            </a:r>
            <a:r>
              <a:rPr lang="en-US" sz="2800" dirty="0" smtClean="0">
                <a:solidFill>
                  <a:srgbClr val="000000"/>
                </a:solidFill>
                <a:latin typeface="Calibri" pitchFamily="34" charset="0"/>
              </a:rPr>
              <a:t>Carrier</a:t>
            </a:r>
            <a:endParaRPr lang="en-US" sz="2800" dirty="0">
              <a:solidFill>
                <a:srgbClr val="000000"/>
              </a:solidFill>
              <a:latin typeface="Calibri" pitchFamily="34" charset="0"/>
            </a:endParaRPr>
          </a:p>
          <a:p>
            <a:pPr marL="280988" indent="-279400">
              <a:spcBef>
                <a:spcPts val="600"/>
              </a:spcBef>
              <a:buClr>
                <a:srgbClr val="000000"/>
              </a:buClr>
              <a:buSzPct val="100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defRPr/>
            </a:pPr>
            <a:r>
              <a:rPr lang="en-US" sz="2800" dirty="0">
                <a:solidFill>
                  <a:srgbClr val="000000"/>
                </a:solidFill>
                <a:latin typeface="Calibri" pitchFamily="34" charset="0"/>
              </a:rPr>
              <a:t>1 </a:t>
            </a:r>
            <a:r>
              <a:rPr lang="en-US" sz="2800" dirty="0" smtClean="0">
                <a:solidFill>
                  <a:srgbClr val="000000"/>
                </a:solidFill>
                <a:latin typeface="Calibri" pitchFamily="34" charset="0"/>
              </a:rPr>
              <a:t>Plan from 1 Carrier</a:t>
            </a:r>
            <a:endParaRPr lang="en-US" sz="2800" dirty="0">
              <a:solidFill>
                <a:srgbClr val="000000"/>
              </a:solidFill>
              <a:latin typeface="Calibri" pitchFamily="34" charset="0"/>
            </a:endParaRPr>
          </a:p>
        </p:txBody>
      </p:sp>
      <p:pic>
        <p:nvPicPr>
          <p:cNvPr id="5" name="Picture 2" descr="C:\Users\hannah.turner\Dropbox\DC HBX\Documents\SHOP\DC Health Link Employer Plan Options 10-1-201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1" y="2590800"/>
            <a:ext cx="4692650" cy="3462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9660124"/>
      </p:ext>
    </p:extLst>
  </p:cSld>
  <p:clrMapOvr>
    <a:masterClrMapping/>
  </p:clrMapOvr>
  <p:timing>
    <p:tnLst>
      <p:par>
        <p:cTn id="1" dur="indefinite" restart="never" nodeType="tmRoot"/>
      </p:par>
    </p:tnLst>
  </p:timing>
</p:sld>
</file>

<file path=ppt/theme/theme1.xml><?xml version="1.0" encoding="utf-8"?>
<a:theme xmlns:a="http://schemas.openxmlformats.org/drawingml/2006/main" name="DC Health Link p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CDI">
      <a:majorFont>
        <a:latin typeface="Helvetica LT Std"/>
        <a:ea typeface=""/>
        <a:cs typeface=""/>
      </a:majorFont>
      <a:minorFont>
        <a:latin typeface="Helvetica LT St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27520</TotalTime>
  <Words>731</Words>
  <Application>Microsoft Office PowerPoint</Application>
  <PresentationFormat>On-screen Show (4:3)</PresentationFormat>
  <Paragraphs>183</Paragraphs>
  <Slides>29</Slides>
  <Notes>20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DC Health Link pp</vt:lpstr>
      <vt:lpstr> COUNCIL OF THE DISTRICT OF COLUMBIA PERFORMANCE OVERSIGHT HEARING FY2014  DC Health Benefit Exchange Authority Wednesday, February 25, 2015 – 11:00 am John A. Wilson Building – Room 120   Mila Kofman, JD Executive Director DC Health Benefit Exchange Authority </vt:lpstr>
      <vt:lpstr>BACKGROUND</vt:lpstr>
      <vt:lpstr>BUILDING DC HEALTH LINK</vt:lpstr>
      <vt:lpstr>BUILDING DC HEALTH LINK</vt:lpstr>
      <vt:lpstr>BUILDING DC HEALTH LINK</vt:lpstr>
      <vt:lpstr> Data 2/23/2015 </vt:lpstr>
      <vt:lpstr>INDIVIDUAL COVERED LIVES AGE 2/23/15</vt:lpstr>
      <vt:lpstr>Individual Covered Lives by Metal Level 2/23/15</vt:lpstr>
      <vt:lpstr>EMPLOYER’S OPTIONS</vt:lpstr>
      <vt:lpstr>EMPLOYER’S CHOICE (463 EMPLOYERS) </vt:lpstr>
      <vt:lpstr>SHOP COVERED LIVES  - METAL LEVEL (not including Congress) 2/1/2015 data</vt:lpstr>
      <vt:lpstr>BUSINESS PARTNERS</vt:lpstr>
      <vt:lpstr>UNINSURED RATE CUT BY 43% IN DC</vt:lpstr>
      <vt:lpstr> 1ST YEAR:  DC HEALTH LINK COVERING UNINSURED BY WARD </vt:lpstr>
      <vt:lpstr>IT TAKES A VILLAGE </vt:lpstr>
      <vt:lpstr>POTUS WITH DC HEALTH LINK ASSISTER</vt:lpstr>
      <vt:lpstr>RECOGNITION </vt:lpstr>
      <vt:lpstr>FAITH-BASED PARTNERSHIPS </vt:lpstr>
      <vt:lpstr>SECOND OPEN ENROLLMENT HIGHLIGHTS</vt:lpstr>
      <vt:lpstr>SECOND OPEN ENROLLMENT HIGHLIGHTS</vt:lpstr>
      <vt:lpstr> “…. But if you  ordered pizza from Pizza 17 in D.C. last night, you probably did hear about health insurance from the District's health exchange. DC Health Link tucked fliers reminding football fans that the Feb. 15 coverage deadline is coming up….”    POLITICO PULSE  </vt:lpstr>
      <vt:lpstr>SECOND OPEN ENROLLMENT HIGHLIGHTS</vt:lpstr>
      <vt:lpstr>PowerPoint Presentation</vt:lpstr>
      <vt:lpstr>PowerPoint Presentation</vt:lpstr>
      <vt:lpstr>PowerPoint Presentation</vt:lpstr>
      <vt:lpstr>PowerPoint Presentation</vt:lpstr>
      <vt:lpstr>PowerPoint Presentation</vt:lpstr>
      <vt:lpstr> CURRENT PRIORITIES </vt:lpstr>
      <vt:lpstr> TO LEARN MORE: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Long</dc:creator>
  <cp:lastModifiedBy>Debra.Curtis</cp:lastModifiedBy>
  <cp:revision>177</cp:revision>
  <cp:lastPrinted>2015-02-24T17:32:49Z</cp:lastPrinted>
  <dcterms:created xsi:type="dcterms:W3CDTF">2014-01-16T16:28:27Z</dcterms:created>
  <dcterms:modified xsi:type="dcterms:W3CDTF">2015-02-24T21:45:44Z</dcterms:modified>
</cp:coreProperties>
</file>