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 id="2147483682" r:id="rId5"/>
  </p:sldMasterIdLst>
  <p:notesMasterIdLst>
    <p:notesMasterId r:id="rId25"/>
  </p:notesMasterIdLst>
  <p:handoutMasterIdLst>
    <p:handoutMasterId r:id="rId26"/>
  </p:handoutMasterIdLst>
  <p:sldIdLst>
    <p:sldId id="257" r:id="rId6"/>
    <p:sldId id="717" r:id="rId7"/>
    <p:sldId id="719" r:id="rId8"/>
    <p:sldId id="730" r:id="rId9"/>
    <p:sldId id="731" r:id="rId10"/>
    <p:sldId id="747" r:id="rId11"/>
    <p:sldId id="720" r:id="rId12"/>
    <p:sldId id="722" r:id="rId13"/>
    <p:sldId id="718" r:id="rId14"/>
    <p:sldId id="743" r:id="rId15"/>
    <p:sldId id="740" r:id="rId16"/>
    <p:sldId id="746" r:id="rId17"/>
    <p:sldId id="737" r:id="rId18"/>
    <p:sldId id="733" r:id="rId19"/>
    <p:sldId id="753" r:id="rId20"/>
    <p:sldId id="726" r:id="rId21"/>
    <p:sldId id="750" r:id="rId22"/>
    <p:sldId id="734" r:id="rId23"/>
    <p:sldId id="75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35" userDrawn="1">
          <p15:clr>
            <a:srgbClr val="A4A3A4"/>
          </p15:clr>
        </p15:guide>
        <p15:guide id="2" pos="2113" userDrawn="1">
          <p15:clr>
            <a:srgbClr val="A4A3A4"/>
          </p15:clr>
        </p15:guide>
        <p15:guide id="3" orient="horz" pos="2787" userDrawn="1">
          <p15:clr>
            <a:srgbClr val="A4A3A4"/>
          </p15:clr>
        </p15:guide>
        <p15:guide id="4" pos="2067" userDrawn="1">
          <p15:clr>
            <a:srgbClr val="A4A3A4"/>
          </p15:clr>
        </p15:guide>
        <p15:guide id="5" orient="horz" pos="2880" userDrawn="1">
          <p15:clr>
            <a:srgbClr val="A4A3A4"/>
          </p15:clr>
        </p15:guide>
        <p15:guide id="6" pos="2161" userDrawn="1">
          <p15:clr>
            <a:srgbClr val="A4A3A4"/>
          </p15:clr>
        </p15:guide>
        <p15:guide id="7" orient="horz" pos="2927" userDrawn="1">
          <p15:clr>
            <a:srgbClr val="A4A3A4"/>
          </p15:clr>
        </p15:guide>
        <p15:guide id="8"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25680C-C693-98D1-8DDB-9BB6A233DA3C}" name="Beard, Andre (DCHBX)" initials="BA(" userId="S::andre.beard1@dc.gov::b17c6091-2ac0-4cc8-9e67-083808fc9b9b" providerId="AD"/>
  <p188:author id="{5FE1BC20-F55A-0E84-E24D-899D708DC44C}" name="Kofman, Mila (DCHBX)" initials="KM(" userId="S::Mila.Kofman@dc.gov::b860d874-a9fa-4482-804c-88a02a0ddbdf" providerId="AD"/>
  <p188:author id="{B674B138-417A-1381-4769-652A01DCD068}" name="Dzurec, Kathryn (DCHBX)" initials="DK(" userId="S::kathryn.dzurec@dc.gov::08b83fa7-b2a7-4e71-b56f-1d0b9b9f66c3" providerId="AD"/>
  <p188:author id="{EC7B8F39-5B16-9375-F2EC-59B23487D5A1}" name="O'Brien, Ellen (DCHBX)" initials="EO" userId="S::ellen.obrien@dc.gov::8a724a42-f53d-4811-afde-b6878e02ffdb" providerId="AD"/>
  <p188:author id="{37B0E487-645E-ADE1-7382-7B07D8ED2DF0}" name="O’Brien, Ellen (DCHBX)" initials="OE(" userId="S::ellen.obrien2@dc.gov::c806e19f-2573-4bc6-a07a-6e9e0d4c1de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ofman, Mila (DCHBX)" initials="KM(" lastIdx="1" clrIdx="0">
    <p:extLst>
      <p:ext uri="{19B8F6BF-5375-455C-9EA6-DF929625EA0E}">
        <p15:presenceInfo xmlns:p15="http://schemas.microsoft.com/office/powerpoint/2012/main" userId="S-1-5-21-1713817121-306583656-3812618881-910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a:srgbClr val="B9B93A"/>
    <a:srgbClr val="AEB0B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76023" autoAdjust="0"/>
  </p:normalViewPr>
  <p:slideViewPr>
    <p:cSldViewPr>
      <p:cViewPr varScale="1">
        <p:scale>
          <a:sx n="83" d="100"/>
          <a:sy n="83" d="100"/>
        </p:scale>
        <p:origin x="2022" y="84"/>
      </p:cViewPr>
      <p:guideLst>
        <p:guide orient="horz" pos="2160"/>
        <p:guide pos="2880"/>
      </p:guideLst>
    </p:cSldViewPr>
  </p:slideViewPr>
  <p:outlineViewPr>
    <p:cViewPr>
      <p:scale>
        <a:sx n="33" d="100"/>
        <a:sy n="33" d="100"/>
      </p:scale>
      <p:origin x="0" y="-8388"/>
    </p:cViewPr>
  </p:outlineViewPr>
  <p:notesTextViewPr>
    <p:cViewPr>
      <p:scale>
        <a:sx n="1" d="1"/>
        <a:sy n="1" d="1"/>
      </p:scale>
      <p:origin x="0" y="0"/>
    </p:cViewPr>
  </p:notesTextViewPr>
  <p:sorterViewPr>
    <p:cViewPr>
      <p:scale>
        <a:sx n="200" d="100"/>
        <a:sy n="200" d="100"/>
      </p:scale>
      <p:origin x="0" y="0"/>
    </p:cViewPr>
  </p:sorterViewPr>
  <p:notesViewPr>
    <p:cSldViewPr>
      <p:cViewPr>
        <p:scale>
          <a:sx n="160" d="100"/>
          <a:sy n="160" d="100"/>
        </p:scale>
        <p:origin x="268" y="76"/>
      </p:cViewPr>
      <p:guideLst>
        <p:guide orient="horz" pos="2835"/>
        <p:guide pos="2113"/>
        <p:guide orient="horz" pos="2787"/>
        <p:guide pos="2067"/>
        <p:guide orient="horz" pos="2880"/>
        <p:guide pos="2161"/>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6"/>
            <a:ext cx="2971696" cy="456888"/>
          </a:xfrm>
          <a:prstGeom prst="rect">
            <a:avLst/>
          </a:prstGeom>
        </p:spPr>
        <p:txBody>
          <a:bodyPr vert="horz" lIns="89532" tIns="44766" rIns="89532" bIns="44766" rtlCol="0"/>
          <a:lstStyle>
            <a:lvl1pPr algn="l">
              <a:defRPr sz="1200"/>
            </a:lvl1pPr>
          </a:lstStyle>
          <a:p>
            <a:endParaRPr lang="en-US" dirty="0"/>
          </a:p>
        </p:txBody>
      </p:sp>
      <p:sp>
        <p:nvSpPr>
          <p:cNvPr id="3" name="Date Placeholder 2"/>
          <p:cNvSpPr>
            <a:spLocks noGrp="1"/>
          </p:cNvSpPr>
          <p:nvPr>
            <p:ph type="dt" sz="quarter" idx="1"/>
          </p:nvPr>
        </p:nvSpPr>
        <p:spPr>
          <a:xfrm>
            <a:off x="3884760" y="6"/>
            <a:ext cx="2971696" cy="456888"/>
          </a:xfrm>
          <a:prstGeom prst="rect">
            <a:avLst/>
          </a:prstGeom>
        </p:spPr>
        <p:txBody>
          <a:bodyPr vert="horz" lIns="89532" tIns="44766" rIns="89532" bIns="44766" rtlCol="0"/>
          <a:lstStyle>
            <a:lvl1pPr algn="r">
              <a:defRPr sz="1200"/>
            </a:lvl1pPr>
          </a:lstStyle>
          <a:p>
            <a:fld id="{CB373C53-922F-4D63-91BA-AFD274852E53}" type="datetimeFigureOut">
              <a:rPr lang="en-US" smtClean="0"/>
              <a:t>8/19/2024</a:t>
            </a:fld>
            <a:endParaRPr lang="en-US" dirty="0"/>
          </a:p>
        </p:txBody>
      </p:sp>
      <p:sp>
        <p:nvSpPr>
          <p:cNvPr id="4" name="Footer Placeholder 3"/>
          <p:cNvSpPr>
            <a:spLocks noGrp="1"/>
          </p:cNvSpPr>
          <p:nvPr>
            <p:ph type="ftr" sz="quarter" idx="2"/>
          </p:nvPr>
        </p:nvSpPr>
        <p:spPr>
          <a:xfrm>
            <a:off x="6" y="8685555"/>
            <a:ext cx="2971696" cy="456888"/>
          </a:xfrm>
          <a:prstGeom prst="rect">
            <a:avLst/>
          </a:prstGeom>
        </p:spPr>
        <p:txBody>
          <a:bodyPr vert="horz" lIns="89532" tIns="44766" rIns="89532" bIns="4476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760" y="8685555"/>
            <a:ext cx="2971696" cy="456888"/>
          </a:xfrm>
          <a:prstGeom prst="rect">
            <a:avLst/>
          </a:prstGeom>
        </p:spPr>
        <p:txBody>
          <a:bodyPr vert="horz" lIns="89532" tIns="44766" rIns="89532" bIns="44766" rtlCol="0" anchor="b"/>
          <a:lstStyle>
            <a:lvl1pPr algn="r">
              <a:defRPr sz="1200"/>
            </a:lvl1pPr>
          </a:lstStyle>
          <a:p>
            <a:fld id="{71212412-E2B5-458C-87C6-F928CFF312F9}" type="slidenum">
              <a:rPr lang="en-US" smtClean="0"/>
              <a:t>‹#›</a:t>
            </a:fld>
            <a:endParaRPr lang="en-US" dirty="0"/>
          </a:p>
        </p:txBody>
      </p:sp>
    </p:spTree>
    <p:extLst>
      <p:ext uri="{BB962C8B-B14F-4D97-AF65-F5344CB8AC3E}">
        <p14:creationId xmlns:p14="http://schemas.microsoft.com/office/powerpoint/2010/main" val="1091671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362" tIns="45679" rIns="91362" bIns="45679" rtlCol="0"/>
          <a:lstStyle>
            <a:lvl1pPr algn="l">
              <a:defRPr sz="1200"/>
            </a:lvl1pPr>
          </a:lstStyle>
          <a:p>
            <a:endParaRPr lang="en-US" dirty="0"/>
          </a:p>
        </p:txBody>
      </p:sp>
      <p:sp>
        <p:nvSpPr>
          <p:cNvPr id="3" name="Date Placeholder 2"/>
          <p:cNvSpPr>
            <a:spLocks noGrp="1"/>
          </p:cNvSpPr>
          <p:nvPr>
            <p:ph type="dt" idx="1"/>
          </p:nvPr>
        </p:nvSpPr>
        <p:spPr>
          <a:xfrm>
            <a:off x="3884615" y="0"/>
            <a:ext cx="2971800" cy="457200"/>
          </a:xfrm>
          <a:prstGeom prst="rect">
            <a:avLst/>
          </a:prstGeom>
        </p:spPr>
        <p:txBody>
          <a:bodyPr vert="horz" lIns="91362" tIns="45679" rIns="91362" bIns="45679" rtlCol="0"/>
          <a:lstStyle>
            <a:lvl1pPr algn="r">
              <a:defRPr sz="1200"/>
            </a:lvl1pPr>
          </a:lstStyle>
          <a:p>
            <a:fld id="{627B7FF1-578A-492E-87B4-2A524BFE7AEF}" type="datetimeFigureOut">
              <a:rPr lang="en-US" smtClean="0"/>
              <a:t>8/19/2024</a:t>
            </a:fld>
            <a:endParaRPr lang="en-US" dirty="0"/>
          </a:p>
        </p:txBody>
      </p:sp>
      <p:sp>
        <p:nvSpPr>
          <p:cNvPr id="4" name="Slide Image Placeholder 3"/>
          <p:cNvSpPr>
            <a:spLocks noGrp="1" noRot="1" noChangeAspect="1"/>
          </p:cNvSpPr>
          <p:nvPr>
            <p:ph type="sldImg" idx="2"/>
          </p:nvPr>
        </p:nvSpPr>
        <p:spPr>
          <a:xfrm>
            <a:off x="1143000" y="684213"/>
            <a:ext cx="4572000" cy="3430587"/>
          </a:xfrm>
          <a:prstGeom prst="rect">
            <a:avLst/>
          </a:prstGeom>
          <a:noFill/>
          <a:ln w="12700">
            <a:solidFill>
              <a:prstClr val="black"/>
            </a:solidFill>
          </a:ln>
        </p:spPr>
        <p:txBody>
          <a:bodyPr vert="horz" lIns="91362" tIns="45679" rIns="91362" bIns="45679" rtlCol="0" anchor="ctr"/>
          <a:lstStyle/>
          <a:p>
            <a:endParaRPr lang="en-US" dirty="0"/>
          </a:p>
        </p:txBody>
      </p:sp>
      <p:sp>
        <p:nvSpPr>
          <p:cNvPr id="5" name="Notes Placeholder 4"/>
          <p:cNvSpPr>
            <a:spLocks noGrp="1"/>
          </p:cNvSpPr>
          <p:nvPr>
            <p:ph type="body" sz="quarter" idx="3"/>
          </p:nvPr>
        </p:nvSpPr>
        <p:spPr>
          <a:xfrm>
            <a:off x="685800" y="4343404"/>
            <a:ext cx="5486400" cy="4114800"/>
          </a:xfrm>
          <a:prstGeom prst="rect">
            <a:avLst/>
          </a:prstGeom>
        </p:spPr>
        <p:txBody>
          <a:bodyPr vert="horz" lIns="91362" tIns="45679" rIns="91362" bIns="456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2"/>
            <a:ext cx="2971800" cy="457200"/>
          </a:xfrm>
          <a:prstGeom prst="rect">
            <a:avLst/>
          </a:prstGeom>
        </p:spPr>
        <p:txBody>
          <a:bodyPr vert="horz" lIns="91362" tIns="45679" rIns="91362" bIns="456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5" y="8685212"/>
            <a:ext cx="2971800" cy="457200"/>
          </a:xfrm>
          <a:prstGeom prst="rect">
            <a:avLst/>
          </a:prstGeom>
        </p:spPr>
        <p:txBody>
          <a:bodyPr vert="horz" lIns="91362" tIns="45679" rIns="91362" bIns="45679" rtlCol="0" anchor="b"/>
          <a:lstStyle>
            <a:lvl1pPr algn="r">
              <a:defRPr sz="1200"/>
            </a:lvl1pPr>
          </a:lstStyle>
          <a:p>
            <a:fld id="{F881AD1C-B35A-42CF-89BC-770C3EDCC102}" type="slidenum">
              <a:rPr lang="en-US" smtClean="0"/>
              <a:t>‹#›</a:t>
            </a:fld>
            <a:endParaRPr lang="en-US" dirty="0"/>
          </a:p>
        </p:txBody>
      </p:sp>
    </p:spTree>
    <p:extLst>
      <p:ext uri="{BB962C8B-B14F-4D97-AF65-F5344CB8AC3E}">
        <p14:creationId xmlns:p14="http://schemas.microsoft.com/office/powerpoint/2010/main" val="1700277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6" name="Footer Placeholder 5"/>
          <p:cNvSpPr>
            <a:spLocks noGrp="1"/>
          </p:cNvSpPr>
          <p:nvPr>
            <p:ph type="ftr" sz="quarter" idx="10"/>
          </p:nvPr>
        </p:nvSpPr>
        <p:spPr/>
        <p:txBody>
          <a:bodyPr/>
          <a:lstStyle/>
          <a:p>
            <a:r>
              <a:rPr lang="en-US" dirty="0"/>
              <a:t>draft</a:t>
            </a:r>
          </a:p>
        </p:txBody>
      </p:sp>
    </p:spTree>
    <p:extLst>
      <p:ext uri="{BB962C8B-B14F-4D97-AF65-F5344CB8AC3E}">
        <p14:creationId xmlns:p14="http://schemas.microsoft.com/office/powerpoint/2010/main" val="2089170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81AD1C-B35A-42CF-89BC-770C3EDCC102}" type="slidenum">
              <a:rPr lang="en-US" smtClean="0"/>
              <a:t>14</a:t>
            </a:fld>
            <a:endParaRPr lang="en-US" dirty="0"/>
          </a:p>
        </p:txBody>
      </p:sp>
    </p:spTree>
    <p:extLst>
      <p:ext uri="{BB962C8B-B14F-4D97-AF65-F5344CB8AC3E}">
        <p14:creationId xmlns:p14="http://schemas.microsoft.com/office/powerpoint/2010/main" val="2311250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81AD1C-B35A-42CF-89BC-770C3EDCC102}" type="slidenum">
              <a:rPr lang="en-US" smtClean="0"/>
              <a:t>16</a:t>
            </a:fld>
            <a:endParaRPr lang="en-US" dirty="0"/>
          </a:p>
        </p:txBody>
      </p:sp>
    </p:spTree>
    <p:extLst>
      <p:ext uri="{BB962C8B-B14F-4D97-AF65-F5344CB8AC3E}">
        <p14:creationId xmlns:p14="http://schemas.microsoft.com/office/powerpoint/2010/main" val="657359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draft</a:t>
            </a:r>
          </a:p>
        </p:txBody>
      </p:sp>
    </p:spTree>
    <p:extLst>
      <p:ext uri="{BB962C8B-B14F-4D97-AF65-F5344CB8AC3E}">
        <p14:creationId xmlns:p14="http://schemas.microsoft.com/office/powerpoint/2010/main" val="2678817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81AD1C-B35A-42CF-89BC-770C3EDCC102}" type="slidenum">
              <a:rPr lang="en-US" smtClean="0"/>
              <a:t>18</a:t>
            </a:fld>
            <a:endParaRPr lang="en-US" dirty="0"/>
          </a:p>
        </p:txBody>
      </p:sp>
    </p:spTree>
    <p:extLst>
      <p:ext uri="{BB962C8B-B14F-4D97-AF65-F5344CB8AC3E}">
        <p14:creationId xmlns:p14="http://schemas.microsoft.com/office/powerpoint/2010/main" val="18605360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1AD1C-B35A-42CF-89BC-770C3EDCC102}" type="slidenum">
              <a:rPr lang="en-US" smtClean="0"/>
              <a:t>19</a:t>
            </a:fld>
            <a:endParaRPr lang="en-US" dirty="0"/>
          </a:p>
        </p:txBody>
      </p:sp>
    </p:spTree>
    <p:extLst>
      <p:ext uri="{BB962C8B-B14F-4D97-AF65-F5344CB8AC3E}">
        <p14:creationId xmlns:p14="http://schemas.microsoft.com/office/powerpoint/2010/main" val="3067239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81AD1C-B35A-42CF-89BC-770C3EDCC102}" type="slidenum">
              <a:rPr lang="en-US" smtClean="0"/>
              <a:t>3</a:t>
            </a:fld>
            <a:endParaRPr lang="en-US" dirty="0"/>
          </a:p>
        </p:txBody>
      </p:sp>
    </p:spTree>
    <p:extLst>
      <p:ext uri="{BB962C8B-B14F-4D97-AF65-F5344CB8AC3E}">
        <p14:creationId xmlns:p14="http://schemas.microsoft.com/office/powerpoint/2010/main" val="3175563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81AD1C-B35A-42CF-89BC-770C3EDCC102}" type="slidenum">
              <a:rPr lang="en-US" smtClean="0"/>
              <a:t>4</a:t>
            </a:fld>
            <a:endParaRPr lang="en-US" dirty="0"/>
          </a:p>
        </p:txBody>
      </p:sp>
    </p:spTree>
    <p:extLst>
      <p:ext uri="{BB962C8B-B14F-4D97-AF65-F5344CB8AC3E}">
        <p14:creationId xmlns:p14="http://schemas.microsoft.com/office/powerpoint/2010/main" val="902268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r>
              <a:rPr lang="en-US" sz="1100" dirty="0">
                <a:effectLst/>
                <a:latin typeface="Calibri" panose="020F0502020204030204" pitchFamily="34" charset="0"/>
                <a:ea typeface="Calibri" panose="020F0502020204030204" pitchFamily="34" charset="0"/>
                <a:cs typeface="Dubai" panose="020B0503030403030204" pitchFamily="34" charset="-78"/>
              </a:rPr>
            </a:br>
            <a:endParaRPr lang="en-US" sz="1100" dirty="0">
              <a:effectLst/>
              <a:latin typeface="Calibri" panose="020F0502020204030204" pitchFamily="34" charset="0"/>
              <a:ea typeface="Calibri" panose="020F0502020204030204" pitchFamily="34" charset="0"/>
            </a:endParaRPr>
          </a:p>
          <a:p>
            <a:endParaRPr lang="en-US"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draft</a:t>
            </a:r>
          </a:p>
        </p:txBody>
      </p:sp>
    </p:spTree>
    <p:extLst>
      <p:ext uri="{BB962C8B-B14F-4D97-AF65-F5344CB8AC3E}">
        <p14:creationId xmlns:p14="http://schemas.microsoft.com/office/powerpoint/2010/main" val="2020002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81AD1C-B35A-42CF-89BC-770C3EDCC102}" type="slidenum">
              <a:rPr lang="en-US" smtClean="0"/>
              <a:t>7</a:t>
            </a:fld>
            <a:endParaRPr lang="en-US" dirty="0"/>
          </a:p>
        </p:txBody>
      </p:sp>
    </p:spTree>
    <p:extLst>
      <p:ext uri="{BB962C8B-B14F-4D97-AF65-F5344CB8AC3E}">
        <p14:creationId xmlns:p14="http://schemas.microsoft.com/office/powerpoint/2010/main" val="3171500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81AD1C-B35A-42CF-89BC-770C3EDCC102}" type="slidenum">
              <a:rPr lang="en-US" smtClean="0"/>
              <a:t>9</a:t>
            </a:fld>
            <a:endParaRPr lang="en-US" dirty="0"/>
          </a:p>
        </p:txBody>
      </p:sp>
    </p:spTree>
    <p:extLst>
      <p:ext uri="{BB962C8B-B14F-4D97-AF65-F5344CB8AC3E}">
        <p14:creationId xmlns:p14="http://schemas.microsoft.com/office/powerpoint/2010/main" val="771069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81AD1C-B35A-42CF-89BC-770C3EDCC102}" type="slidenum">
              <a:rPr lang="en-US" smtClean="0"/>
              <a:t>10</a:t>
            </a:fld>
            <a:endParaRPr lang="en-US" dirty="0"/>
          </a:p>
        </p:txBody>
      </p:sp>
    </p:spTree>
    <p:extLst>
      <p:ext uri="{BB962C8B-B14F-4D97-AF65-F5344CB8AC3E}">
        <p14:creationId xmlns:p14="http://schemas.microsoft.com/office/powerpoint/2010/main" val="230566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81AD1C-B35A-42CF-89BC-770C3EDCC102}" type="slidenum">
              <a:rPr lang="en-US" smtClean="0"/>
              <a:t>11</a:t>
            </a:fld>
            <a:endParaRPr lang="en-US" dirty="0"/>
          </a:p>
        </p:txBody>
      </p:sp>
    </p:spTree>
    <p:extLst>
      <p:ext uri="{BB962C8B-B14F-4D97-AF65-F5344CB8AC3E}">
        <p14:creationId xmlns:p14="http://schemas.microsoft.com/office/powerpoint/2010/main" val="3636483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81AD1C-B35A-42CF-89BC-770C3EDCC102}" type="slidenum">
              <a:rPr lang="en-US" smtClean="0"/>
              <a:t>13</a:t>
            </a:fld>
            <a:endParaRPr lang="en-US" dirty="0"/>
          </a:p>
        </p:txBody>
      </p:sp>
    </p:spTree>
    <p:extLst>
      <p:ext uri="{BB962C8B-B14F-4D97-AF65-F5344CB8AC3E}">
        <p14:creationId xmlns:p14="http://schemas.microsoft.com/office/powerpoint/2010/main" val="1540384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667000"/>
            <a:ext cx="8001000" cy="1066800"/>
          </a:xfrm>
        </p:spPr>
        <p:txBody>
          <a:bodyPr/>
          <a:lstStyle>
            <a:lvl1pPr marL="0" indent="0" algn="r">
              <a:buNone/>
              <a:defRPr>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Title 7"/>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9" name="Date Placeholder 8"/>
          <p:cNvSpPr>
            <a:spLocks noGrp="1"/>
          </p:cNvSpPr>
          <p:nvPr>
            <p:ph type="dt" sz="half" idx="10"/>
          </p:nvPr>
        </p:nvSpPr>
        <p:spPr/>
        <p:txBody>
          <a:bodyPr/>
          <a:lstStyle/>
          <a:p>
            <a:fld id="{7D3E5AAA-A516-4248-98A4-C882212315D9}" type="datetime1">
              <a:rPr lang="en-US" smtClean="0">
                <a:solidFill>
                  <a:prstClr val="black">
                    <a:tint val="75000"/>
                  </a:prstClr>
                </a:solidFill>
              </a:rPr>
              <a:t>8/19/2024</a:t>
            </a:fld>
            <a:endParaRPr lang="en-US" dirty="0">
              <a:solidFill>
                <a:prstClr val="black">
                  <a:tint val="75000"/>
                </a:prstClr>
              </a:solidFill>
            </a:endParaRPr>
          </a:p>
        </p:txBody>
      </p:sp>
      <p:sp>
        <p:nvSpPr>
          <p:cNvPr id="10" name="Slide Number Placeholder 9"/>
          <p:cNvSpPr>
            <a:spLocks noGrp="1"/>
          </p:cNvSpPr>
          <p:nvPr>
            <p:ph type="sldNum" sz="quarter" idx="11"/>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
        <p:nvSpPr>
          <p:cNvPr id="11" name="Footer Placeholder 10"/>
          <p:cNvSpPr>
            <a:spLocks noGrp="1"/>
          </p:cNvSpPr>
          <p:nvPr>
            <p:ph type="ftr" sz="quarter" idx="12"/>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592414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0"/>
            <a:ext cx="2057400" cy="46021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1524000"/>
            <a:ext cx="6019800" cy="4602163"/>
          </a:xfrm>
        </p:spPr>
        <p:txBody>
          <a:bodyPr vert="eaVert"/>
          <a:lstStyle>
            <a:lvl1pPr>
              <a:defRPr lang="en-US" sz="3200" kern="1200" dirty="0" smtClean="0">
                <a:solidFill>
                  <a:schemeClr val="tx1"/>
                </a:solidFill>
                <a:latin typeface="+mn-lt"/>
                <a:ea typeface="+mn-ea"/>
                <a:cs typeface="+mn-cs"/>
              </a:defRPr>
            </a:lvl1pPr>
            <a:lvl2pPr>
              <a:defRPr lang="en-US" sz="2400" b="0" kern="1200" dirty="0" smtClean="0">
                <a:solidFill>
                  <a:schemeClr val="tx1"/>
                </a:solidFill>
                <a:latin typeface="+mn-lt"/>
                <a:ea typeface="+mn-ea"/>
                <a:cs typeface="Arial" pitchFamily="34" charset="0"/>
              </a:defRPr>
            </a:lvl2pPr>
            <a:lvl3pPr>
              <a:defRPr lang="en-US" sz="2400" kern="1200" dirty="0" smtClean="0">
                <a:solidFill>
                  <a:schemeClr val="tx1"/>
                </a:solidFill>
                <a:latin typeface="+mn-lt"/>
                <a:ea typeface="+mn-ea"/>
                <a:cs typeface="+mn-cs"/>
              </a:defRPr>
            </a:lvl3pPr>
            <a:lvl4pPr>
              <a:defRPr lang="en-US" sz="1600" kern="1200" dirty="0" smtClean="0">
                <a:solidFill>
                  <a:schemeClr val="tx1"/>
                </a:solidFill>
                <a:latin typeface="+mn-lt"/>
                <a:ea typeface="+mn-ea"/>
                <a:cs typeface="Arial" pitchFamily="34" charset="0"/>
              </a:defRPr>
            </a:lvl4pPr>
            <a:lvl5pPr>
              <a:defRPr lang="en-US" sz="1100" kern="1200" dirty="0" smtClean="0">
                <a:solidFill>
                  <a:schemeClr val="tx1"/>
                </a:solidFill>
                <a:latin typeface="+mn-lt"/>
                <a:ea typeface="+mn-ea"/>
                <a:cs typeface="Arial" pitchFamily="34" charset="0"/>
              </a:defRPr>
            </a:lvl5p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4" name="Date Placeholder 3"/>
          <p:cNvSpPr>
            <a:spLocks noGrp="1"/>
          </p:cNvSpPr>
          <p:nvPr>
            <p:ph type="dt" sz="half" idx="10"/>
          </p:nvPr>
        </p:nvSpPr>
        <p:spPr/>
        <p:txBody>
          <a:bodyPr/>
          <a:lstStyle/>
          <a:p>
            <a:fld id="{67A9505A-D1F6-4BBE-BA02-A3C918F99D77}" type="datetime1">
              <a:rPr lang="en-US" smtClean="0">
                <a:solidFill>
                  <a:prstClr val="black">
                    <a:tint val="75000"/>
                  </a:prstClr>
                </a:solidFill>
              </a:rPr>
              <a:t>8/19/2024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71439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667000"/>
            <a:ext cx="8001000" cy="1066800"/>
          </a:xfrm>
        </p:spPr>
        <p:txBody>
          <a:bodyPr/>
          <a:lstStyle>
            <a:lvl1pPr marL="0" indent="0" algn="r">
              <a:buNone/>
              <a:defRPr>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Title 7"/>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9" name="Date Placeholder 8"/>
          <p:cNvSpPr>
            <a:spLocks noGrp="1"/>
          </p:cNvSpPr>
          <p:nvPr>
            <p:ph type="dt" sz="half" idx="10"/>
          </p:nvPr>
        </p:nvSpPr>
        <p:spPr/>
        <p:txBody>
          <a:bodyPr/>
          <a:lstStyle/>
          <a:p>
            <a:fld id="{053995B2-2CB4-4B09-8199-7E386627F0F8}" type="datetime1">
              <a:rPr lang="en-US" smtClean="0">
                <a:solidFill>
                  <a:prstClr val="black">
                    <a:tint val="75000"/>
                  </a:prstClr>
                </a:solidFill>
              </a:rPr>
              <a:t>8/19/2024</a:t>
            </a:fld>
            <a:endParaRPr lang="en-US" dirty="0">
              <a:solidFill>
                <a:prstClr val="black">
                  <a:tint val="75000"/>
                </a:prstClr>
              </a:solidFill>
            </a:endParaRPr>
          </a:p>
        </p:txBody>
      </p:sp>
      <p:sp>
        <p:nvSpPr>
          <p:cNvPr id="10" name="Slide Number Placeholder 9"/>
          <p:cNvSpPr>
            <a:spLocks noGrp="1"/>
          </p:cNvSpPr>
          <p:nvPr>
            <p:ph type="sldNum" sz="quarter" idx="11"/>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
        <p:nvSpPr>
          <p:cNvPr id="11" name="Footer Placeholder 10"/>
          <p:cNvSpPr>
            <a:spLocks noGrp="1"/>
          </p:cNvSpPr>
          <p:nvPr>
            <p:ph type="ftr" sz="quarter" idx="12"/>
          </p:nvPr>
        </p:nvSpPr>
        <p:spPr/>
        <p:txBody>
          <a:bodyPr/>
          <a:lstStyle/>
          <a:p>
            <a:r>
              <a:rPr lang="en-US" dirty="0">
                <a:solidFill>
                  <a:prstClr val="black">
                    <a:tint val="75000"/>
                  </a:prstClr>
                </a:solidFill>
              </a:rPr>
              <a:t>DRAFT MAY 26</a:t>
            </a:r>
          </a:p>
        </p:txBody>
      </p:sp>
    </p:spTree>
    <p:extLst>
      <p:ext uri="{BB962C8B-B14F-4D97-AF65-F5344CB8AC3E}">
        <p14:creationId xmlns:p14="http://schemas.microsoft.com/office/powerpoint/2010/main" val="1165156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lgn="l" defTabSz="914400" rtl="0" eaLnBrk="1" latinLnBrk="0" hangingPunct="1">
              <a:spcBef>
                <a:spcPct val="20000"/>
              </a:spcBef>
              <a:defRPr lang="en-US" sz="3200" kern="1200" dirty="0" smtClean="0">
                <a:solidFill>
                  <a:schemeClr val="tx1"/>
                </a:solidFill>
                <a:latin typeface="+mn-lt"/>
                <a:ea typeface="+mn-ea"/>
                <a:cs typeface="+mn-cs"/>
              </a:defRPr>
            </a:lvl1pPr>
            <a:lvl2pPr algn="l" defTabSz="914400" rtl="0" eaLnBrk="1" latinLnBrk="0" hangingPunct="1">
              <a:spcBef>
                <a:spcPct val="20000"/>
              </a:spcBef>
              <a:defRPr lang="en-US" sz="2400" b="0" kern="1200" dirty="0" smtClean="0">
                <a:solidFill>
                  <a:schemeClr val="tx1"/>
                </a:solidFill>
                <a:latin typeface="+mn-lt"/>
                <a:ea typeface="+mn-ea"/>
                <a:cs typeface="Arial" pitchFamily="34" charset="0"/>
              </a:defRPr>
            </a:lvl2pPr>
            <a:lvl3pPr algn="l" defTabSz="914400" rtl="0" eaLnBrk="1" latinLnBrk="0" hangingPunct="1">
              <a:spcBef>
                <a:spcPct val="20000"/>
              </a:spcBef>
              <a:defRPr lang="en-US" sz="2400" kern="1200" dirty="0" smtClean="0">
                <a:solidFill>
                  <a:schemeClr val="tx1"/>
                </a:solidFill>
                <a:latin typeface="+mn-lt"/>
                <a:ea typeface="+mn-ea"/>
                <a:cs typeface="+mn-cs"/>
              </a:defRPr>
            </a:lvl3pPr>
            <a:lvl4pPr algn="l" defTabSz="914400" rtl="0" eaLnBrk="1" latinLnBrk="0" hangingPunct="1">
              <a:spcBef>
                <a:spcPct val="20000"/>
              </a:spcBef>
              <a:defRPr lang="en-US" sz="1600" kern="1200" dirty="0" smtClean="0">
                <a:solidFill>
                  <a:schemeClr val="tx1"/>
                </a:solidFill>
                <a:latin typeface="+mn-lt"/>
                <a:ea typeface="+mn-ea"/>
                <a:cs typeface="Arial" pitchFamily="34" charset="0"/>
              </a:defRPr>
            </a:lvl4pPr>
            <a:lvl5pPr algn="l" defTabSz="914400" rtl="0" eaLnBrk="1" latinLnBrk="0" hangingPunct="1">
              <a:spcBef>
                <a:spcPct val="20000"/>
              </a:spcBef>
              <a:defRPr lang="en-US" sz="1100" kern="1200" dirty="0">
                <a:solidFill>
                  <a:schemeClr val="tx1"/>
                </a:solidFill>
                <a:latin typeface="+mn-lt"/>
                <a:ea typeface="+mn-ea"/>
                <a:cs typeface="Arial" pitchFamily="34" charset="0"/>
              </a:defRPr>
            </a:lvl5pPr>
          </a:lstStyle>
          <a:p>
            <a:pPr marL="342900" lvl="0" indent="-342900" algn="l" defTabSz="914400" rtl="0" eaLnBrk="1" latinLnBrk="0" hangingPunct="1">
              <a:spcBef>
                <a:spcPct val="20000"/>
              </a:spcBef>
              <a:buClr>
                <a:schemeClr val="accent6"/>
              </a:buClr>
              <a:buFont typeface="Lucida Sans Unicode" pitchFamily="34" charset="0"/>
              <a:buChar char="‣"/>
            </a:pPr>
            <a:r>
              <a:rPr lang="en-US" dirty="0"/>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dirty="0"/>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dirty="0"/>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dirty="0"/>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dirty="0"/>
              <a:t>Fifth level</a:t>
            </a:r>
          </a:p>
        </p:txBody>
      </p:sp>
      <p:sp>
        <p:nvSpPr>
          <p:cNvPr id="4" name="Date Placeholder 3"/>
          <p:cNvSpPr>
            <a:spLocks noGrp="1"/>
          </p:cNvSpPr>
          <p:nvPr>
            <p:ph type="dt" sz="half" idx="10"/>
          </p:nvPr>
        </p:nvSpPr>
        <p:spPr/>
        <p:txBody>
          <a:bodyPr/>
          <a:lstStyle/>
          <a:p>
            <a:fld id="{A1ED5B4D-5765-4AD2-A3BC-D09324FD5A65}" type="datetime1">
              <a:rPr lang="en-US" smtClean="0">
                <a:solidFill>
                  <a:prstClr val="black">
                    <a:tint val="75000"/>
                  </a:prstClr>
                </a:solidFill>
              </a:rPr>
              <a:t>8/19/2024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DRAFT MAY 26</a:t>
            </a:r>
          </a:p>
        </p:txBody>
      </p:sp>
      <p:sp>
        <p:nvSpPr>
          <p:cNvPr id="6" name="Slide Number Placeholder 5"/>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pic>
        <p:nvPicPr>
          <p:cNvPr id="7" name="Picture 1" descr="Text, calendar&#10;&#10;Description automatically generated">
            <a:extLst>
              <a:ext uri="{FF2B5EF4-FFF2-40B4-BE49-F238E27FC236}">
                <a16:creationId xmlns:a16="http://schemas.microsoft.com/office/drawing/2014/main" id="{2B3AFC88-27CC-21BB-9947-F5E44B103E6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4146" y="136525"/>
            <a:ext cx="2082302" cy="106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4214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lgn="r">
              <a:buNone/>
              <a:defRPr sz="2000">
                <a:solidFill>
                  <a:schemeClr val="tx1">
                    <a:tint val="75000"/>
                  </a:schemeClr>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CDE4E4-7FDB-4849-9505-DE2352305259}" type="datetime1">
              <a:rPr lang="en-US" smtClean="0">
                <a:solidFill>
                  <a:prstClr val="black">
                    <a:tint val="75000"/>
                  </a:prstClr>
                </a:solidFill>
              </a:rPr>
              <a:t>8/19/2024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DRAFT MAY 26</a:t>
            </a:r>
          </a:p>
        </p:txBody>
      </p:sp>
      <p:sp>
        <p:nvSpPr>
          <p:cNvPr id="6" name="Slide Number Placeholder 5"/>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pic>
        <p:nvPicPr>
          <p:cNvPr id="7" name="Picture 1" descr="Text, calendar&#10;&#10;Description automatically generated">
            <a:extLst>
              <a:ext uri="{FF2B5EF4-FFF2-40B4-BE49-F238E27FC236}">
                <a16:creationId xmlns:a16="http://schemas.microsoft.com/office/drawing/2014/main" id="{83BDF5DB-2BA2-C4EA-6CF8-5BC03BC3BC1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4146" y="136525"/>
            <a:ext cx="2082302" cy="106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0173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9144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2514600"/>
            <a:ext cx="4038600" cy="3611563"/>
          </a:xfrm>
        </p:spPr>
        <p:txBody>
          <a:bodyPr>
            <a:normAutofit/>
          </a:bodyPr>
          <a:lstStyle>
            <a:lvl1pPr algn="l" defTabSz="914400" rtl="0" eaLnBrk="1" latinLnBrk="0" hangingPunct="1">
              <a:spcBef>
                <a:spcPct val="20000"/>
              </a:spcBef>
              <a:defRPr lang="en-US" sz="3200" kern="1200" dirty="0" smtClean="0">
                <a:solidFill>
                  <a:schemeClr val="tx1"/>
                </a:solidFill>
                <a:latin typeface="+mn-lt"/>
                <a:ea typeface="+mn-ea"/>
                <a:cs typeface="+mn-cs"/>
              </a:defRPr>
            </a:lvl1pPr>
            <a:lvl2pPr algn="l" defTabSz="914400" rtl="0" eaLnBrk="1" latinLnBrk="0" hangingPunct="1">
              <a:spcBef>
                <a:spcPct val="20000"/>
              </a:spcBef>
              <a:defRPr lang="en-US" sz="2400" b="0" kern="1200" dirty="0" smtClean="0">
                <a:solidFill>
                  <a:schemeClr val="tx1"/>
                </a:solidFill>
                <a:latin typeface="+mn-lt"/>
                <a:ea typeface="+mn-ea"/>
                <a:cs typeface="Arial" pitchFamily="34" charset="0"/>
              </a:defRPr>
            </a:lvl2pPr>
            <a:lvl3pPr algn="l" defTabSz="914400" rtl="0" eaLnBrk="1" latinLnBrk="0" hangingPunct="1">
              <a:spcBef>
                <a:spcPct val="20000"/>
              </a:spcBef>
              <a:defRPr lang="en-US" sz="2400" kern="1200" dirty="0" smtClean="0">
                <a:solidFill>
                  <a:schemeClr val="tx1"/>
                </a:solidFill>
                <a:latin typeface="+mn-lt"/>
                <a:ea typeface="+mn-ea"/>
                <a:cs typeface="+mn-cs"/>
              </a:defRPr>
            </a:lvl3pPr>
            <a:lvl4pPr algn="l" defTabSz="914400" rtl="0" eaLnBrk="1" latinLnBrk="0" hangingPunct="1">
              <a:spcBef>
                <a:spcPct val="20000"/>
              </a:spcBef>
              <a:defRPr lang="en-US" sz="1600" kern="1200" dirty="0" smtClean="0">
                <a:solidFill>
                  <a:schemeClr val="tx1"/>
                </a:solidFill>
                <a:latin typeface="+mn-lt"/>
                <a:ea typeface="+mn-ea"/>
                <a:cs typeface="Arial" pitchFamily="34" charset="0"/>
              </a:defRPr>
            </a:lvl4pPr>
            <a:lvl5pPr algn="l" defTabSz="914400" rtl="0" eaLnBrk="1" latinLnBrk="0" hangingPunct="1">
              <a:spcBef>
                <a:spcPct val="20000"/>
              </a:spcBef>
              <a:defRPr lang="en-US" sz="1100" kern="1200" dirty="0" smtClean="0">
                <a:solidFill>
                  <a:schemeClr val="tx1"/>
                </a:solidFill>
                <a:latin typeface="+mn-lt"/>
                <a:ea typeface="+mn-ea"/>
                <a:cs typeface="Arial" pitchFamily="34" charset="0"/>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4" name="Content Placeholder 3"/>
          <p:cNvSpPr>
            <a:spLocks noGrp="1"/>
          </p:cNvSpPr>
          <p:nvPr>
            <p:ph sz="half" idx="2"/>
          </p:nvPr>
        </p:nvSpPr>
        <p:spPr>
          <a:xfrm>
            <a:off x="4648200" y="2514600"/>
            <a:ext cx="4038600" cy="3611563"/>
          </a:xfrm>
        </p:spPr>
        <p:txBody>
          <a:bodyPr/>
          <a:lstStyle>
            <a:lvl1pPr>
              <a:defRPr lang="en-US" sz="3200" kern="1200" dirty="0" smtClean="0">
                <a:solidFill>
                  <a:schemeClr val="tx1"/>
                </a:solidFill>
                <a:latin typeface="+mn-lt"/>
                <a:ea typeface="+mn-ea"/>
                <a:cs typeface="+mn-cs"/>
              </a:defRPr>
            </a:lvl1pPr>
            <a:lvl2pPr>
              <a:defRPr lang="en-US" sz="2400" b="0" kern="1200" dirty="0" smtClean="0">
                <a:solidFill>
                  <a:schemeClr val="tx1"/>
                </a:solidFill>
                <a:latin typeface="+mn-lt"/>
                <a:ea typeface="+mn-ea"/>
                <a:cs typeface="Arial" pitchFamily="34" charset="0"/>
              </a:defRPr>
            </a:lvl2pPr>
            <a:lvl3pPr>
              <a:defRPr lang="en-US" sz="2400" kern="1200" dirty="0" smtClean="0">
                <a:solidFill>
                  <a:schemeClr val="tx1"/>
                </a:solidFill>
                <a:latin typeface="+mn-lt"/>
                <a:ea typeface="+mn-ea"/>
                <a:cs typeface="+mn-cs"/>
              </a:defRPr>
            </a:lvl3pPr>
            <a:lvl4pPr>
              <a:defRPr lang="en-US" sz="1600" kern="1200" dirty="0" smtClean="0">
                <a:solidFill>
                  <a:schemeClr val="tx1"/>
                </a:solidFill>
                <a:latin typeface="+mn-lt"/>
                <a:ea typeface="+mn-ea"/>
                <a:cs typeface="Arial" pitchFamily="34" charset="0"/>
              </a:defRPr>
            </a:lvl4pPr>
            <a:lvl5pPr>
              <a:defRPr lang="en-US" sz="1100" kern="1200" dirty="0" smtClean="0">
                <a:solidFill>
                  <a:schemeClr val="tx1"/>
                </a:solidFill>
                <a:latin typeface="+mn-lt"/>
                <a:ea typeface="+mn-ea"/>
                <a:cs typeface="Arial" pitchFamily="34" charset="0"/>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5" name="Date Placeholder 4"/>
          <p:cNvSpPr>
            <a:spLocks noGrp="1"/>
          </p:cNvSpPr>
          <p:nvPr>
            <p:ph type="dt" sz="half" idx="10"/>
          </p:nvPr>
        </p:nvSpPr>
        <p:spPr/>
        <p:txBody>
          <a:bodyPr/>
          <a:lstStyle/>
          <a:p>
            <a:fld id="{38108B48-2395-49EB-BBDB-44B02D665EFF}" type="datetime1">
              <a:rPr lang="en-US" smtClean="0">
                <a:solidFill>
                  <a:prstClr val="black">
                    <a:tint val="75000"/>
                  </a:prstClr>
                </a:solidFill>
              </a:rPr>
              <a:t>8/19/2024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DRAFT MAY 26</a:t>
            </a:r>
          </a:p>
        </p:txBody>
      </p:sp>
      <p:sp>
        <p:nvSpPr>
          <p:cNvPr id="7" name="Slide Number Placeholder 6"/>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75515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BCC664-FBA7-4337-AA70-AA7D100C71F2}" type="datetime1">
              <a:rPr lang="en-US" smtClean="0">
                <a:solidFill>
                  <a:prstClr val="black">
                    <a:tint val="75000"/>
                  </a:prstClr>
                </a:solidFill>
              </a:rPr>
              <a:t>8/19/2024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a:solidFill>
                  <a:prstClr val="black">
                    <a:tint val="75000"/>
                  </a:prstClr>
                </a:solidFill>
              </a:rPr>
              <a:t>DRAFT MAY 26</a:t>
            </a:r>
          </a:p>
        </p:txBody>
      </p:sp>
      <p:sp>
        <p:nvSpPr>
          <p:cNvPr id="5" name="Slide Number Placeholder 4"/>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09315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D8EEC-3897-478C-AC35-BEF0D9A16216}" type="datetime1">
              <a:rPr lang="en-US" smtClean="0">
                <a:solidFill>
                  <a:prstClr val="black">
                    <a:tint val="75000"/>
                  </a:prstClr>
                </a:solidFill>
              </a:rPr>
              <a:t>8/19/2024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a:solidFill>
                  <a:prstClr val="black">
                    <a:tint val="75000"/>
                  </a:prstClr>
                </a:solidFill>
              </a:rPr>
              <a:t>DRAFT MAY 26</a:t>
            </a:r>
          </a:p>
        </p:txBody>
      </p:sp>
      <p:sp>
        <p:nvSpPr>
          <p:cNvPr id="4" name="Slide Number Placeholder 3"/>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76208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3008313" cy="1162050"/>
          </a:xfrm>
        </p:spPr>
        <p:txBody>
          <a:bodyPr anchor="b"/>
          <a:lstStyle>
            <a:lvl1pPr algn="l">
              <a:defRPr sz="2000" b="1">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3575050" y="1676400"/>
            <a:ext cx="5111750" cy="4449763"/>
          </a:xfrm>
        </p:spPr>
        <p:txBody>
          <a:bodyPr/>
          <a:lstStyle>
            <a:lvl1pPr>
              <a:defRPr lang="en-US" sz="3200" kern="1200" dirty="0" smtClean="0">
                <a:solidFill>
                  <a:schemeClr val="tx1"/>
                </a:solidFill>
                <a:latin typeface="+mn-lt"/>
                <a:ea typeface="+mn-ea"/>
                <a:cs typeface="+mn-cs"/>
              </a:defRPr>
            </a:lvl1pPr>
            <a:lvl2pPr>
              <a:defRPr lang="en-US" sz="2400" b="0" kern="1200" dirty="0" smtClean="0">
                <a:solidFill>
                  <a:schemeClr val="tx1"/>
                </a:solidFill>
                <a:latin typeface="+mn-lt"/>
                <a:ea typeface="+mn-ea"/>
                <a:cs typeface="Arial" pitchFamily="34" charset="0"/>
              </a:defRPr>
            </a:lvl2pPr>
            <a:lvl3pPr>
              <a:defRPr lang="en-US" sz="2400" kern="1200" dirty="0" smtClean="0">
                <a:solidFill>
                  <a:schemeClr val="tx1"/>
                </a:solidFill>
                <a:latin typeface="+mn-lt"/>
                <a:ea typeface="+mn-ea"/>
                <a:cs typeface="+mn-cs"/>
              </a:defRPr>
            </a:lvl3pPr>
            <a:lvl4pPr>
              <a:defRPr lang="en-US" sz="1600" kern="1200" dirty="0" smtClean="0">
                <a:solidFill>
                  <a:schemeClr val="tx1"/>
                </a:solidFill>
                <a:latin typeface="+mn-lt"/>
                <a:ea typeface="+mn-ea"/>
                <a:cs typeface="Arial" pitchFamily="34" charset="0"/>
              </a:defRPr>
            </a:lvl4pPr>
            <a:lvl5pPr>
              <a:defRPr lang="en-US" sz="1100" kern="1200" dirty="0" smtClean="0">
                <a:solidFill>
                  <a:schemeClr val="tx1"/>
                </a:solidFill>
                <a:latin typeface="+mn-lt"/>
                <a:ea typeface="+mn-ea"/>
                <a:cs typeface="Arial" pitchFamily="34" charset="0"/>
              </a:defRPr>
            </a:lvl5pPr>
            <a:lvl6pPr>
              <a:defRPr sz="2000"/>
            </a:lvl6pPr>
            <a:lvl7pPr>
              <a:defRPr sz="2000"/>
            </a:lvl7pPr>
            <a:lvl8pPr>
              <a:defRPr sz="2000"/>
            </a:lvl8pPr>
            <a:lvl9pPr>
              <a:defRPr sz="2000"/>
            </a:lvl9p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4" name="Text Placeholder 3"/>
          <p:cNvSpPr>
            <a:spLocks noGrp="1"/>
          </p:cNvSpPr>
          <p:nvPr>
            <p:ph type="body" sz="half" idx="2"/>
          </p:nvPr>
        </p:nvSpPr>
        <p:spPr>
          <a:xfrm>
            <a:off x="457200" y="2895600"/>
            <a:ext cx="3008313" cy="3200400"/>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9D5300-072B-46FB-85AC-10424AEE2ABF}" type="datetime1">
              <a:rPr lang="en-US" smtClean="0">
                <a:solidFill>
                  <a:prstClr val="black">
                    <a:tint val="75000"/>
                  </a:prstClr>
                </a:solidFill>
              </a:rPr>
              <a:t>8/19/2024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DRAFT MAY 26</a:t>
            </a:r>
          </a:p>
        </p:txBody>
      </p:sp>
      <p:sp>
        <p:nvSpPr>
          <p:cNvPr id="7" name="Slide Number Placeholder 6"/>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81124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800600"/>
            <a:ext cx="7848600" cy="566738"/>
          </a:xfrm>
        </p:spPr>
        <p:txBody>
          <a:bodyPr anchor="b"/>
          <a:lstStyle>
            <a:lvl1pPr algn="r">
              <a:defRPr sz="2000" b="1"/>
            </a:lvl1pPr>
          </a:lstStyle>
          <a:p>
            <a:r>
              <a:rPr lang="en-US"/>
              <a:t>Click to edit Master title style</a:t>
            </a:r>
            <a:endParaRPr lang="en-US" dirty="0"/>
          </a:p>
        </p:txBody>
      </p:sp>
      <p:sp>
        <p:nvSpPr>
          <p:cNvPr id="3" name="Picture Placeholder 2"/>
          <p:cNvSpPr>
            <a:spLocks noGrp="1"/>
          </p:cNvSpPr>
          <p:nvPr>
            <p:ph type="pic" idx="1"/>
          </p:nvPr>
        </p:nvSpPr>
        <p:spPr>
          <a:xfrm>
            <a:off x="457200" y="1523999"/>
            <a:ext cx="7848600" cy="3203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5367338"/>
            <a:ext cx="7848600" cy="804862"/>
          </a:xfrm>
        </p:spPr>
        <p:txBody>
          <a:bodyPr/>
          <a:lstStyle>
            <a:lvl1pPr marL="0" indent="0" algn="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AD0CB2-EE30-4F4B-BC05-BAF81E238D4B}" type="datetime1">
              <a:rPr lang="en-US" smtClean="0">
                <a:solidFill>
                  <a:prstClr val="black">
                    <a:tint val="75000"/>
                  </a:prstClr>
                </a:solidFill>
              </a:rPr>
              <a:t>8/19/2024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DRAFT MAY 26</a:t>
            </a:r>
          </a:p>
        </p:txBody>
      </p:sp>
      <p:sp>
        <p:nvSpPr>
          <p:cNvPr id="7" name="Slide Number Placeholder 6"/>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68139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lang="en-US" sz="3200" kern="1200" dirty="0" smtClean="0">
                <a:solidFill>
                  <a:schemeClr val="tx1"/>
                </a:solidFill>
                <a:latin typeface="+mn-lt"/>
                <a:ea typeface="+mn-ea"/>
                <a:cs typeface="+mn-cs"/>
              </a:defRPr>
            </a:lvl1pPr>
            <a:lvl2pPr>
              <a:defRPr lang="en-US" sz="2400" b="0" kern="1200" dirty="0" smtClean="0">
                <a:solidFill>
                  <a:schemeClr val="tx1"/>
                </a:solidFill>
                <a:latin typeface="+mn-lt"/>
                <a:ea typeface="+mn-ea"/>
                <a:cs typeface="Arial" pitchFamily="34" charset="0"/>
              </a:defRPr>
            </a:lvl2pPr>
            <a:lvl3pPr>
              <a:defRPr lang="en-US" sz="2400" kern="1200" dirty="0" smtClean="0">
                <a:solidFill>
                  <a:schemeClr val="tx1"/>
                </a:solidFill>
                <a:latin typeface="+mn-lt"/>
                <a:ea typeface="+mn-ea"/>
                <a:cs typeface="+mn-cs"/>
              </a:defRPr>
            </a:lvl3pPr>
            <a:lvl4pPr>
              <a:defRPr lang="en-US" sz="1600" kern="1200" dirty="0" smtClean="0">
                <a:solidFill>
                  <a:schemeClr val="tx1"/>
                </a:solidFill>
                <a:latin typeface="+mn-lt"/>
                <a:ea typeface="+mn-ea"/>
                <a:cs typeface="Arial" pitchFamily="34" charset="0"/>
              </a:defRPr>
            </a:lvl4pPr>
            <a:lvl5pPr>
              <a:defRPr lang="en-US" sz="1100" kern="1200" dirty="0" smtClean="0">
                <a:solidFill>
                  <a:schemeClr val="tx1"/>
                </a:solidFill>
                <a:latin typeface="+mn-lt"/>
                <a:ea typeface="+mn-ea"/>
                <a:cs typeface="Arial" pitchFamily="34" charset="0"/>
              </a:defRPr>
            </a:lvl5p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4" name="Date Placeholder 3"/>
          <p:cNvSpPr>
            <a:spLocks noGrp="1"/>
          </p:cNvSpPr>
          <p:nvPr>
            <p:ph type="dt" sz="half" idx="10"/>
          </p:nvPr>
        </p:nvSpPr>
        <p:spPr/>
        <p:txBody>
          <a:bodyPr/>
          <a:lstStyle/>
          <a:p>
            <a:fld id="{FE68DEEF-5884-4A45-BE6D-9867F62355B3}" type="datetime1">
              <a:rPr lang="en-US" smtClean="0">
                <a:solidFill>
                  <a:prstClr val="black">
                    <a:tint val="75000"/>
                  </a:prstClr>
                </a:solidFill>
              </a:rPr>
              <a:t>8/19/2024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DRAFT MAY 26</a:t>
            </a:r>
          </a:p>
        </p:txBody>
      </p:sp>
      <p:sp>
        <p:nvSpPr>
          <p:cNvPr id="6" name="Slide Number Placeholder 5"/>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28987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lgn="l" defTabSz="914400" rtl="0" eaLnBrk="1" latinLnBrk="0" hangingPunct="1">
              <a:spcBef>
                <a:spcPct val="20000"/>
              </a:spcBef>
              <a:defRPr lang="en-US" sz="3200" kern="1200" dirty="0" smtClean="0">
                <a:solidFill>
                  <a:schemeClr val="tx1"/>
                </a:solidFill>
                <a:latin typeface="+mn-lt"/>
                <a:ea typeface="+mn-ea"/>
                <a:cs typeface="+mn-cs"/>
              </a:defRPr>
            </a:lvl1pPr>
            <a:lvl2pPr algn="l" defTabSz="914400" rtl="0" eaLnBrk="1" latinLnBrk="0" hangingPunct="1">
              <a:spcBef>
                <a:spcPct val="20000"/>
              </a:spcBef>
              <a:defRPr lang="en-US" sz="2400" b="0" kern="1200" dirty="0" smtClean="0">
                <a:solidFill>
                  <a:schemeClr val="tx1"/>
                </a:solidFill>
                <a:latin typeface="+mn-lt"/>
                <a:ea typeface="+mn-ea"/>
                <a:cs typeface="Arial" pitchFamily="34" charset="0"/>
              </a:defRPr>
            </a:lvl2pPr>
            <a:lvl3pPr algn="l" defTabSz="914400" rtl="0" eaLnBrk="1" latinLnBrk="0" hangingPunct="1">
              <a:spcBef>
                <a:spcPct val="20000"/>
              </a:spcBef>
              <a:defRPr lang="en-US" sz="2400" kern="1200" dirty="0" smtClean="0">
                <a:solidFill>
                  <a:schemeClr val="tx1"/>
                </a:solidFill>
                <a:latin typeface="+mn-lt"/>
                <a:ea typeface="+mn-ea"/>
                <a:cs typeface="+mn-cs"/>
              </a:defRPr>
            </a:lvl3pPr>
            <a:lvl4pPr algn="l" defTabSz="914400" rtl="0" eaLnBrk="1" latinLnBrk="0" hangingPunct="1">
              <a:spcBef>
                <a:spcPct val="20000"/>
              </a:spcBef>
              <a:defRPr lang="en-US" sz="1600" kern="1200" dirty="0" smtClean="0">
                <a:solidFill>
                  <a:schemeClr val="tx1"/>
                </a:solidFill>
                <a:latin typeface="+mn-lt"/>
                <a:ea typeface="+mn-ea"/>
                <a:cs typeface="Arial" pitchFamily="34" charset="0"/>
              </a:defRPr>
            </a:lvl4pPr>
            <a:lvl5pPr algn="l" defTabSz="914400" rtl="0" eaLnBrk="1" latinLnBrk="0" hangingPunct="1">
              <a:spcBef>
                <a:spcPct val="20000"/>
              </a:spcBef>
              <a:defRPr lang="en-US" sz="1100" kern="1200" dirty="0">
                <a:solidFill>
                  <a:schemeClr val="tx1"/>
                </a:solidFill>
                <a:latin typeface="+mn-lt"/>
                <a:ea typeface="+mn-ea"/>
                <a:cs typeface="Arial" pitchFamily="34" charset="0"/>
              </a:defRPr>
            </a:lvl5p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4" name="Date Placeholder 3"/>
          <p:cNvSpPr>
            <a:spLocks noGrp="1"/>
          </p:cNvSpPr>
          <p:nvPr>
            <p:ph type="dt" sz="half" idx="10"/>
          </p:nvPr>
        </p:nvSpPr>
        <p:spPr/>
        <p:txBody>
          <a:bodyPr/>
          <a:lstStyle/>
          <a:p>
            <a:fld id="{88E3D746-27A4-4E8C-A41F-074909A83AEF}" type="datetime1">
              <a:rPr lang="en-US" smtClean="0">
                <a:solidFill>
                  <a:prstClr val="black">
                    <a:tint val="75000"/>
                  </a:prstClr>
                </a:solidFill>
              </a:rPr>
              <a:t>8/19/2024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010053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0"/>
            <a:ext cx="2057400" cy="46021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1524000"/>
            <a:ext cx="6019800" cy="4602163"/>
          </a:xfrm>
        </p:spPr>
        <p:txBody>
          <a:bodyPr vert="eaVert"/>
          <a:lstStyle>
            <a:lvl1pPr>
              <a:defRPr lang="en-US" sz="3200" kern="1200" dirty="0" smtClean="0">
                <a:solidFill>
                  <a:schemeClr val="tx1"/>
                </a:solidFill>
                <a:latin typeface="+mn-lt"/>
                <a:ea typeface="+mn-ea"/>
                <a:cs typeface="+mn-cs"/>
              </a:defRPr>
            </a:lvl1pPr>
            <a:lvl2pPr>
              <a:defRPr lang="en-US" sz="2400" b="0" kern="1200" dirty="0" smtClean="0">
                <a:solidFill>
                  <a:schemeClr val="tx1"/>
                </a:solidFill>
                <a:latin typeface="+mn-lt"/>
                <a:ea typeface="+mn-ea"/>
                <a:cs typeface="Arial" pitchFamily="34" charset="0"/>
              </a:defRPr>
            </a:lvl2pPr>
            <a:lvl3pPr>
              <a:defRPr lang="en-US" sz="2400" kern="1200" dirty="0" smtClean="0">
                <a:solidFill>
                  <a:schemeClr val="tx1"/>
                </a:solidFill>
                <a:latin typeface="+mn-lt"/>
                <a:ea typeface="+mn-ea"/>
                <a:cs typeface="+mn-cs"/>
              </a:defRPr>
            </a:lvl3pPr>
            <a:lvl4pPr>
              <a:defRPr lang="en-US" sz="1600" kern="1200" dirty="0" smtClean="0">
                <a:solidFill>
                  <a:schemeClr val="tx1"/>
                </a:solidFill>
                <a:latin typeface="+mn-lt"/>
                <a:ea typeface="+mn-ea"/>
                <a:cs typeface="Arial" pitchFamily="34" charset="0"/>
              </a:defRPr>
            </a:lvl4pPr>
            <a:lvl5pPr>
              <a:defRPr lang="en-US" sz="1100" kern="1200" dirty="0" smtClean="0">
                <a:solidFill>
                  <a:schemeClr val="tx1"/>
                </a:solidFill>
                <a:latin typeface="+mn-lt"/>
                <a:ea typeface="+mn-ea"/>
                <a:cs typeface="Arial" pitchFamily="34" charset="0"/>
              </a:defRPr>
            </a:lvl5p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4" name="Date Placeholder 3"/>
          <p:cNvSpPr>
            <a:spLocks noGrp="1"/>
          </p:cNvSpPr>
          <p:nvPr>
            <p:ph type="dt" sz="half" idx="10"/>
          </p:nvPr>
        </p:nvSpPr>
        <p:spPr/>
        <p:txBody>
          <a:bodyPr/>
          <a:lstStyle/>
          <a:p>
            <a:fld id="{5FAAAD34-98CF-4CDC-A581-560C61D41040}" type="datetime1">
              <a:rPr lang="en-US" smtClean="0">
                <a:solidFill>
                  <a:prstClr val="black">
                    <a:tint val="75000"/>
                  </a:prstClr>
                </a:solidFill>
              </a:rPr>
              <a:t>8/19/2024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DRAFT MAY 26</a:t>
            </a:r>
          </a:p>
        </p:txBody>
      </p:sp>
      <p:sp>
        <p:nvSpPr>
          <p:cNvPr id="6" name="Slide Number Placeholder 5"/>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20373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lgn="r">
              <a:buNone/>
              <a:defRPr sz="2000">
                <a:solidFill>
                  <a:schemeClr val="tx1">
                    <a:tint val="75000"/>
                  </a:schemeClr>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67D370-6EDA-4F82-AA57-B594216EE42A}" type="datetime1">
              <a:rPr lang="en-US" smtClean="0">
                <a:solidFill>
                  <a:prstClr val="black">
                    <a:tint val="75000"/>
                  </a:prstClr>
                </a:solidFill>
              </a:rPr>
              <a:t>8/19/2024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35350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9144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2514600"/>
            <a:ext cx="4038600" cy="3611563"/>
          </a:xfrm>
        </p:spPr>
        <p:txBody>
          <a:bodyPr>
            <a:normAutofit/>
          </a:bodyPr>
          <a:lstStyle>
            <a:lvl1pPr algn="l" defTabSz="914400" rtl="0" eaLnBrk="1" latinLnBrk="0" hangingPunct="1">
              <a:spcBef>
                <a:spcPct val="20000"/>
              </a:spcBef>
              <a:defRPr lang="en-US" sz="3200" kern="1200" dirty="0" smtClean="0">
                <a:solidFill>
                  <a:schemeClr val="tx1"/>
                </a:solidFill>
                <a:latin typeface="+mn-lt"/>
                <a:ea typeface="+mn-ea"/>
                <a:cs typeface="+mn-cs"/>
              </a:defRPr>
            </a:lvl1pPr>
            <a:lvl2pPr algn="l" defTabSz="914400" rtl="0" eaLnBrk="1" latinLnBrk="0" hangingPunct="1">
              <a:spcBef>
                <a:spcPct val="20000"/>
              </a:spcBef>
              <a:defRPr lang="en-US" sz="2400" b="0" kern="1200" dirty="0" smtClean="0">
                <a:solidFill>
                  <a:schemeClr val="tx1"/>
                </a:solidFill>
                <a:latin typeface="+mn-lt"/>
                <a:ea typeface="+mn-ea"/>
                <a:cs typeface="Arial" pitchFamily="34" charset="0"/>
              </a:defRPr>
            </a:lvl2pPr>
            <a:lvl3pPr algn="l" defTabSz="914400" rtl="0" eaLnBrk="1" latinLnBrk="0" hangingPunct="1">
              <a:spcBef>
                <a:spcPct val="20000"/>
              </a:spcBef>
              <a:defRPr lang="en-US" sz="2400" kern="1200" dirty="0" smtClean="0">
                <a:solidFill>
                  <a:schemeClr val="tx1"/>
                </a:solidFill>
                <a:latin typeface="+mn-lt"/>
                <a:ea typeface="+mn-ea"/>
                <a:cs typeface="+mn-cs"/>
              </a:defRPr>
            </a:lvl3pPr>
            <a:lvl4pPr algn="l" defTabSz="914400" rtl="0" eaLnBrk="1" latinLnBrk="0" hangingPunct="1">
              <a:spcBef>
                <a:spcPct val="20000"/>
              </a:spcBef>
              <a:defRPr lang="en-US" sz="1600" kern="1200" dirty="0" smtClean="0">
                <a:solidFill>
                  <a:schemeClr val="tx1"/>
                </a:solidFill>
                <a:latin typeface="+mn-lt"/>
                <a:ea typeface="+mn-ea"/>
                <a:cs typeface="Arial" pitchFamily="34" charset="0"/>
              </a:defRPr>
            </a:lvl4pPr>
            <a:lvl5pPr algn="l" defTabSz="914400" rtl="0" eaLnBrk="1" latinLnBrk="0" hangingPunct="1">
              <a:spcBef>
                <a:spcPct val="20000"/>
              </a:spcBef>
              <a:defRPr lang="en-US" sz="1100" kern="1200" dirty="0" smtClean="0">
                <a:solidFill>
                  <a:schemeClr val="tx1"/>
                </a:solidFill>
                <a:latin typeface="+mn-lt"/>
                <a:ea typeface="+mn-ea"/>
                <a:cs typeface="Arial" pitchFamily="34" charset="0"/>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4" name="Content Placeholder 3"/>
          <p:cNvSpPr>
            <a:spLocks noGrp="1"/>
          </p:cNvSpPr>
          <p:nvPr>
            <p:ph sz="half" idx="2"/>
          </p:nvPr>
        </p:nvSpPr>
        <p:spPr>
          <a:xfrm>
            <a:off x="4648200" y="2514600"/>
            <a:ext cx="4038600" cy="3611563"/>
          </a:xfrm>
        </p:spPr>
        <p:txBody>
          <a:bodyPr/>
          <a:lstStyle>
            <a:lvl1pPr>
              <a:defRPr lang="en-US" sz="3200" kern="1200" dirty="0" smtClean="0">
                <a:solidFill>
                  <a:schemeClr val="tx1"/>
                </a:solidFill>
                <a:latin typeface="+mn-lt"/>
                <a:ea typeface="+mn-ea"/>
                <a:cs typeface="+mn-cs"/>
              </a:defRPr>
            </a:lvl1pPr>
            <a:lvl2pPr>
              <a:defRPr lang="en-US" sz="2400" b="0" kern="1200" dirty="0" smtClean="0">
                <a:solidFill>
                  <a:schemeClr val="tx1"/>
                </a:solidFill>
                <a:latin typeface="+mn-lt"/>
                <a:ea typeface="+mn-ea"/>
                <a:cs typeface="Arial" pitchFamily="34" charset="0"/>
              </a:defRPr>
            </a:lvl2pPr>
            <a:lvl3pPr>
              <a:defRPr lang="en-US" sz="2400" kern="1200" dirty="0" smtClean="0">
                <a:solidFill>
                  <a:schemeClr val="tx1"/>
                </a:solidFill>
                <a:latin typeface="+mn-lt"/>
                <a:ea typeface="+mn-ea"/>
                <a:cs typeface="+mn-cs"/>
              </a:defRPr>
            </a:lvl3pPr>
            <a:lvl4pPr>
              <a:defRPr lang="en-US" sz="1600" kern="1200" dirty="0" smtClean="0">
                <a:solidFill>
                  <a:schemeClr val="tx1"/>
                </a:solidFill>
                <a:latin typeface="+mn-lt"/>
                <a:ea typeface="+mn-ea"/>
                <a:cs typeface="Arial" pitchFamily="34" charset="0"/>
              </a:defRPr>
            </a:lvl4pPr>
            <a:lvl5pPr>
              <a:defRPr lang="en-US" sz="1100" kern="1200" dirty="0" smtClean="0">
                <a:solidFill>
                  <a:schemeClr val="tx1"/>
                </a:solidFill>
                <a:latin typeface="+mn-lt"/>
                <a:ea typeface="+mn-ea"/>
                <a:cs typeface="Arial" pitchFamily="34" charset="0"/>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5" name="Date Placeholder 4"/>
          <p:cNvSpPr>
            <a:spLocks noGrp="1"/>
          </p:cNvSpPr>
          <p:nvPr>
            <p:ph type="dt" sz="half" idx="10"/>
          </p:nvPr>
        </p:nvSpPr>
        <p:spPr/>
        <p:txBody>
          <a:bodyPr/>
          <a:lstStyle/>
          <a:p>
            <a:fld id="{41332E85-5F49-48F2-9509-2F67F63ECA0B}" type="datetime1">
              <a:rPr lang="en-US" smtClean="0">
                <a:solidFill>
                  <a:prstClr val="black">
                    <a:tint val="75000"/>
                  </a:prstClr>
                </a:solidFill>
              </a:rPr>
              <a:t>8/19/2024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93282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4749D3-B456-4419-A72D-1FC129E6F9D7}" type="datetime1">
              <a:rPr lang="en-US" smtClean="0">
                <a:solidFill>
                  <a:prstClr val="black">
                    <a:tint val="75000"/>
                  </a:prstClr>
                </a:solidFill>
              </a:rPr>
              <a:t>8/19/2024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9498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6B56A-49DD-476A-8B44-347B51F61633}" type="datetime1">
              <a:rPr lang="en-US" smtClean="0">
                <a:solidFill>
                  <a:prstClr val="black">
                    <a:tint val="75000"/>
                  </a:prstClr>
                </a:solidFill>
              </a:rPr>
              <a:t>8/19/2024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26146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3008313" cy="1162050"/>
          </a:xfrm>
        </p:spPr>
        <p:txBody>
          <a:bodyPr anchor="b"/>
          <a:lstStyle>
            <a:lvl1pPr algn="l">
              <a:defRPr sz="2000" b="1">
                <a:latin typeface="+mj-lt"/>
              </a:defRPr>
            </a:lvl1pPr>
          </a:lstStyle>
          <a:p>
            <a:r>
              <a:rPr lang="en-US"/>
              <a:t>Click to edit Master title style</a:t>
            </a:r>
            <a:endParaRPr lang="en-US" dirty="0"/>
          </a:p>
        </p:txBody>
      </p:sp>
      <p:sp>
        <p:nvSpPr>
          <p:cNvPr id="3" name="Content Placeholder 2"/>
          <p:cNvSpPr>
            <a:spLocks noGrp="1"/>
          </p:cNvSpPr>
          <p:nvPr>
            <p:ph idx="1"/>
          </p:nvPr>
        </p:nvSpPr>
        <p:spPr>
          <a:xfrm>
            <a:off x="3575050" y="1676400"/>
            <a:ext cx="5111750" cy="4449763"/>
          </a:xfrm>
        </p:spPr>
        <p:txBody>
          <a:bodyPr/>
          <a:lstStyle>
            <a:lvl1pPr>
              <a:defRPr lang="en-US" sz="3200" kern="1200" dirty="0" smtClean="0">
                <a:solidFill>
                  <a:schemeClr val="tx1"/>
                </a:solidFill>
                <a:latin typeface="+mn-lt"/>
                <a:ea typeface="+mn-ea"/>
                <a:cs typeface="+mn-cs"/>
              </a:defRPr>
            </a:lvl1pPr>
            <a:lvl2pPr>
              <a:defRPr lang="en-US" sz="2400" b="0" kern="1200" dirty="0" smtClean="0">
                <a:solidFill>
                  <a:schemeClr val="tx1"/>
                </a:solidFill>
                <a:latin typeface="+mn-lt"/>
                <a:ea typeface="+mn-ea"/>
                <a:cs typeface="Arial" pitchFamily="34" charset="0"/>
              </a:defRPr>
            </a:lvl2pPr>
            <a:lvl3pPr>
              <a:defRPr lang="en-US" sz="2400" kern="1200" dirty="0" smtClean="0">
                <a:solidFill>
                  <a:schemeClr val="tx1"/>
                </a:solidFill>
                <a:latin typeface="+mn-lt"/>
                <a:ea typeface="+mn-ea"/>
                <a:cs typeface="+mn-cs"/>
              </a:defRPr>
            </a:lvl3pPr>
            <a:lvl4pPr>
              <a:defRPr lang="en-US" sz="1600" kern="1200" dirty="0" smtClean="0">
                <a:solidFill>
                  <a:schemeClr val="tx1"/>
                </a:solidFill>
                <a:latin typeface="+mn-lt"/>
                <a:ea typeface="+mn-ea"/>
                <a:cs typeface="Arial" pitchFamily="34" charset="0"/>
              </a:defRPr>
            </a:lvl4pPr>
            <a:lvl5pPr>
              <a:defRPr lang="en-US" sz="1100" kern="1200" dirty="0" smtClean="0">
                <a:solidFill>
                  <a:schemeClr val="tx1"/>
                </a:solidFill>
                <a:latin typeface="+mn-lt"/>
                <a:ea typeface="+mn-ea"/>
                <a:cs typeface="Arial" pitchFamily="34" charset="0"/>
              </a:defRPr>
            </a:lvl5pPr>
            <a:lvl6pPr>
              <a:defRPr sz="2000"/>
            </a:lvl6pPr>
            <a:lvl7pPr>
              <a:defRPr sz="2000"/>
            </a:lvl7pPr>
            <a:lvl8pPr>
              <a:defRPr sz="2000"/>
            </a:lvl8pPr>
            <a:lvl9pPr>
              <a:defRPr sz="2000"/>
            </a:lvl9p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4" name="Text Placeholder 3"/>
          <p:cNvSpPr>
            <a:spLocks noGrp="1"/>
          </p:cNvSpPr>
          <p:nvPr>
            <p:ph type="body" sz="half" idx="2"/>
          </p:nvPr>
        </p:nvSpPr>
        <p:spPr>
          <a:xfrm>
            <a:off x="457200" y="2895600"/>
            <a:ext cx="3008313" cy="3200400"/>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CEFAE6-B566-4C75-B607-A1E0882BFF81}" type="datetime1">
              <a:rPr lang="en-US" smtClean="0">
                <a:solidFill>
                  <a:prstClr val="black">
                    <a:tint val="75000"/>
                  </a:prstClr>
                </a:solidFill>
              </a:rPr>
              <a:t>8/19/2024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31682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800600"/>
            <a:ext cx="7848600" cy="566738"/>
          </a:xfrm>
        </p:spPr>
        <p:txBody>
          <a:bodyPr anchor="b"/>
          <a:lstStyle>
            <a:lvl1pPr algn="r">
              <a:defRPr sz="2000" b="1"/>
            </a:lvl1pPr>
          </a:lstStyle>
          <a:p>
            <a:r>
              <a:rPr lang="en-US"/>
              <a:t>Click to edit Master title style</a:t>
            </a:r>
            <a:endParaRPr lang="en-US" dirty="0"/>
          </a:p>
        </p:txBody>
      </p:sp>
      <p:sp>
        <p:nvSpPr>
          <p:cNvPr id="3" name="Picture Placeholder 2"/>
          <p:cNvSpPr>
            <a:spLocks noGrp="1"/>
          </p:cNvSpPr>
          <p:nvPr>
            <p:ph type="pic" idx="1"/>
          </p:nvPr>
        </p:nvSpPr>
        <p:spPr>
          <a:xfrm>
            <a:off x="457200" y="1523999"/>
            <a:ext cx="7848600" cy="3203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5367338"/>
            <a:ext cx="7848600" cy="804862"/>
          </a:xfrm>
        </p:spPr>
        <p:txBody>
          <a:bodyPr/>
          <a:lstStyle>
            <a:lvl1pPr marL="0" indent="0" algn="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94E1EB-E2BF-4704-A698-2B7B02664065}" type="datetime1">
              <a:rPr lang="en-US" smtClean="0">
                <a:solidFill>
                  <a:prstClr val="black">
                    <a:tint val="75000"/>
                  </a:prstClr>
                </a:solidFill>
              </a:rPr>
              <a:t>8/19/2024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1090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lang="en-US" sz="3200" kern="1200" dirty="0" smtClean="0">
                <a:solidFill>
                  <a:schemeClr val="tx1"/>
                </a:solidFill>
                <a:latin typeface="+mn-lt"/>
                <a:ea typeface="+mn-ea"/>
                <a:cs typeface="+mn-cs"/>
              </a:defRPr>
            </a:lvl1pPr>
            <a:lvl2pPr>
              <a:defRPr lang="en-US" sz="2400" b="0" kern="1200" dirty="0" smtClean="0">
                <a:solidFill>
                  <a:schemeClr val="tx1"/>
                </a:solidFill>
                <a:latin typeface="+mn-lt"/>
                <a:ea typeface="+mn-ea"/>
                <a:cs typeface="Arial" pitchFamily="34" charset="0"/>
              </a:defRPr>
            </a:lvl2pPr>
            <a:lvl3pPr>
              <a:defRPr lang="en-US" sz="2400" kern="1200" dirty="0" smtClean="0">
                <a:solidFill>
                  <a:schemeClr val="tx1"/>
                </a:solidFill>
                <a:latin typeface="+mn-lt"/>
                <a:ea typeface="+mn-ea"/>
                <a:cs typeface="+mn-cs"/>
              </a:defRPr>
            </a:lvl3pPr>
            <a:lvl4pPr>
              <a:defRPr lang="en-US" sz="1600" kern="1200" dirty="0" smtClean="0">
                <a:solidFill>
                  <a:schemeClr val="tx1"/>
                </a:solidFill>
                <a:latin typeface="+mn-lt"/>
                <a:ea typeface="+mn-ea"/>
                <a:cs typeface="Arial" pitchFamily="34" charset="0"/>
              </a:defRPr>
            </a:lvl4pPr>
            <a:lvl5pPr>
              <a:defRPr lang="en-US" sz="1100" kern="1200" dirty="0" smtClean="0">
                <a:solidFill>
                  <a:schemeClr val="tx1"/>
                </a:solidFill>
                <a:latin typeface="+mn-lt"/>
                <a:ea typeface="+mn-ea"/>
                <a:cs typeface="Arial" pitchFamily="34" charset="0"/>
              </a:defRPr>
            </a:lvl5p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4" name="Date Placeholder 3"/>
          <p:cNvSpPr>
            <a:spLocks noGrp="1"/>
          </p:cNvSpPr>
          <p:nvPr>
            <p:ph type="dt" sz="half" idx="10"/>
          </p:nvPr>
        </p:nvSpPr>
        <p:spPr/>
        <p:txBody>
          <a:bodyPr/>
          <a:lstStyle/>
          <a:p>
            <a:fld id="{B367C07A-E841-4959-9D12-E386189FAB10}" type="datetime1">
              <a:rPr lang="en-US" smtClean="0">
                <a:solidFill>
                  <a:prstClr val="black">
                    <a:tint val="75000"/>
                  </a:prstClr>
                </a:solidFill>
              </a:rPr>
              <a:t>8/19/2024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8891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0" y="0"/>
            <a:ext cx="9144000" cy="1284732"/>
          </a:xfrm>
          <a:prstGeom prst="rect">
            <a:avLst/>
          </a:prstGeom>
        </p:spPr>
      </p:pic>
      <p:sp>
        <p:nvSpPr>
          <p:cNvPr id="2" name="Title Placeholder 1"/>
          <p:cNvSpPr>
            <a:spLocks noGrp="1"/>
          </p:cNvSpPr>
          <p:nvPr>
            <p:ph type="title"/>
          </p:nvPr>
        </p:nvSpPr>
        <p:spPr>
          <a:xfrm>
            <a:off x="457200" y="1600200"/>
            <a:ext cx="82296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590800"/>
            <a:ext cx="8229600" cy="3535363"/>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9C00E-CAC4-41C0-B215-5A6FF2523F46}" type="datetime1">
              <a:rPr lang="en-US" smtClean="0">
                <a:solidFill>
                  <a:prstClr val="black">
                    <a:tint val="75000"/>
                  </a:prstClr>
                </a:solidFill>
              </a:rPr>
              <a:t>8/19/2024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28142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ftr="0" dt="0"/>
  <p:txStyles>
    <p:titleStyle>
      <a:lvl1pPr algn="l" defTabSz="914400" rtl="0" eaLnBrk="1" latinLnBrk="0" hangingPunct="1">
        <a:spcBef>
          <a:spcPct val="0"/>
        </a:spcBef>
        <a:buNone/>
        <a:defRPr sz="44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en-US" sz="3200" kern="1200" dirty="0" smtClean="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n-US" sz="2400" b="0" kern="1200" dirty="0" smtClean="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1600" kern="1200" dirty="0" smtClean="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1100" kern="1200" dirty="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0" y="0"/>
            <a:ext cx="9144000" cy="1284732"/>
          </a:xfrm>
          <a:prstGeom prst="rect">
            <a:avLst/>
          </a:prstGeom>
        </p:spPr>
      </p:pic>
      <p:sp>
        <p:nvSpPr>
          <p:cNvPr id="2" name="Title Placeholder 1"/>
          <p:cNvSpPr>
            <a:spLocks noGrp="1"/>
          </p:cNvSpPr>
          <p:nvPr>
            <p:ph type="title"/>
          </p:nvPr>
        </p:nvSpPr>
        <p:spPr>
          <a:xfrm>
            <a:off x="457200" y="1600200"/>
            <a:ext cx="82296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590800"/>
            <a:ext cx="8229600" cy="3535363"/>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Clr>
                <a:schemeClr val="accent6"/>
              </a:buClr>
              <a:buFont typeface="Lucida Sans Unicode" pitchFamily="34" charset="0"/>
              <a:buChar char="‣"/>
            </a:pPr>
            <a:r>
              <a:rPr lang="en-US"/>
              <a:t>Click to edit Master text styles</a:t>
            </a:r>
          </a:p>
          <a:p>
            <a:pPr marL="342900" lvl="1" indent="-342900" algn="l" defTabSz="914400" rtl="0" eaLnBrk="1" latinLnBrk="0" hangingPunct="1">
              <a:spcBef>
                <a:spcPct val="20000"/>
              </a:spcBef>
              <a:buClr>
                <a:schemeClr val="accent6"/>
              </a:buClr>
              <a:buFont typeface="Lucida Sans Unicode" pitchFamily="34" charset="0"/>
              <a:buChar char="‣"/>
            </a:pPr>
            <a:r>
              <a:rPr lang="en-US"/>
              <a:t>Second level</a:t>
            </a:r>
          </a:p>
          <a:p>
            <a:pPr marL="342900" lvl="2" indent="-342900" algn="l" defTabSz="914400" rtl="0" eaLnBrk="1" latinLnBrk="0" hangingPunct="1">
              <a:spcBef>
                <a:spcPct val="20000"/>
              </a:spcBef>
              <a:buClr>
                <a:schemeClr val="accent6"/>
              </a:buClr>
              <a:buFont typeface="Lucida Sans Unicode" pitchFamily="34" charset="0"/>
              <a:buChar char="‣"/>
            </a:pPr>
            <a:r>
              <a:rPr lang="en-US"/>
              <a:t>Third level</a:t>
            </a:r>
          </a:p>
          <a:p>
            <a:pPr marL="342900" lvl="3" indent="-342900" algn="l" defTabSz="914400" rtl="0" eaLnBrk="1" latinLnBrk="0" hangingPunct="1">
              <a:spcBef>
                <a:spcPct val="20000"/>
              </a:spcBef>
              <a:buClr>
                <a:schemeClr val="accent6"/>
              </a:buClr>
              <a:buFont typeface="Lucida Sans Unicode" pitchFamily="34" charset="0"/>
              <a:buChar char="‣"/>
            </a:pPr>
            <a:r>
              <a:rPr lang="en-US"/>
              <a:t>Fourth level</a:t>
            </a:r>
          </a:p>
          <a:p>
            <a:pPr marL="342900" lvl="4" indent="-342900" algn="l" defTabSz="914400" rtl="0" eaLnBrk="1" latinLnBrk="0" hangingPunct="1">
              <a:spcBef>
                <a:spcPct val="20000"/>
              </a:spcBef>
              <a:buClr>
                <a:schemeClr val="accent6"/>
              </a:buClr>
              <a:buFont typeface="Lucida Sans Unicode" pitchFamily="34" charset="0"/>
              <a:buChar char="‣"/>
            </a:pPr>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1B456E-D0AD-4C62-AF9E-BF1DBD8C4BD3}" type="datetime1">
              <a:rPr lang="en-US" smtClean="0">
                <a:solidFill>
                  <a:prstClr val="black">
                    <a:tint val="75000"/>
                  </a:prstClr>
                </a:solidFill>
              </a:rPr>
              <a:t>8/19/2024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DRAFT MAY 26</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497FD-CF8D-4537-AF22-4084C80EE5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7145781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Lst>
  <p:hf sldNum="0" hdr="0" ftr="0" dt="0"/>
  <p:txStyles>
    <p:titleStyle>
      <a:lvl1pPr algn="l" defTabSz="914400" rtl="0" eaLnBrk="1" latinLnBrk="0" hangingPunct="1">
        <a:spcBef>
          <a:spcPct val="0"/>
        </a:spcBef>
        <a:buNone/>
        <a:defRPr sz="44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en-US" sz="3200" kern="1200" dirty="0" smtClean="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n-US" sz="2400" b="0" kern="1200" dirty="0" smtClean="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1600" kern="1200" dirty="0" smtClean="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1100" kern="1200" dirty="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www.dcpolicycenter.org/publications/2023-business-under-fiscal-distress/"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hyperlink" Target="https://hix-compare.org/"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https://www.dchealthmatters.org/demographicdata?id=130951&amp;sectionId=936"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www.kff.org/health-reform/state-indicator/average-marketplace-premiums-by-metal-tier/"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133600" y="0"/>
            <a:ext cx="7010400" cy="3246120"/>
          </a:xfrm>
          <a:prstGeom prst="rect">
            <a:avLst/>
          </a:prstGeom>
          <a:solidFill>
            <a:schemeClr val="tx2">
              <a:lumMod val="20000"/>
              <a:lumOff val="80000"/>
            </a:schemeClr>
          </a:solidFill>
        </p:spPr>
      </p:pic>
      <p:sp>
        <p:nvSpPr>
          <p:cNvPr id="3" name="TextBox 2"/>
          <p:cNvSpPr txBox="1"/>
          <p:nvPr/>
        </p:nvSpPr>
        <p:spPr>
          <a:xfrm>
            <a:off x="5771038" y="4082831"/>
            <a:ext cx="3093562" cy="923330"/>
          </a:xfrm>
          <a:prstGeom prst="rect">
            <a:avLst/>
          </a:prstGeom>
          <a:noFill/>
        </p:spPr>
        <p:txBody>
          <a:bodyPr wrap="square" rtlCol="0">
            <a:spAutoFit/>
          </a:bodyPr>
          <a:lstStyle/>
          <a:p>
            <a:pPr algn="ctr"/>
            <a:endParaRPr lang="en-US" dirty="0">
              <a:solidFill>
                <a:prstClr val="black"/>
              </a:solidFill>
            </a:endParaRPr>
          </a:p>
          <a:p>
            <a:pPr algn="ctr"/>
            <a:endParaRPr lang="en-US" dirty="0">
              <a:solidFill>
                <a:prstClr val="black"/>
              </a:solidFill>
            </a:endParaRPr>
          </a:p>
          <a:p>
            <a:pPr algn="ctr"/>
            <a:endParaRPr lang="en-US" dirty="0">
              <a:solidFill>
                <a:prstClr val="black"/>
              </a:solidFill>
            </a:endParaRPr>
          </a:p>
        </p:txBody>
      </p:sp>
      <p:sp>
        <p:nvSpPr>
          <p:cNvPr id="2" name="Title 1"/>
          <p:cNvSpPr>
            <a:spLocks noGrp="1"/>
          </p:cNvSpPr>
          <p:nvPr>
            <p:ph type="title"/>
          </p:nvPr>
        </p:nvSpPr>
        <p:spPr>
          <a:xfrm>
            <a:off x="-15240" y="3246120"/>
            <a:ext cx="9159240" cy="3611879"/>
          </a:xfrm>
          <a:solidFill>
            <a:srgbClr val="0070C0"/>
          </a:solidFill>
        </p:spPr>
        <p:txBody>
          <a:bodyPr>
            <a:normAutofit fontScale="90000"/>
          </a:bodyPr>
          <a:lstStyle/>
          <a:p>
            <a:pPr algn="ctr">
              <a:lnSpc>
                <a:spcPct val="85000"/>
              </a:lnSpc>
            </a:pPr>
            <a:br>
              <a:rPr lang="en-US" sz="4000" b="1" dirty="0">
                <a:solidFill>
                  <a:schemeClr val="bg1"/>
                </a:solidFill>
                <a:latin typeface="Calibri" pitchFamily="34" charset="0"/>
              </a:rPr>
            </a:br>
            <a:br>
              <a:rPr lang="en-US" sz="4000" b="1" dirty="0">
                <a:solidFill>
                  <a:schemeClr val="bg1"/>
                </a:solidFill>
                <a:latin typeface="Calibri" pitchFamily="34" charset="0"/>
              </a:rPr>
            </a:br>
            <a:br>
              <a:rPr lang="en-US" sz="4000" b="1" dirty="0">
                <a:solidFill>
                  <a:schemeClr val="bg1"/>
                </a:solidFill>
                <a:latin typeface="Calibri" pitchFamily="34" charset="0"/>
              </a:rPr>
            </a:br>
            <a:br>
              <a:rPr lang="en-US" sz="4000" b="1" dirty="0">
                <a:solidFill>
                  <a:schemeClr val="bg1"/>
                </a:solidFill>
                <a:latin typeface="Calibri" pitchFamily="34" charset="0"/>
              </a:rPr>
            </a:br>
            <a:r>
              <a:rPr lang="en-US" sz="2700" b="1" dirty="0">
                <a:solidFill>
                  <a:srgbClr val="FFFF00"/>
                </a:solidFill>
              </a:rPr>
              <a:t>DISB Public Hearing</a:t>
            </a:r>
            <a:br>
              <a:rPr lang="en-US" sz="2700" b="1" dirty="0">
                <a:solidFill>
                  <a:srgbClr val="FFFF00"/>
                </a:solidFill>
              </a:rPr>
            </a:br>
            <a:r>
              <a:rPr lang="en-US" sz="2700" b="1" dirty="0">
                <a:solidFill>
                  <a:srgbClr val="FFFF00"/>
                </a:solidFill>
              </a:rPr>
              <a:t> PROPOSED HEALTH INSURANCE RATES FOR 2025</a:t>
            </a:r>
            <a:br>
              <a:rPr lang="en-US" sz="2700" b="1" dirty="0">
                <a:solidFill>
                  <a:srgbClr val="FFFF00"/>
                </a:solidFill>
              </a:rPr>
            </a:br>
            <a:r>
              <a:rPr lang="en-US" sz="2700" b="1" dirty="0">
                <a:solidFill>
                  <a:srgbClr val="FFFF00"/>
                </a:solidFill>
              </a:rPr>
              <a:t>August 20, 2024</a:t>
            </a:r>
            <a:br>
              <a:rPr lang="en-US" sz="2700" b="1" dirty="0">
                <a:solidFill>
                  <a:srgbClr val="FFFF00"/>
                </a:solidFill>
              </a:rPr>
            </a:br>
            <a:br>
              <a:rPr lang="en-US" sz="2800" b="1" dirty="0">
                <a:solidFill>
                  <a:schemeClr val="bg1"/>
                </a:solidFill>
              </a:rPr>
            </a:br>
            <a:br>
              <a:rPr lang="en-US" sz="2800" b="1" dirty="0">
                <a:solidFill>
                  <a:schemeClr val="bg1"/>
                </a:solidFill>
              </a:rPr>
            </a:br>
            <a:br>
              <a:rPr lang="en-US" sz="1000" b="1" dirty="0">
                <a:solidFill>
                  <a:schemeClr val="bg1"/>
                </a:solidFill>
              </a:rPr>
            </a:br>
            <a:r>
              <a:rPr lang="en-US" sz="2700" b="1" dirty="0">
                <a:solidFill>
                  <a:srgbClr val="FFFF00"/>
                </a:solidFill>
              </a:rPr>
              <a:t>Mila Kofman, JD</a:t>
            </a:r>
            <a:br>
              <a:rPr lang="en-US" sz="2700" b="1" dirty="0">
                <a:solidFill>
                  <a:srgbClr val="FFFF00"/>
                </a:solidFill>
              </a:rPr>
            </a:br>
            <a:r>
              <a:rPr lang="en-US" sz="2700" b="1" dirty="0">
                <a:solidFill>
                  <a:srgbClr val="FFFF00"/>
                </a:solidFill>
              </a:rPr>
              <a:t>Executive Director</a:t>
            </a:r>
            <a:br>
              <a:rPr lang="en-US" sz="2700" b="1" dirty="0">
                <a:solidFill>
                  <a:srgbClr val="FFFF00"/>
                </a:solidFill>
              </a:rPr>
            </a:br>
            <a:r>
              <a:rPr lang="en-US" sz="2700" b="1" dirty="0">
                <a:solidFill>
                  <a:srgbClr val="FFFF00"/>
                </a:solidFill>
                <a:latin typeface="Calibri" pitchFamily="34" charset="0"/>
              </a:rPr>
              <a:t>DC Health Benefit Exchange Authority</a:t>
            </a:r>
            <a:br>
              <a:rPr lang="en-US" sz="4000" b="1" dirty="0">
                <a:solidFill>
                  <a:srgbClr val="FFFF00"/>
                </a:solidFill>
                <a:latin typeface="Calibri" pitchFamily="34" charset="0"/>
              </a:rPr>
            </a:br>
            <a:br>
              <a:rPr lang="en-US" sz="3100" b="1" dirty="0">
                <a:solidFill>
                  <a:srgbClr val="FFFF00"/>
                </a:solidFill>
                <a:latin typeface="Calibri" pitchFamily="34" charset="0"/>
              </a:rPr>
            </a:br>
            <a:br>
              <a:rPr lang="en-US" sz="3100" b="1" dirty="0">
                <a:solidFill>
                  <a:srgbClr val="00B050"/>
                </a:solidFill>
                <a:highlight>
                  <a:srgbClr val="FFFF00"/>
                </a:highlight>
                <a:latin typeface="Calibri" pitchFamily="34" charset="0"/>
              </a:rPr>
            </a:br>
            <a:r>
              <a:rPr lang="en-US" sz="3100" b="1" dirty="0">
                <a:solidFill>
                  <a:schemeClr val="bg1"/>
                </a:solidFill>
                <a:latin typeface="Calibri" pitchFamily="34" charset="0"/>
              </a:rPr>
              <a:t> </a:t>
            </a:r>
            <a:br>
              <a:rPr lang="en-US" sz="3100" b="1" dirty="0">
                <a:solidFill>
                  <a:schemeClr val="bg1"/>
                </a:solidFill>
                <a:latin typeface="Calibri" pitchFamily="34" charset="0"/>
              </a:rPr>
            </a:br>
            <a:br>
              <a:rPr lang="en-US" sz="3100" b="1" dirty="0">
                <a:solidFill>
                  <a:schemeClr val="bg1"/>
                </a:solidFill>
                <a:latin typeface="Calibri" pitchFamily="34" charset="0"/>
              </a:rPr>
            </a:br>
            <a:endParaRPr lang="en-US" sz="3600" b="1" dirty="0">
              <a:solidFill>
                <a:srgbClr val="FFFF00"/>
              </a:solidFill>
            </a:endParaRPr>
          </a:p>
        </p:txBody>
      </p:sp>
      <p:pic>
        <p:nvPicPr>
          <p:cNvPr id="5" name="Picture 4" descr="Text, calendar&#10;&#10;Description automatically generated">
            <a:extLst>
              <a:ext uri="{FF2B5EF4-FFF2-40B4-BE49-F238E27FC236}">
                <a16:creationId xmlns:a16="http://schemas.microsoft.com/office/drawing/2014/main" id="{BFEE97D2-9C98-E14A-2BB6-8A160CBAEA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771"/>
            <a:ext cx="3733800" cy="3246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4990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909C1D9B-A90B-82BD-BD8D-2755005C6179}"/>
              </a:ext>
            </a:extLst>
          </p:cNvPr>
          <p:cNvSpPr>
            <a:spLocks noGrp="1"/>
          </p:cNvSpPr>
          <p:nvPr>
            <p:ph idx="1"/>
          </p:nvPr>
        </p:nvSpPr>
        <p:spPr>
          <a:xfrm>
            <a:off x="838200" y="2590800"/>
            <a:ext cx="7848600" cy="3535363"/>
          </a:xfrm>
        </p:spPr>
        <p:txBody>
          <a:bodyPr>
            <a:normAutofit/>
          </a:bodyPr>
          <a:lstStyle/>
          <a:p>
            <a:pPr marL="0" marR="0" indent="0">
              <a:spcBef>
                <a:spcPts val="0"/>
              </a:spcBef>
              <a:spcAft>
                <a:spcPts val="0"/>
              </a:spcAft>
              <a:buNone/>
            </a:pPr>
            <a:endParaRPr lang="en-US" sz="2600" dirty="0">
              <a:effectLst/>
              <a:latin typeface="Calibri" panose="020F0502020204030204" pitchFamily="34" charset="0"/>
              <a:ea typeface="Calibri" panose="020F0502020204030204" pitchFamily="34" charset="0"/>
            </a:endParaRPr>
          </a:p>
          <a:p>
            <a:endParaRPr lang="en-US" dirty="0"/>
          </a:p>
        </p:txBody>
      </p:sp>
      <p:sp>
        <p:nvSpPr>
          <p:cNvPr id="7" name="Title 1">
            <a:extLst>
              <a:ext uri="{FF2B5EF4-FFF2-40B4-BE49-F238E27FC236}">
                <a16:creationId xmlns:a16="http://schemas.microsoft.com/office/drawing/2014/main" id="{09D0AE31-7CCA-8A67-0900-DFF8A873CF5F}"/>
              </a:ext>
            </a:extLst>
          </p:cNvPr>
          <p:cNvSpPr>
            <a:spLocks noGrp="1"/>
          </p:cNvSpPr>
          <p:nvPr>
            <p:ph type="title"/>
          </p:nvPr>
        </p:nvSpPr>
        <p:spPr>
          <a:xfrm>
            <a:off x="685800" y="1600200"/>
            <a:ext cx="8001000" cy="2667000"/>
          </a:xfrm>
          <a:solidFill>
            <a:schemeClr val="accent1">
              <a:lumMod val="20000"/>
              <a:lumOff val="80000"/>
            </a:schemeClr>
          </a:solidFill>
        </p:spPr>
        <p:txBody>
          <a:bodyPr>
            <a:normAutofit/>
          </a:bodyPr>
          <a:lstStyle/>
          <a:p>
            <a:r>
              <a:rPr lang="en-US" sz="2800" dirty="0"/>
              <a:t>Individual and family health insurance should be affordable for self-employed residents, DC’s entrepreneurs, residents without job-based coverage, and residents losing Medicaid coverage. </a:t>
            </a:r>
            <a:br>
              <a:rPr lang="en-US" sz="2800" dirty="0"/>
            </a:br>
            <a:endParaRPr lang="en-US" sz="2800" b="1" dirty="0"/>
          </a:p>
        </p:txBody>
      </p:sp>
      <p:sp>
        <p:nvSpPr>
          <p:cNvPr id="5" name="TextBox 4">
            <a:extLst>
              <a:ext uri="{FF2B5EF4-FFF2-40B4-BE49-F238E27FC236}">
                <a16:creationId xmlns:a16="http://schemas.microsoft.com/office/drawing/2014/main" id="{E6E24FBE-20E1-DF17-9B67-B96B4A268C9C}"/>
              </a:ext>
            </a:extLst>
          </p:cNvPr>
          <p:cNvSpPr txBox="1"/>
          <p:nvPr/>
        </p:nvSpPr>
        <p:spPr>
          <a:xfrm>
            <a:off x="685800" y="4145151"/>
            <a:ext cx="8001000" cy="2308324"/>
          </a:xfrm>
          <a:prstGeom prst="rect">
            <a:avLst/>
          </a:prstGeom>
          <a:noFill/>
        </p:spPr>
        <p:txBody>
          <a:bodyPr wrap="square">
            <a:spAutoFit/>
          </a:bodyPr>
          <a:lstStyle/>
          <a:p>
            <a:endParaRPr lang="en-US" sz="2400" dirty="0"/>
          </a:p>
          <a:p>
            <a:r>
              <a:rPr lang="en-US" sz="2400" b="1" dirty="0"/>
              <a:t>Recommendation: </a:t>
            </a:r>
          </a:p>
          <a:p>
            <a:endParaRPr lang="en-US" sz="2400" b="1" dirty="0">
              <a:solidFill>
                <a:srgbClr val="C00000"/>
              </a:solidFill>
            </a:endParaRPr>
          </a:p>
          <a:p>
            <a:pPr marL="800100" lvl="1" indent="-342900">
              <a:buFont typeface="Wingdings" panose="05000000000000000000" pitchFamily="2" charset="2"/>
              <a:buChar char="Ø"/>
            </a:pPr>
            <a:r>
              <a:rPr lang="en-US" sz="2400" b="1" dirty="0">
                <a:solidFill>
                  <a:srgbClr val="C00000"/>
                </a:solidFill>
              </a:rPr>
              <a:t>Do not approve carrier requested rate increases for 2025 individual market.</a:t>
            </a:r>
          </a:p>
          <a:p>
            <a:r>
              <a:rPr lang="en-US" sz="2400" b="1" dirty="0">
                <a:solidFill>
                  <a:srgbClr val="C00000"/>
                </a:solidFill>
              </a:rPr>
              <a:t> </a:t>
            </a:r>
            <a:r>
              <a:rPr lang="en-US" b="1" dirty="0">
                <a:solidFill>
                  <a:srgbClr val="C00000"/>
                </a:solidFill>
              </a:rPr>
              <a:t> </a:t>
            </a:r>
          </a:p>
        </p:txBody>
      </p:sp>
    </p:spTree>
    <p:extLst>
      <p:ext uri="{BB962C8B-B14F-4D97-AF65-F5344CB8AC3E}">
        <p14:creationId xmlns:p14="http://schemas.microsoft.com/office/powerpoint/2010/main" val="1204514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1B9E1A34-529C-5255-1CA0-8D15FB6370F3}"/>
              </a:ext>
            </a:extLst>
          </p:cNvPr>
          <p:cNvSpPr>
            <a:spLocks noGrp="1"/>
          </p:cNvSpPr>
          <p:nvPr>
            <p:ph type="title"/>
          </p:nvPr>
        </p:nvSpPr>
        <p:spPr>
          <a:xfrm>
            <a:off x="457200" y="1371600"/>
            <a:ext cx="8229600" cy="1066800"/>
          </a:xfrm>
          <a:solidFill>
            <a:schemeClr val="accent1">
              <a:lumMod val="20000"/>
              <a:lumOff val="80000"/>
            </a:schemeClr>
          </a:solidFill>
        </p:spPr>
        <p:txBody>
          <a:bodyPr>
            <a:noAutofit/>
          </a:bodyPr>
          <a:lstStyle/>
          <a:p>
            <a:pPr algn="ctr"/>
            <a:r>
              <a:rPr lang="en-US" sz="2800" b="1" dirty="0">
                <a:latin typeface="+mn-lt"/>
              </a:rPr>
              <a:t>Small businesses and Non-Profits in DC face significant challenges</a:t>
            </a:r>
          </a:p>
        </p:txBody>
      </p:sp>
      <p:sp>
        <p:nvSpPr>
          <p:cNvPr id="4" name="Content Placeholder 3">
            <a:extLst>
              <a:ext uri="{FF2B5EF4-FFF2-40B4-BE49-F238E27FC236}">
                <a16:creationId xmlns:a16="http://schemas.microsoft.com/office/drawing/2014/main" id="{F2926F38-EBA6-0A54-E1B6-C9F2C972C6AA}"/>
              </a:ext>
            </a:extLst>
          </p:cNvPr>
          <p:cNvSpPr>
            <a:spLocks noGrp="1"/>
          </p:cNvSpPr>
          <p:nvPr>
            <p:ph idx="1"/>
          </p:nvPr>
        </p:nvSpPr>
        <p:spPr>
          <a:xfrm>
            <a:off x="533400" y="3124200"/>
            <a:ext cx="8458200" cy="3048000"/>
          </a:xfrm>
        </p:spPr>
        <p:txBody>
          <a:bodyPr>
            <a:noAutofit/>
          </a:bodyPr>
          <a:lstStyle/>
          <a:p>
            <a:pPr marL="0" indent="0">
              <a:spcBef>
                <a:spcPts val="0"/>
              </a:spcBef>
              <a:spcAft>
                <a:spcPts val="600"/>
              </a:spcAft>
              <a:buNone/>
            </a:pPr>
            <a:r>
              <a:rPr lang="en-US" sz="1800" dirty="0">
                <a:effectLst/>
                <a:latin typeface="+mj-lt"/>
                <a:ea typeface="Aptos" panose="020B0004020202020204" pitchFamily="34" charset="0"/>
                <a:cs typeface="Aptos" panose="020B0004020202020204" pitchFamily="34" charset="0"/>
              </a:rPr>
              <a:t>According to a 2023 report from the DC Policy Center: </a:t>
            </a:r>
          </a:p>
          <a:p>
            <a:pPr>
              <a:spcBef>
                <a:spcPts val="0"/>
              </a:spcBef>
              <a:spcAft>
                <a:spcPts val="600"/>
              </a:spcAft>
              <a:buFont typeface="Wingdings" panose="05000000000000000000" pitchFamily="2" charset="2"/>
              <a:buChar char="Ø"/>
            </a:pPr>
            <a:r>
              <a:rPr lang="en-US" sz="1800" dirty="0">
                <a:effectLst/>
                <a:latin typeface="+mj-lt"/>
                <a:ea typeface="Aptos" panose="020B0004020202020204" pitchFamily="34" charset="0"/>
                <a:cs typeface="Aptos" panose="020B0004020202020204" pitchFamily="34" charset="0"/>
              </a:rPr>
              <a:t>The pandemic shifted economic activity away from urban job centers, weakening the District’s economic competitive position. </a:t>
            </a:r>
          </a:p>
          <a:p>
            <a:pPr>
              <a:spcBef>
                <a:spcPts val="0"/>
              </a:spcBef>
              <a:spcAft>
                <a:spcPts val="600"/>
              </a:spcAft>
              <a:buFont typeface="Wingdings" panose="05000000000000000000" pitchFamily="2" charset="2"/>
              <a:buChar char="Ø"/>
            </a:pPr>
            <a:r>
              <a:rPr lang="en-US" sz="1800" dirty="0">
                <a:effectLst/>
                <a:latin typeface="+mj-lt"/>
                <a:ea typeface="Aptos" panose="020B0004020202020204" pitchFamily="34" charset="0"/>
                <a:cs typeface="Aptos" panose="020B0004020202020204" pitchFamily="34" charset="0"/>
              </a:rPr>
              <a:t>As people spend less time in the city and more time in the region’s suburbs, D.C. employers operate under a new normal with fewer customers.</a:t>
            </a:r>
          </a:p>
          <a:p>
            <a:pPr>
              <a:spcBef>
                <a:spcPts val="0"/>
              </a:spcBef>
              <a:spcAft>
                <a:spcPts val="600"/>
              </a:spcAft>
              <a:buFont typeface="Wingdings" panose="05000000000000000000" pitchFamily="2" charset="2"/>
              <a:buChar char="Ø"/>
            </a:pPr>
            <a:r>
              <a:rPr lang="en-US" sz="1800" dirty="0">
                <a:effectLst/>
                <a:latin typeface="+mj-lt"/>
                <a:ea typeface="Aptos" panose="020B0004020202020204" pitchFamily="34" charset="0"/>
                <a:cs typeface="Aptos" panose="020B0004020202020204" pitchFamily="34" charset="0"/>
              </a:rPr>
              <a:t>Some employers have been able to adapt to these conditions by moving part of their commercial activity online or opening only on nights and weekends, while others have been forced to cut staff, move their location, or close entirely.</a:t>
            </a:r>
            <a:endParaRPr lang="en-US" sz="1800" dirty="0">
              <a:latin typeface="+mj-lt"/>
            </a:endParaRPr>
          </a:p>
        </p:txBody>
      </p:sp>
      <p:sp>
        <p:nvSpPr>
          <p:cNvPr id="5" name="TextBox 4">
            <a:extLst>
              <a:ext uri="{FF2B5EF4-FFF2-40B4-BE49-F238E27FC236}">
                <a16:creationId xmlns:a16="http://schemas.microsoft.com/office/drawing/2014/main" id="{548565DE-A749-49CA-D7D4-33B082502DC6}"/>
              </a:ext>
            </a:extLst>
          </p:cNvPr>
          <p:cNvSpPr txBox="1"/>
          <p:nvPr/>
        </p:nvSpPr>
        <p:spPr>
          <a:xfrm>
            <a:off x="914400" y="6324601"/>
            <a:ext cx="7467600" cy="461665"/>
          </a:xfrm>
          <a:prstGeom prst="rect">
            <a:avLst/>
          </a:prstGeom>
          <a:noFill/>
        </p:spPr>
        <p:txBody>
          <a:bodyPr wrap="square" rtlCol="0">
            <a:spAutoFit/>
          </a:bodyPr>
          <a:lstStyle/>
          <a:p>
            <a:r>
              <a:rPr lang="en-US" sz="1200" u="none" strike="noStrike" dirty="0">
                <a:effectLst/>
                <a:highlight>
                  <a:srgbClr val="FEFEFE"/>
                </a:highlight>
              </a:rPr>
              <a:t>Source:  DC Policy Center, </a:t>
            </a:r>
            <a:r>
              <a:rPr lang="en-US" sz="1200" i="1" u="none" strike="noStrike" dirty="0">
                <a:effectLst/>
                <a:highlight>
                  <a:srgbClr val="FEFEFE"/>
                </a:highlight>
              </a:rPr>
              <a:t>2023 State of Business Report: Doing Business Under Fiscal Distress, </a:t>
            </a:r>
            <a:r>
              <a:rPr lang="en-US" sz="1200" dirty="0">
                <a:hlinkClick r:id="rId3"/>
              </a:rPr>
              <a:t>2023 State of Business Report: Doing Business Under Fiscal Distress - D.C. Policy Center (dcpolicycenter.org)</a:t>
            </a:r>
            <a:endParaRPr lang="en-US" sz="1200" dirty="0"/>
          </a:p>
        </p:txBody>
      </p:sp>
    </p:spTree>
    <p:extLst>
      <p:ext uri="{BB962C8B-B14F-4D97-AF65-F5344CB8AC3E}">
        <p14:creationId xmlns:p14="http://schemas.microsoft.com/office/powerpoint/2010/main" val="1768370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AB741-E4A1-170B-1EF7-DB127DD50DBE}"/>
              </a:ext>
            </a:extLst>
          </p:cNvPr>
          <p:cNvSpPr>
            <a:spLocks noGrp="1"/>
          </p:cNvSpPr>
          <p:nvPr>
            <p:ph type="title"/>
          </p:nvPr>
        </p:nvSpPr>
        <p:spPr>
          <a:xfrm>
            <a:off x="457200" y="1600200"/>
            <a:ext cx="8229600" cy="1295400"/>
          </a:xfrm>
          <a:solidFill>
            <a:srgbClr val="E9EDF4"/>
          </a:solidFill>
        </p:spPr>
        <p:txBody>
          <a:bodyPr>
            <a:normAutofit/>
          </a:bodyPr>
          <a:lstStyle/>
          <a:p>
            <a:r>
              <a:rPr lang="en-US" sz="2800" b="1" dirty="0">
                <a:effectLst>
                  <a:outerShdw blurRad="38100" dist="38100" dir="2700000" algn="tl">
                    <a:srgbClr val="000000">
                      <a:alpha val="43137"/>
                    </a:srgbClr>
                  </a:outerShdw>
                </a:effectLst>
              </a:rPr>
              <a:t>Small group premiums are more expensive in DC than in MD and the gap is growing:</a:t>
            </a:r>
          </a:p>
        </p:txBody>
      </p:sp>
      <p:sp>
        <p:nvSpPr>
          <p:cNvPr id="3" name="Content Placeholder 2">
            <a:extLst>
              <a:ext uri="{FF2B5EF4-FFF2-40B4-BE49-F238E27FC236}">
                <a16:creationId xmlns:a16="http://schemas.microsoft.com/office/drawing/2014/main" id="{E3C5384D-4425-920E-2035-70A0710C0728}"/>
              </a:ext>
            </a:extLst>
          </p:cNvPr>
          <p:cNvSpPr>
            <a:spLocks noGrp="1"/>
          </p:cNvSpPr>
          <p:nvPr>
            <p:ph idx="1"/>
          </p:nvPr>
        </p:nvSpPr>
        <p:spPr>
          <a:xfrm>
            <a:off x="457200" y="3276600"/>
            <a:ext cx="8229600" cy="3352800"/>
          </a:xfrm>
        </p:spPr>
        <p:txBody>
          <a:bodyPr>
            <a:normAutofit fontScale="77500" lnSpcReduction="20000"/>
          </a:bodyPr>
          <a:lstStyle/>
          <a:p>
            <a:pPr>
              <a:spcBef>
                <a:spcPts val="1200"/>
              </a:spcBef>
              <a:buFont typeface="Wingdings" panose="05000000000000000000" pitchFamily="2" charset="2"/>
              <a:buChar char="Ø"/>
              <a:defRPr/>
            </a:pPr>
            <a:r>
              <a:rPr lang="en-US" sz="3000" dirty="0"/>
              <a:t>In 2016 DC’s premium was 4.6% higher than MD.*  </a:t>
            </a:r>
          </a:p>
          <a:p>
            <a:pPr>
              <a:spcBef>
                <a:spcPts val="1200"/>
              </a:spcBef>
              <a:buFont typeface="Wingdings" panose="05000000000000000000" pitchFamily="2" charset="2"/>
              <a:buChar char="Ø"/>
              <a:defRPr/>
            </a:pPr>
            <a:r>
              <a:rPr lang="en-US" sz="3000" dirty="0"/>
              <a:t>In 2023 DC’s premium was 7% higher than MD.*  </a:t>
            </a:r>
          </a:p>
          <a:p>
            <a:pPr>
              <a:spcBef>
                <a:spcPts val="1200"/>
              </a:spcBef>
              <a:buFont typeface="Wingdings" panose="05000000000000000000" pitchFamily="2" charset="2"/>
              <a:buChar char="Ø"/>
              <a:defRPr/>
            </a:pPr>
            <a:r>
              <a:rPr lang="en-US" sz="3000" dirty="0"/>
              <a:t>DC’s small group premium is less affordable than MD’s small group premium, the gap is growing, and is one factor that makes DC less competitive.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00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0" dirty="0"/>
          </a:p>
          <a:p>
            <a:pPr marL="0" indent="0">
              <a:buNone/>
            </a:pPr>
            <a:r>
              <a:rPr lang="en-US" sz="2300" b="0" i="0">
                <a:solidFill>
                  <a:srgbClr val="242424"/>
                </a:solidFill>
                <a:effectLst/>
                <a:highlight>
                  <a:srgbClr val="FFFFFF"/>
                </a:highlight>
                <a:latin typeface="Aptos" panose="020B0004020202020204" pitchFamily="34" charset="0"/>
              </a:rPr>
              <a:t>*Source</a:t>
            </a:r>
            <a:r>
              <a:rPr lang="en-US" sz="2300" b="0" i="0" dirty="0">
                <a:solidFill>
                  <a:srgbClr val="242424"/>
                </a:solidFill>
                <a:effectLst/>
                <a:highlight>
                  <a:srgbClr val="FFFFFF"/>
                </a:highlight>
                <a:latin typeface="Aptos" panose="020B0004020202020204" pitchFamily="34" charset="0"/>
              </a:rPr>
              <a:t>:  Robert Wood Johnson Foundation, </a:t>
            </a:r>
            <a:r>
              <a:rPr lang="en-US" sz="2300" b="0" i="0" u="sng" dirty="0">
                <a:solidFill>
                  <a:srgbClr val="0000FF"/>
                </a:solidFill>
                <a:effectLst/>
                <a:highlight>
                  <a:srgbClr val="FFFFFF"/>
                </a:highlight>
                <a:latin typeface="Aptos" panose="020B0004020202020204" pitchFamily="34" charset="0"/>
                <a:hlinkClick r:id="rId2"/>
              </a:rPr>
              <a:t>https://hix-compare.org/</a:t>
            </a:r>
            <a:r>
              <a:rPr lang="en-US" sz="2300" b="0" i="0" dirty="0">
                <a:solidFill>
                  <a:srgbClr val="242424"/>
                </a:solidFill>
                <a:effectLst/>
                <a:highlight>
                  <a:srgbClr val="FFFFFF"/>
                </a:highlight>
                <a:latin typeface="Aptos" panose="020B0004020202020204" pitchFamily="34" charset="0"/>
              </a:rPr>
              <a:t>  Downloaded August 2, 2024.</a:t>
            </a:r>
            <a:endParaRPr lang="en-US" sz="2300" dirty="0"/>
          </a:p>
        </p:txBody>
      </p:sp>
    </p:spTree>
    <p:extLst>
      <p:ext uri="{BB962C8B-B14F-4D97-AF65-F5344CB8AC3E}">
        <p14:creationId xmlns:p14="http://schemas.microsoft.com/office/powerpoint/2010/main" val="230829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A26D676E-926A-C5A6-3271-49A98402E8AE}"/>
              </a:ext>
            </a:extLst>
          </p:cNvPr>
          <p:cNvSpPr>
            <a:spLocks noGrp="1"/>
          </p:cNvSpPr>
          <p:nvPr>
            <p:ph idx="1"/>
          </p:nvPr>
        </p:nvSpPr>
        <p:spPr>
          <a:xfrm>
            <a:off x="685800" y="3581400"/>
            <a:ext cx="8001000" cy="2544763"/>
          </a:xfrm>
        </p:spPr>
        <p:txBody>
          <a:bodyPr>
            <a:normAutofit/>
          </a:bodyPr>
          <a:lstStyle/>
          <a:p>
            <a:pPr marL="0" indent="0">
              <a:buNone/>
            </a:pPr>
            <a:r>
              <a:rPr lang="en-US" sz="2800" b="1" dirty="0">
                <a:solidFill>
                  <a:srgbClr val="C00000"/>
                </a:solidFill>
                <a:ea typeface="Calibri" panose="020F0502020204030204" pitchFamily="34" charset="0"/>
              </a:rPr>
              <a:t>Annual and cumulative effect of increasing small group market premiums is hurting District small businesses, non-profits, and their employees.</a:t>
            </a:r>
            <a:br>
              <a:rPr lang="en-US" sz="2800" dirty="0">
                <a:ea typeface="Calibri" panose="020F0502020204030204" pitchFamily="34" charset="0"/>
              </a:rPr>
            </a:br>
            <a:endParaRPr lang="en-US" sz="2800" dirty="0"/>
          </a:p>
        </p:txBody>
      </p:sp>
      <p:sp>
        <p:nvSpPr>
          <p:cNvPr id="11" name="Title 1">
            <a:extLst>
              <a:ext uri="{FF2B5EF4-FFF2-40B4-BE49-F238E27FC236}">
                <a16:creationId xmlns:a16="http://schemas.microsoft.com/office/drawing/2014/main" id="{1B9E1A34-529C-5255-1CA0-8D15FB6370F3}"/>
              </a:ext>
            </a:extLst>
          </p:cNvPr>
          <p:cNvSpPr>
            <a:spLocks noGrp="1"/>
          </p:cNvSpPr>
          <p:nvPr>
            <p:ph type="title"/>
          </p:nvPr>
        </p:nvSpPr>
        <p:spPr>
          <a:xfrm>
            <a:off x="457200" y="1600200"/>
            <a:ext cx="8229600" cy="1752600"/>
          </a:xfrm>
          <a:solidFill>
            <a:schemeClr val="accent1">
              <a:lumMod val="20000"/>
              <a:lumOff val="80000"/>
            </a:schemeClr>
          </a:solidFill>
        </p:spPr>
        <p:txBody>
          <a:bodyPr>
            <a:noAutofit/>
          </a:bodyPr>
          <a:lstStyle/>
          <a:p>
            <a:pPr algn="ctr">
              <a:lnSpc>
                <a:spcPct val="90000"/>
              </a:lnSpc>
            </a:pPr>
            <a:r>
              <a:rPr lang="en-US" sz="2800" b="1" dirty="0">
                <a:latin typeface="+mn-lt"/>
              </a:rPr>
              <a:t>Small Group Market Proposed Premiums are Unsustainable for Employers and Workers</a:t>
            </a:r>
          </a:p>
        </p:txBody>
      </p:sp>
    </p:spTree>
    <p:extLst>
      <p:ext uri="{BB962C8B-B14F-4D97-AF65-F5344CB8AC3E}">
        <p14:creationId xmlns:p14="http://schemas.microsoft.com/office/powerpoint/2010/main" val="4272374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A26D676E-926A-C5A6-3271-49A98402E8AE}"/>
              </a:ext>
            </a:extLst>
          </p:cNvPr>
          <p:cNvSpPr>
            <a:spLocks noGrp="1"/>
          </p:cNvSpPr>
          <p:nvPr>
            <p:ph idx="1"/>
          </p:nvPr>
        </p:nvSpPr>
        <p:spPr>
          <a:xfrm>
            <a:off x="457200" y="3581400"/>
            <a:ext cx="8229600" cy="2544763"/>
          </a:xfrm>
        </p:spPr>
        <p:txBody>
          <a:bodyPr>
            <a:normAutofit/>
          </a:bodyPr>
          <a:lstStyle/>
          <a:p>
            <a:pPr marL="0" indent="0">
              <a:buNone/>
            </a:pPr>
            <a:br>
              <a:rPr lang="en-US" sz="2800" dirty="0">
                <a:ea typeface="Calibri" panose="020F0502020204030204" pitchFamily="34" charset="0"/>
              </a:rPr>
            </a:br>
            <a:endParaRPr lang="en-US" sz="2800" dirty="0"/>
          </a:p>
        </p:txBody>
      </p:sp>
      <p:sp>
        <p:nvSpPr>
          <p:cNvPr id="11" name="Title 1">
            <a:extLst>
              <a:ext uri="{FF2B5EF4-FFF2-40B4-BE49-F238E27FC236}">
                <a16:creationId xmlns:a16="http://schemas.microsoft.com/office/drawing/2014/main" id="{1B9E1A34-529C-5255-1CA0-8D15FB6370F3}"/>
              </a:ext>
            </a:extLst>
          </p:cNvPr>
          <p:cNvSpPr>
            <a:spLocks noGrp="1"/>
          </p:cNvSpPr>
          <p:nvPr>
            <p:ph type="title"/>
          </p:nvPr>
        </p:nvSpPr>
        <p:spPr>
          <a:xfrm>
            <a:off x="457200" y="1600200"/>
            <a:ext cx="8229600" cy="1752600"/>
          </a:xfrm>
          <a:solidFill>
            <a:schemeClr val="accent1">
              <a:lumMod val="20000"/>
              <a:lumOff val="80000"/>
            </a:schemeClr>
          </a:solidFill>
        </p:spPr>
        <p:txBody>
          <a:bodyPr>
            <a:noAutofit/>
          </a:bodyPr>
          <a:lstStyle/>
          <a:p>
            <a:pPr algn="ctr">
              <a:lnSpc>
                <a:spcPct val="90000"/>
              </a:lnSpc>
            </a:pPr>
            <a:r>
              <a:rPr lang="en-US" sz="2800" b="1" dirty="0">
                <a:solidFill>
                  <a:srgbClr val="C00000"/>
                </a:solidFill>
                <a:ea typeface="Calibri" panose="020F0502020204030204" pitchFamily="34" charset="0"/>
              </a:rPr>
              <a:t>Annual and cumulative effect of increasing small group premiums is hurting District small businesses, non-profits, and their employees</a:t>
            </a:r>
            <a:endParaRPr lang="en-US" sz="2800" b="1" dirty="0">
              <a:latin typeface="+mn-lt"/>
            </a:endParaRPr>
          </a:p>
        </p:txBody>
      </p:sp>
      <p:sp>
        <p:nvSpPr>
          <p:cNvPr id="3" name="TextBox 2">
            <a:extLst>
              <a:ext uri="{FF2B5EF4-FFF2-40B4-BE49-F238E27FC236}">
                <a16:creationId xmlns:a16="http://schemas.microsoft.com/office/drawing/2014/main" id="{2A302F4E-DBEA-D62B-6752-5CD24C1FA85B}"/>
              </a:ext>
            </a:extLst>
          </p:cNvPr>
          <p:cNvSpPr txBox="1"/>
          <p:nvPr/>
        </p:nvSpPr>
        <p:spPr>
          <a:xfrm>
            <a:off x="381000" y="3650229"/>
            <a:ext cx="8229600" cy="2283126"/>
          </a:xfrm>
          <a:prstGeom prst="rect">
            <a:avLst/>
          </a:prstGeom>
          <a:noFill/>
        </p:spPr>
        <p:txBody>
          <a:bodyPr wrap="square">
            <a:spAutoFit/>
          </a:bodyPr>
          <a:lstStyle/>
          <a:p>
            <a:pPr marL="400050" lvl="1" indent="0">
              <a:lnSpc>
                <a:spcPct val="105000"/>
              </a:lnSpc>
              <a:spcBef>
                <a:spcPts val="600"/>
              </a:spcBef>
              <a:buNone/>
            </a:pPr>
            <a:r>
              <a:rPr lang="en-US" sz="2000" b="1" dirty="0">
                <a:effectLst/>
                <a:ea typeface="Calibri" panose="020F0502020204030204" pitchFamily="34" charset="0"/>
              </a:rPr>
              <a:t>Example:  </a:t>
            </a:r>
            <a:r>
              <a:rPr lang="en-US" sz="2000" dirty="0">
                <a:effectLst/>
                <a:ea typeface="Calibri" panose="020F0502020204030204" pitchFamily="34" charset="0"/>
              </a:rPr>
              <a:t>A District employer with 5 </a:t>
            </a:r>
            <a:r>
              <a:rPr lang="en-US" sz="2000" dirty="0">
                <a:ea typeface="Calibri" panose="020F0502020204030204" pitchFamily="34" charset="0"/>
              </a:rPr>
              <a:t>employees ages 28, 30, 32, 45, and 62 enrolled in a gold plan had </a:t>
            </a:r>
            <a:r>
              <a:rPr lang="en-US" sz="2000" dirty="0">
                <a:effectLst/>
                <a:ea typeface="Calibri" panose="020F0502020204030204" pitchFamily="34" charset="0"/>
              </a:rPr>
              <a:t>a </a:t>
            </a:r>
            <a:r>
              <a:rPr lang="en-US" sz="2000" b="1" dirty="0">
                <a:solidFill>
                  <a:srgbClr val="C00000"/>
                </a:solidFill>
                <a:effectLst/>
                <a:ea typeface="Calibri" panose="020F0502020204030204" pitchFamily="34" charset="0"/>
              </a:rPr>
              <a:t>61% increase </a:t>
            </a:r>
            <a:r>
              <a:rPr lang="en-US" sz="2000" dirty="0">
                <a:effectLst/>
                <a:ea typeface="Calibri" panose="020F0502020204030204" pitchFamily="34" charset="0"/>
              </a:rPr>
              <a:t>in annual premium from 2018 paying $</a:t>
            </a:r>
            <a:r>
              <a:rPr lang="en-US" sz="2000" dirty="0"/>
              <a:t>30,816 and now in 2024 paying $49,575.  </a:t>
            </a:r>
          </a:p>
          <a:p>
            <a:pPr marL="400050" lvl="1" indent="0">
              <a:lnSpc>
                <a:spcPct val="105000"/>
              </a:lnSpc>
              <a:spcBef>
                <a:spcPts val="600"/>
              </a:spcBef>
              <a:buNone/>
            </a:pPr>
            <a:endParaRPr lang="en-US" sz="2000" dirty="0"/>
          </a:p>
          <a:p>
            <a:pPr lvl="1">
              <a:lnSpc>
                <a:spcPct val="105000"/>
              </a:lnSpc>
              <a:spcBef>
                <a:spcPts val="600"/>
              </a:spcBef>
              <a:buFont typeface="Wingdings" panose="05000000000000000000" pitchFamily="2" charset="2"/>
              <a:buChar char="Ø"/>
            </a:pPr>
            <a:r>
              <a:rPr lang="en-US" sz="2800" dirty="0"/>
              <a:t>Revenue has </a:t>
            </a:r>
            <a:r>
              <a:rPr lang="en-US" sz="2800" u="sng" dirty="0"/>
              <a:t>not</a:t>
            </a:r>
            <a:r>
              <a:rPr lang="en-US" sz="2800" dirty="0"/>
              <a:t> increased by 61%.</a:t>
            </a:r>
          </a:p>
        </p:txBody>
      </p:sp>
    </p:spTree>
    <p:extLst>
      <p:ext uri="{BB962C8B-B14F-4D97-AF65-F5344CB8AC3E}">
        <p14:creationId xmlns:p14="http://schemas.microsoft.com/office/powerpoint/2010/main" val="3809239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E1C6E-01B3-26D2-FC46-CC419BE1B360}"/>
              </a:ext>
            </a:extLst>
          </p:cNvPr>
          <p:cNvSpPr>
            <a:spLocks noGrp="1"/>
          </p:cNvSpPr>
          <p:nvPr>
            <p:ph type="title"/>
          </p:nvPr>
        </p:nvSpPr>
        <p:spPr/>
        <p:txBody>
          <a:bodyPr anchor="ctr">
            <a:normAutofit/>
          </a:bodyPr>
          <a:lstStyle/>
          <a:p>
            <a:r>
              <a:rPr lang="en-US" dirty="0"/>
              <a:t>Risk-Based Capital Ratio </a:t>
            </a:r>
            <a:r>
              <a:rPr lang="en-US" sz="1300" dirty="0"/>
              <a:t>(200% requires action) </a:t>
            </a:r>
          </a:p>
        </p:txBody>
      </p:sp>
      <p:graphicFrame>
        <p:nvGraphicFramePr>
          <p:cNvPr id="6" name="Content Placeholder 5">
            <a:extLst>
              <a:ext uri="{FF2B5EF4-FFF2-40B4-BE49-F238E27FC236}">
                <a16:creationId xmlns:a16="http://schemas.microsoft.com/office/drawing/2014/main" id="{02B54FF2-B372-1B05-AB55-91FE9DB4B935}"/>
              </a:ext>
            </a:extLst>
          </p:cNvPr>
          <p:cNvGraphicFramePr>
            <a:graphicFrameLocks noGrp="1"/>
          </p:cNvGraphicFramePr>
          <p:nvPr>
            <p:ph idx="1"/>
          </p:nvPr>
        </p:nvGraphicFramePr>
        <p:xfrm>
          <a:off x="311891" y="2573079"/>
          <a:ext cx="8381997" cy="3642591"/>
        </p:xfrm>
        <a:graphic>
          <a:graphicData uri="http://schemas.openxmlformats.org/drawingml/2006/table">
            <a:tbl>
              <a:tblPr firstRow="1" bandRow="1">
                <a:tableStyleId>{5C22544A-7EE6-4342-B048-85BDC9FD1C3A}</a:tableStyleId>
              </a:tblPr>
              <a:tblGrid>
                <a:gridCol w="1295397">
                  <a:extLst>
                    <a:ext uri="{9D8B030D-6E8A-4147-A177-3AD203B41FA5}">
                      <a16:colId xmlns:a16="http://schemas.microsoft.com/office/drawing/2014/main" val="976559132"/>
                    </a:ext>
                  </a:extLst>
                </a:gridCol>
                <a:gridCol w="885825">
                  <a:extLst>
                    <a:ext uri="{9D8B030D-6E8A-4147-A177-3AD203B41FA5}">
                      <a16:colId xmlns:a16="http://schemas.microsoft.com/office/drawing/2014/main" val="282632535"/>
                    </a:ext>
                  </a:extLst>
                </a:gridCol>
                <a:gridCol w="885825">
                  <a:extLst>
                    <a:ext uri="{9D8B030D-6E8A-4147-A177-3AD203B41FA5}">
                      <a16:colId xmlns:a16="http://schemas.microsoft.com/office/drawing/2014/main" val="4001246869"/>
                    </a:ext>
                  </a:extLst>
                </a:gridCol>
                <a:gridCol w="885825">
                  <a:extLst>
                    <a:ext uri="{9D8B030D-6E8A-4147-A177-3AD203B41FA5}">
                      <a16:colId xmlns:a16="http://schemas.microsoft.com/office/drawing/2014/main" val="3260484935"/>
                    </a:ext>
                  </a:extLst>
                </a:gridCol>
                <a:gridCol w="885825">
                  <a:extLst>
                    <a:ext uri="{9D8B030D-6E8A-4147-A177-3AD203B41FA5}">
                      <a16:colId xmlns:a16="http://schemas.microsoft.com/office/drawing/2014/main" val="1962489199"/>
                    </a:ext>
                  </a:extLst>
                </a:gridCol>
                <a:gridCol w="885825">
                  <a:extLst>
                    <a:ext uri="{9D8B030D-6E8A-4147-A177-3AD203B41FA5}">
                      <a16:colId xmlns:a16="http://schemas.microsoft.com/office/drawing/2014/main" val="1587291846"/>
                    </a:ext>
                  </a:extLst>
                </a:gridCol>
                <a:gridCol w="885825">
                  <a:extLst>
                    <a:ext uri="{9D8B030D-6E8A-4147-A177-3AD203B41FA5}">
                      <a16:colId xmlns:a16="http://schemas.microsoft.com/office/drawing/2014/main" val="3180054578"/>
                    </a:ext>
                  </a:extLst>
                </a:gridCol>
                <a:gridCol w="885825">
                  <a:extLst>
                    <a:ext uri="{9D8B030D-6E8A-4147-A177-3AD203B41FA5}">
                      <a16:colId xmlns:a16="http://schemas.microsoft.com/office/drawing/2014/main" val="2884395830"/>
                    </a:ext>
                  </a:extLst>
                </a:gridCol>
                <a:gridCol w="885825">
                  <a:extLst>
                    <a:ext uri="{9D8B030D-6E8A-4147-A177-3AD203B41FA5}">
                      <a16:colId xmlns:a16="http://schemas.microsoft.com/office/drawing/2014/main" val="556035771"/>
                    </a:ext>
                  </a:extLst>
                </a:gridCol>
              </a:tblGrid>
              <a:tr h="304800">
                <a:tc>
                  <a:txBody>
                    <a:bodyPr/>
                    <a:lstStyle/>
                    <a:p>
                      <a:pPr algn="l" fontAlgn="b"/>
                      <a:endParaRPr lang="en-US" sz="1400" b="0" i="0" u="none" strike="noStrike" dirty="0">
                        <a:solidFill>
                          <a:srgbClr val="000000"/>
                        </a:solidFill>
                        <a:effectLst/>
                        <a:latin typeface="Aptos Narrow" panose="020B0004020202020204" pitchFamily="34" charset="0"/>
                      </a:endParaRPr>
                    </a:p>
                  </a:txBody>
                  <a:tcPr marL="0" marR="0" marT="0" marB="0" anchor="b"/>
                </a:tc>
                <a:tc>
                  <a:txBody>
                    <a:bodyPr/>
                    <a:lstStyle/>
                    <a:p>
                      <a:pPr algn="ctr" fontAlgn="b"/>
                      <a:r>
                        <a:rPr lang="en-US" sz="1400" b="1" i="0" u="none" strike="noStrike" dirty="0">
                          <a:solidFill>
                            <a:srgbClr val="000000"/>
                          </a:solidFill>
                          <a:effectLst/>
                          <a:latin typeface="Aptos Narrow" panose="020B0004020202020204" pitchFamily="34" charset="0"/>
                        </a:rPr>
                        <a:t>2023</a:t>
                      </a:r>
                    </a:p>
                  </a:txBody>
                  <a:tcPr marL="0" marR="0" marT="0" marB="0" anchor="ctr"/>
                </a:tc>
                <a:tc>
                  <a:txBody>
                    <a:bodyPr/>
                    <a:lstStyle/>
                    <a:p>
                      <a:pPr algn="ctr" fontAlgn="b"/>
                      <a:r>
                        <a:rPr lang="en-US" sz="1400" b="1" i="0" u="none" strike="noStrike">
                          <a:solidFill>
                            <a:srgbClr val="000000"/>
                          </a:solidFill>
                          <a:effectLst/>
                          <a:latin typeface="Aptos Narrow" panose="020B0004020202020204" pitchFamily="34" charset="0"/>
                        </a:rPr>
                        <a:t>2022</a:t>
                      </a:r>
                    </a:p>
                  </a:txBody>
                  <a:tcPr marL="0" marR="0" marT="0" marB="0" anchor="ctr"/>
                </a:tc>
                <a:tc>
                  <a:txBody>
                    <a:bodyPr/>
                    <a:lstStyle/>
                    <a:p>
                      <a:pPr algn="ctr" fontAlgn="b"/>
                      <a:r>
                        <a:rPr lang="en-US" sz="1400" b="1" i="0" u="none" strike="noStrike">
                          <a:solidFill>
                            <a:srgbClr val="000000"/>
                          </a:solidFill>
                          <a:effectLst/>
                          <a:latin typeface="Aptos Narrow" panose="020B0004020202020204" pitchFamily="34" charset="0"/>
                        </a:rPr>
                        <a:t>2021</a:t>
                      </a:r>
                    </a:p>
                  </a:txBody>
                  <a:tcPr marL="0" marR="0" marT="0" marB="0" anchor="ctr"/>
                </a:tc>
                <a:tc>
                  <a:txBody>
                    <a:bodyPr/>
                    <a:lstStyle/>
                    <a:p>
                      <a:pPr algn="ctr" fontAlgn="b"/>
                      <a:r>
                        <a:rPr lang="en-US" sz="1400" b="1" i="0" u="none" strike="noStrike">
                          <a:solidFill>
                            <a:srgbClr val="000000"/>
                          </a:solidFill>
                          <a:effectLst/>
                          <a:latin typeface="Aptos Narrow" panose="020B0004020202020204" pitchFamily="34" charset="0"/>
                        </a:rPr>
                        <a:t>2020</a:t>
                      </a:r>
                    </a:p>
                  </a:txBody>
                  <a:tcPr marL="0" marR="0" marT="0" marB="0" anchor="ctr"/>
                </a:tc>
                <a:tc>
                  <a:txBody>
                    <a:bodyPr/>
                    <a:lstStyle/>
                    <a:p>
                      <a:pPr algn="ctr" fontAlgn="b"/>
                      <a:r>
                        <a:rPr lang="en-US" sz="1400" b="1" i="0" u="none" strike="noStrike">
                          <a:solidFill>
                            <a:srgbClr val="000000"/>
                          </a:solidFill>
                          <a:effectLst/>
                          <a:latin typeface="Aptos Narrow" panose="020B0004020202020204" pitchFamily="34" charset="0"/>
                        </a:rPr>
                        <a:t>2019</a:t>
                      </a:r>
                    </a:p>
                  </a:txBody>
                  <a:tcPr marL="0" marR="0" marT="0" marB="0" anchor="ctr"/>
                </a:tc>
                <a:tc>
                  <a:txBody>
                    <a:bodyPr/>
                    <a:lstStyle/>
                    <a:p>
                      <a:pPr algn="ctr" fontAlgn="b"/>
                      <a:r>
                        <a:rPr lang="en-US" sz="1400" b="1" i="0" u="none" strike="noStrike">
                          <a:solidFill>
                            <a:srgbClr val="000000"/>
                          </a:solidFill>
                          <a:effectLst/>
                          <a:latin typeface="Aptos Narrow" panose="020B0004020202020204" pitchFamily="34" charset="0"/>
                        </a:rPr>
                        <a:t>2018</a:t>
                      </a:r>
                    </a:p>
                  </a:txBody>
                  <a:tcPr marL="0" marR="0" marT="0" marB="0" anchor="ctr"/>
                </a:tc>
                <a:tc>
                  <a:txBody>
                    <a:bodyPr/>
                    <a:lstStyle/>
                    <a:p>
                      <a:pPr algn="ctr" fontAlgn="b"/>
                      <a:r>
                        <a:rPr lang="en-US" sz="1400" b="1" i="0" u="none" strike="noStrike">
                          <a:solidFill>
                            <a:srgbClr val="000000"/>
                          </a:solidFill>
                          <a:effectLst/>
                          <a:latin typeface="Aptos Narrow" panose="020B0004020202020204" pitchFamily="34" charset="0"/>
                        </a:rPr>
                        <a:t>2017</a:t>
                      </a:r>
                    </a:p>
                  </a:txBody>
                  <a:tcPr marL="0" marR="0" marT="0" marB="0" anchor="ctr"/>
                </a:tc>
                <a:tc>
                  <a:txBody>
                    <a:bodyPr/>
                    <a:lstStyle/>
                    <a:p>
                      <a:pPr algn="ctr" fontAlgn="b"/>
                      <a:r>
                        <a:rPr lang="en-US" sz="1400" b="1" i="0" u="none" strike="noStrike" dirty="0">
                          <a:solidFill>
                            <a:srgbClr val="000000"/>
                          </a:solidFill>
                          <a:effectLst/>
                          <a:latin typeface="Aptos Narrow" panose="020B0004020202020204" pitchFamily="34" charset="0"/>
                        </a:rPr>
                        <a:t>2016</a:t>
                      </a:r>
                    </a:p>
                  </a:txBody>
                  <a:tcPr marL="0" marR="0" marT="0" marB="0" anchor="ctr"/>
                </a:tc>
                <a:extLst>
                  <a:ext uri="{0D108BD9-81ED-4DB2-BD59-A6C34878D82A}">
                    <a16:rowId xmlns:a16="http://schemas.microsoft.com/office/drawing/2014/main" val="2550336351"/>
                  </a:ext>
                </a:extLst>
              </a:tr>
              <a:tr h="640390">
                <a:tc>
                  <a:txBody>
                    <a:bodyPr/>
                    <a:lstStyle/>
                    <a:p>
                      <a:pPr algn="l" fontAlgn="b"/>
                      <a:r>
                        <a:rPr lang="en-US" sz="1400" b="1" i="0" u="none" strike="noStrike" dirty="0">
                          <a:solidFill>
                            <a:srgbClr val="000000"/>
                          </a:solidFill>
                          <a:effectLst/>
                          <a:latin typeface="Aptos Narrow" panose="020B0004020202020204" pitchFamily="34" charset="0"/>
                        </a:rPr>
                        <a:t>United Healthcare Insurance Co.</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694%</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814%</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666%</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644%</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539%</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536%</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472%</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480%</a:t>
                      </a:r>
                    </a:p>
                  </a:txBody>
                  <a:tcPr marL="0" marR="0" marT="0" marB="0" anchor="ctr"/>
                </a:tc>
                <a:extLst>
                  <a:ext uri="{0D108BD9-81ED-4DB2-BD59-A6C34878D82A}">
                    <a16:rowId xmlns:a16="http://schemas.microsoft.com/office/drawing/2014/main" val="1601057911"/>
                  </a:ext>
                </a:extLst>
              </a:tr>
              <a:tr h="640390">
                <a:tc>
                  <a:txBody>
                    <a:bodyPr/>
                    <a:lstStyle/>
                    <a:p>
                      <a:pPr algn="l" fontAlgn="b"/>
                      <a:r>
                        <a:rPr lang="en-US" sz="1400" b="1" i="0" u="none" strike="noStrike" dirty="0">
                          <a:solidFill>
                            <a:srgbClr val="000000"/>
                          </a:solidFill>
                          <a:effectLst/>
                          <a:latin typeface="Aptos Narrow" panose="020B0004020202020204" pitchFamily="34" charset="0"/>
                        </a:rPr>
                        <a:t>United Healthcare of the Mid Atlantic</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767%</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957%</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2780%</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685%</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343%</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519%</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372%</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498%</a:t>
                      </a:r>
                    </a:p>
                  </a:txBody>
                  <a:tcPr marL="0" marR="0" marT="0" marB="0" anchor="ctr"/>
                </a:tc>
                <a:extLst>
                  <a:ext uri="{0D108BD9-81ED-4DB2-BD59-A6C34878D82A}">
                    <a16:rowId xmlns:a16="http://schemas.microsoft.com/office/drawing/2014/main" val="3703660874"/>
                  </a:ext>
                </a:extLst>
              </a:tr>
              <a:tr h="640390">
                <a:tc>
                  <a:txBody>
                    <a:bodyPr/>
                    <a:lstStyle/>
                    <a:p>
                      <a:pPr algn="l" fontAlgn="b"/>
                      <a:r>
                        <a:rPr lang="en-US" sz="1400" b="1" i="0" u="none" strike="noStrike" dirty="0">
                          <a:solidFill>
                            <a:srgbClr val="000000"/>
                          </a:solidFill>
                          <a:effectLst/>
                          <a:latin typeface="Aptos Narrow" panose="020B0004020202020204" pitchFamily="34" charset="0"/>
                        </a:rPr>
                        <a:t>United Optimum Choice Inc.</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1040%</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538%</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554%</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592%</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760%</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925%</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550%</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701%</a:t>
                      </a:r>
                    </a:p>
                  </a:txBody>
                  <a:tcPr marL="0" marR="0" marT="0" marB="0" anchor="ctr"/>
                </a:tc>
                <a:extLst>
                  <a:ext uri="{0D108BD9-81ED-4DB2-BD59-A6C34878D82A}">
                    <a16:rowId xmlns:a16="http://schemas.microsoft.com/office/drawing/2014/main" val="1952434766"/>
                  </a:ext>
                </a:extLst>
              </a:tr>
              <a:tr h="472207">
                <a:tc>
                  <a:txBody>
                    <a:bodyPr/>
                    <a:lstStyle/>
                    <a:p>
                      <a:pPr algn="l" fontAlgn="b"/>
                      <a:r>
                        <a:rPr lang="en-US" sz="1400" b="1" i="0" u="none" strike="noStrike" dirty="0">
                          <a:solidFill>
                            <a:srgbClr val="000000"/>
                          </a:solidFill>
                          <a:effectLst/>
                          <a:latin typeface="Aptos Narrow" panose="020B0004020202020204" pitchFamily="34" charset="0"/>
                        </a:rPr>
                        <a:t>CareFirst GHMSI</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904%</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891%</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984%</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1194%</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1088%</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923%</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1011%</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851%</a:t>
                      </a:r>
                    </a:p>
                  </a:txBody>
                  <a:tcPr marL="0" marR="0" marT="0" marB="0" anchor="ctr"/>
                </a:tc>
                <a:extLst>
                  <a:ext uri="{0D108BD9-81ED-4DB2-BD59-A6C34878D82A}">
                    <a16:rowId xmlns:a16="http://schemas.microsoft.com/office/drawing/2014/main" val="2193823410"/>
                  </a:ext>
                </a:extLst>
              </a:tr>
              <a:tr h="472207">
                <a:tc>
                  <a:txBody>
                    <a:bodyPr/>
                    <a:lstStyle/>
                    <a:p>
                      <a:pPr algn="l" fontAlgn="b"/>
                      <a:r>
                        <a:rPr lang="en-US" sz="1400" b="1" i="0" u="none" strike="noStrike" dirty="0">
                          <a:solidFill>
                            <a:srgbClr val="000000"/>
                          </a:solidFill>
                          <a:effectLst/>
                          <a:latin typeface="Aptos Narrow" panose="020B0004020202020204" pitchFamily="34" charset="0"/>
                        </a:rPr>
                        <a:t>CareFirst </a:t>
                      </a:r>
                      <a:r>
                        <a:rPr lang="en-US" sz="1400" b="1" i="0" u="none" strike="noStrike" dirty="0" err="1">
                          <a:solidFill>
                            <a:srgbClr val="000000"/>
                          </a:solidFill>
                          <a:effectLst/>
                          <a:latin typeface="Aptos Narrow" panose="020B0004020202020204" pitchFamily="34" charset="0"/>
                        </a:rPr>
                        <a:t>BlueChoice</a:t>
                      </a:r>
                      <a:endParaRPr lang="en-US" sz="1400" b="1" i="0" u="none" strike="noStrike" dirty="0">
                        <a:solidFill>
                          <a:srgbClr val="000000"/>
                        </a:solidFill>
                        <a:effectLst/>
                        <a:latin typeface="Aptos Narrow" panose="020B0004020202020204" pitchFamily="34" charset="0"/>
                      </a:endParaRP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453%</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461%</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483%</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766%</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845%</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635%</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721%</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807%</a:t>
                      </a:r>
                    </a:p>
                  </a:txBody>
                  <a:tcPr marL="0" marR="0" marT="0" marB="0" anchor="ctr"/>
                </a:tc>
                <a:extLst>
                  <a:ext uri="{0D108BD9-81ED-4DB2-BD59-A6C34878D82A}">
                    <a16:rowId xmlns:a16="http://schemas.microsoft.com/office/drawing/2014/main" val="2400304565"/>
                  </a:ext>
                </a:extLst>
              </a:tr>
              <a:tr h="472207">
                <a:tc>
                  <a:txBody>
                    <a:bodyPr/>
                    <a:lstStyle/>
                    <a:p>
                      <a:pPr algn="l" fontAlgn="b"/>
                      <a:r>
                        <a:rPr lang="en-US" sz="1400" b="1" i="0" u="none" strike="noStrike" dirty="0">
                          <a:solidFill>
                            <a:srgbClr val="000000"/>
                          </a:solidFill>
                          <a:effectLst/>
                          <a:latin typeface="Aptos Narrow" panose="020B0004020202020204" pitchFamily="34" charset="0"/>
                        </a:rPr>
                        <a:t>Kaiser</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446%</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467%</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507%</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434%</a:t>
                      </a:r>
                    </a:p>
                  </a:txBody>
                  <a:tcPr marL="0" marR="0" marT="0" marB="0" anchor="ctr"/>
                </a:tc>
                <a:tc>
                  <a:txBody>
                    <a:bodyPr/>
                    <a:lstStyle/>
                    <a:p>
                      <a:pPr algn="ctr" fontAlgn="b"/>
                      <a:r>
                        <a:rPr lang="en-US" sz="1400" b="0" i="0" u="none" strike="noStrike">
                          <a:solidFill>
                            <a:srgbClr val="000000"/>
                          </a:solidFill>
                          <a:effectLst/>
                          <a:latin typeface="Aptos Narrow" panose="020B0004020202020204" pitchFamily="34" charset="0"/>
                        </a:rPr>
                        <a:t>371%</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529%</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231%</a:t>
                      </a:r>
                    </a:p>
                  </a:txBody>
                  <a:tcPr marL="0" marR="0" marT="0" marB="0" anchor="ctr"/>
                </a:tc>
                <a:tc>
                  <a:txBody>
                    <a:bodyPr/>
                    <a:lstStyle/>
                    <a:p>
                      <a:pPr algn="ctr" fontAlgn="b"/>
                      <a:r>
                        <a:rPr lang="en-US" sz="1400" b="0" i="0" u="none" strike="noStrike" dirty="0">
                          <a:solidFill>
                            <a:srgbClr val="000000"/>
                          </a:solidFill>
                          <a:effectLst/>
                          <a:latin typeface="Aptos Narrow" panose="020B0004020202020204" pitchFamily="34" charset="0"/>
                        </a:rPr>
                        <a:t>320%</a:t>
                      </a:r>
                    </a:p>
                  </a:txBody>
                  <a:tcPr marL="0" marR="0" marT="0" marB="0" anchor="ctr"/>
                </a:tc>
                <a:extLst>
                  <a:ext uri="{0D108BD9-81ED-4DB2-BD59-A6C34878D82A}">
                    <a16:rowId xmlns:a16="http://schemas.microsoft.com/office/drawing/2014/main" val="1643319272"/>
                  </a:ext>
                </a:extLst>
              </a:tr>
            </a:tbl>
          </a:graphicData>
        </a:graphic>
      </p:graphicFrame>
    </p:spTree>
    <p:extLst>
      <p:ext uri="{BB962C8B-B14F-4D97-AF65-F5344CB8AC3E}">
        <p14:creationId xmlns:p14="http://schemas.microsoft.com/office/powerpoint/2010/main" val="421657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E865AB69-3CD4-7899-9A20-CC2A3B606641}"/>
              </a:ext>
            </a:extLst>
          </p:cNvPr>
          <p:cNvPicPr>
            <a:picLocks noGrp="1" noChangeAspect="1"/>
          </p:cNvPicPr>
          <p:nvPr>
            <p:ph idx="1"/>
          </p:nvPr>
        </p:nvPicPr>
        <p:blipFill>
          <a:blip r:embed="rId3"/>
          <a:stretch>
            <a:fillRect/>
          </a:stretch>
        </p:blipFill>
        <p:spPr>
          <a:xfrm>
            <a:off x="457200" y="2624606"/>
            <a:ext cx="8229600" cy="3699993"/>
          </a:xfrm>
        </p:spPr>
      </p:pic>
      <p:sp>
        <p:nvSpPr>
          <p:cNvPr id="4" name="Title 1">
            <a:extLst>
              <a:ext uri="{FF2B5EF4-FFF2-40B4-BE49-F238E27FC236}">
                <a16:creationId xmlns:a16="http://schemas.microsoft.com/office/drawing/2014/main" id="{79D7020C-EF53-D8DA-0335-5D2DCEC13F62}"/>
              </a:ext>
            </a:extLst>
          </p:cNvPr>
          <p:cNvSpPr>
            <a:spLocks noGrp="1"/>
          </p:cNvSpPr>
          <p:nvPr>
            <p:ph type="title"/>
          </p:nvPr>
        </p:nvSpPr>
        <p:spPr>
          <a:xfrm>
            <a:off x="457200" y="1447800"/>
            <a:ext cx="8229600" cy="1066800"/>
          </a:xfrm>
          <a:solidFill>
            <a:schemeClr val="tx2">
              <a:lumMod val="20000"/>
              <a:lumOff val="80000"/>
            </a:schemeClr>
          </a:solidFill>
        </p:spPr>
        <p:txBody>
          <a:bodyPr>
            <a:noAutofit/>
          </a:bodyPr>
          <a:lstStyle/>
          <a:p>
            <a:pPr algn="ctr"/>
            <a:r>
              <a:rPr lang="en-US" sz="2400" b="1">
                <a:solidFill>
                  <a:schemeClr val="tx1"/>
                </a:solidFill>
              </a:rPr>
              <a:t>Risk &amp; Profit in Insurer-Proposed 2025 Premiums</a:t>
            </a:r>
            <a:br>
              <a:rPr lang="en-US" sz="2400" b="1">
                <a:solidFill>
                  <a:schemeClr val="tx1"/>
                </a:solidFill>
              </a:rPr>
            </a:br>
            <a:r>
              <a:rPr lang="en-US" sz="2400" b="1">
                <a:solidFill>
                  <a:schemeClr val="tx1"/>
                </a:solidFill>
              </a:rPr>
              <a:t> and Projected Medical Loss Ratio </a:t>
            </a:r>
            <a:br>
              <a:rPr lang="en-US" sz="2400" b="1">
                <a:solidFill>
                  <a:schemeClr val="tx1"/>
                </a:solidFill>
              </a:rPr>
            </a:br>
            <a:r>
              <a:rPr lang="en-US" sz="2000">
                <a:solidFill>
                  <a:schemeClr val="tx1"/>
                </a:solidFill>
              </a:rPr>
              <a:t>(how much of the premium pays for care)</a:t>
            </a:r>
            <a:endParaRPr lang="en-US" sz="2000" dirty="0">
              <a:solidFill>
                <a:schemeClr val="tx1"/>
              </a:solidFill>
            </a:endParaRPr>
          </a:p>
        </p:txBody>
      </p:sp>
    </p:spTree>
    <p:extLst>
      <p:ext uri="{BB962C8B-B14F-4D97-AF65-F5344CB8AC3E}">
        <p14:creationId xmlns:p14="http://schemas.microsoft.com/office/powerpoint/2010/main" val="898654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17E57-26C6-4C27-95EA-C299ADE98D51}"/>
              </a:ext>
            </a:extLst>
          </p:cNvPr>
          <p:cNvSpPr>
            <a:spLocks noGrp="1"/>
          </p:cNvSpPr>
          <p:nvPr>
            <p:ph type="title"/>
          </p:nvPr>
        </p:nvSpPr>
        <p:spPr>
          <a:xfrm>
            <a:off x="0" y="1295400"/>
            <a:ext cx="9144000" cy="457200"/>
          </a:xfrm>
          <a:solidFill>
            <a:schemeClr val="tx2">
              <a:lumMod val="20000"/>
              <a:lumOff val="80000"/>
            </a:schemeClr>
          </a:solidFill>
        </p:spPr>
        <p:txBody>
          <a:bodyPr>
            <a:noAutofit/>
          </a:bodyPr>
          <a:lstStyle/>
          <a:p>
            <a:pPr algn="ctr"/>
            <a:r>
              <a:rPr lang="en-US" sz="2400" b="1" dirty="0">
                <a:solidFill>
                  <a:schemeClr val="tx1"/>
                </a:solidFill>
              </a:rPr>
              <a:t>Summary of Recommendations</a:t>
            </a:r>
          </a:p>
        </p:txBody>
      </p:sp>
      <p:graphicFrame>
        <p:nvGraphicFramePr>
          <p:cNvPr id="5" name="Content Placeholder 3">
            <a:extLst>
              <a:ext uri="{FF2B5EF4-FFF2-40B4-BE49-F238E27FC236}">
                <a16:creationId xmlns:a16="http://schemas.microsoft.com/office/drawing/2014/main" id="{B8729D4D-2230-AB8F-CD0C-BE02D9B163E5}"/>
              </a:ext>
            </a:extLst>
          </p:cNvPr>
          <p:cNvGraphicFramePr>
            <a:graphicFrameLocks/>
          </p:cNvGraphicFramePr>
          <p:nvPr>
            <p:extLst>
              <p:ext uri="{D42A27DB-BD31-4B8C-83A1-F6EECF244321}">
                <p14:modId xmlns:p14="http://schemas.microsoft.com/office/powerpoint/2010/main" val="2174523952"/>
              </p:ext>
            </p:extLst>
          </p:nvPr>
        </p:nvGraphicFramePr>
        <p:xfrm>
          <a:off x="152400" y="1752601"/>
          <a:ext cx="8839201" cy="4983479"/>
        </p:xfrm>
        <a:graphic>
          <a:graphicData uri="http://schemas.openxmlformats.org/drawingml/2006/table">
            <a:tbl>
              <a:tblPr firstRow="1" firstCol="1" bandRow="1">
                <a:tableStyleId>{D7AC3CCA-C797-4891-BE02-D94E43425B78}</a:tableStyleId>
              </a:tblPr>
              <a:tblGrid>
                <a:gridCol w="1447800">
                  <a:extLst>
                    <a:ext uri="{9D8B030D-6E8A-4147-A177-3AD203B41FA5}">
                      <a16:colId xmlns:a16="http://schemas.microsoft.com/office/drawing/2014/main" val="20000"/>
                    </a:ext>
                  </a:extLst>
                </a:gridCol>
                <a:gridCol w="914400">
                  <a:extLst>
                    <a:ext uri="{9D8B030D-6E8A-4147-A177-3AD203B41FA5}">
                      <a16:colId xmlns:a16="http://schemas.microsoft.com/office/drawing/2014/main" val="2865281431"/>
                    </a:ext>
                  </a:extLst>
                </a:gridCol>
                <a:gridCol w="990600">
                  <a:extLst>
                    <a:ext uri="{9D8B030D-6E8A-4147-A177-3AD203B41FA5}">
                      <a16:colId xmlns:a16="http://schemas.microsoft.com/office/drawing/2014/main" val="1821599098"/>
                    </a:ext>
                  </a:extLst>
                </a:gridCol>
                <a:gridCol w="1524000">
                  <a:extLst>
                    <a:ext uri="{9D8B030D-6E8A-4147-A177-3AD203B41FA5}">
                      <a16:colId xmlns:a16="http://schemas.microsoft.com/office/drawing/2014/main" val="2084121729"/>
                    </a:ext>
                  </a:extLst>
                </a:gridCol>
                <a:gridCol w="1219200">
                  <a:extLst>
                    <a:ext uri="{9D8B030D-6E8A-4147-A177-3AD203B41FA5}">
                      <a16:colId xmlns:a16="http://schemas.microsoft.com/office/drawing/2014/main" val="283218283"/>
                    </a:ext>
                  </a:extLst>
                </a:gridCol>
                <a:gridCol w="1219200">
                  <a:extLst>
                    <a:ext uri="{9D8B030D-6E8A-4147-A177-3AD203B41FA5}">
                      <a16:colId xmlns:a16="http://schemas.microsoft.com/office/drawing/2014/main" val="2656573796"/>
                    </a:ext>
                  </a:extLst>
                </a:gridCol>
                <a:gridCol w="1524001">
                  <a:extLst>
                    <a:ext uri="{9D8B030D-6E8A-4147-A177-3AD203B41FA5}">
                      <a16:colId xmlns:a16="http://schemas.microsoft.com/office/drawing/2014/main" val="1181680109"/>
                    </a:ext>
                  </a:extLst>
                </a:gridCol>
              </a:tblGrid>
              <a:tr h="934699">
                <a:tc>
                  <a:txBody>
                    <a:bodyPr/>
                    <a:lstStyle/>
                    <a:p>
                      <a:pPr marL="0" marR="0" algn="ctr">
                        <a:lnSpc>
                          <a:spcPct val="100000"/>
                        </a:lnSpc>
                        <a:spcBef>
                          <a:spcPts val="300"/>
                        </a:spcBef>
                        <a:spcAft>
                          <a:spcPts val="300"/>
                        </a:spcAft>
                      </a:pPr>
                      <a:r>
                        <a:rPr lang="en-US" sz="1200" b="1" dirty="0">
                          <a:solidFill>
                            <a:schemeClr val="tx1"/>
                          </a:solidFill>
                          <a:effectLst/>
                          <a:latin typeface="+mn-lt"/>
                          <a:cs typeface="Times New Roman" panose="02020603050405020304" pitchFamily="18" charset="0"/>
                        </a:rPr>
                        <a:t>Insurer</a:t>
                      </a:r>
                      <a:endParaRPr lang="en-US" sz="1200" b="1" dirty="0">
                        <a:solidFill>
                          <a:schemeClr val="tx1"/>
                        </a:solidFill>
                        <a:effectLst/>
                        <a:latin typeface="+mn-lt"/>
                        <a:ea typeface="Calibri"/>
                        <a:cs typeface="Times New Roman" panose="02020603050405020304" pitchFamily="18" charset="0"/>
                      </a:endParaRPr>
                    </a:p>
                  </a:txBody>
                  <a:tcPr marL="64046" marR="64046" marT="0" marB="0" anchor="ctr">
                    <a:solidFill>
                      <a:schemeClr val="accent1">
                        <a:lumMod val="60000"/>
                        <a:lumOff val="40000"/>
                      </a:schemeClr>
                    </a:solidFill>
                  </a:tcPr>
                </a:tc>
                <a:tc>
                  <a:txBody>
                    <a:bodyPr/>
                    <a:lstStyle/>
                    <a:p>
                      <a:pPr marL="0" marR="0" algn="ctr">
                        <a:lnSpc>
                          <a:spcPct val="100000"/>
                        </a:lnSpc>
                        <a:spcBef>
                          <a:spcPts val="300"/>
                        </a:spcBef>
                        <a:spcAft>
                          <a:spcPts val="300"/>
                        </a:spcAft>
                      </a:pPr>
                      <a:r>
                        <a:rPr lang="en-US" sz="1200" b="1" dirty="0">
                          <a:solidFill>
                            <a:schemeClr val="tx1"/>
                          </a:solidFill>
                          <a:effectLst/>
                          <a:latin typeface="+mn-lt"/>
                          <a:ea typeface="Calibri"/>
                          <a:cs typeface="Times New Roman" panose="02020603050405020304" pitchFamily="18" charset="0"/>
                        </a:rPr>
                        <a:t>Insurer Proposed Individual Market</a:t>
                      </a:r>
                    </a:p>
                  </a:txBody>
                  <a:tcPr marL="64046" marR="64046" marT="0" marB="0"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300"/>
                        </a:spcBef>
                        <a:spcAft>
                          <a:spcPts val="300"/>
                        </a:spcAft>
                        <a:buClrTx/>
                        <a:buSzTx/>
                        <a:buFontTx/>
                        <a:buNone/>
                        <a:tabLst/>
                        <a:defRPr/>
                      </a:pPr>
                      <a:r>
                        <a:rPr lang="en-US" sz="1200" b="1" dirty="0">
                          <a:solidFill>
                            <a:schemeClr val="tx1"/>
                          </a:solidFill>
                          <a:effectLst/>
                          <a:latin typeface="+mn-lt"/>
                          <a:ea typeface="Calibri"/>
                          <a:cs typeface="Times New Roman" panose="02020603050405020304" pitchFamily="18" charset="0"/>
                        </a:rPr>
                        <a:t>OW Actuarial Analysis (actuarially justified rate)</a:t>
                      </a:r>
                    </a:p>
                  </a:txBody>
                  <a:tcPr marL="64046" marR="64046" marT="0" marB="0"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300"/>
                        </a:spcBef>
                        <a:spcAft>
                          <a:spcPts val="300"/>
                        </a:spcAft>
                        <a:buClrTx/>
                        <a:buSzTx/>
                        <a:buFontTx/>
                        <a:buNone/>
                        <a:tabLst/>
                        <a:defRPr/>
                      </a:pPr>
                      <a:r>
                        <a:rPr lang="en-US" sz="1200" b="1" dirty="0">
                          <a:solidFill>
                            <a:srgbClr val="C00000"/>
                          </a:solidFill>
                          <a:effectLst/>
                          <a:latin typeface="+mn-lt"/>
                          <a:cs typeface="Times New Roman" panose="02020603050405020304" pitchFamily="18" charset="0"/>
                        </a:rPr>
                        <a:t>HBX Recommendations</a:t>
                      </a:r>
                    </a:p>
                    <a:p>
                      <a:pPr marL="0" marR="0" lvl="0" indent="0" algn="ctr" defTabSz="914400" rtl="0" eaLnBrk="1" fontAlgn="auto" latinLnBrk="0" hangingPunct="1">
                        <a:lnSpc>
                          <a:spcPct val="100000"/>
                        </a:lnSpc>
                        <a:spcBef>
                          <a:spcPts val="300"/>
                        </a:spcBef>
                        <a:spcAft>
                          <a:spcPts val="300"/>
                        </a:spcAft>
                        <a:buClrTx/>
                        <a:buSzTx/>
                        <a:buFontTx/>
                        <a:buNone/>
                        <a:tabLst/>
                        <a:defRPr/>
                      </a:pPr>
                      <a:r>
                        <a:rPr lang="en-US" sz="1200" b="1" dirty="0">
                          <a:solidFill>
                            <a:srgbClr val="C00000"/>
                          </a:solidFill>
                          <a:effectLst/>
                          <a:latin typeface="+mn-lt"/>
                          <a:cs typeface="Times New Roman" panose="02020603050405020304" pitchFamily="18" charset="0"/>
                        </a:rPr>
                        <a:t>Individual Marketplace</a:t>
                      </a:r>
                      <a:endParaRPr lang="en-US" sz="1200" b="1" dirty="0">
                        <a:solidFill>
                          <a:srgbClr val="C00000"/>
                        </a:solidFill>
                        <a:effectLst/>
                        <a:latin typeface="+mn-lt"/>
                        <a:ea typeface="Calibri"/>
                        <a:cs typeface="Times New Roman" panose="02020603050405020304" pitchFamily="18" charset="0"/>
                      </a:endParaRPr>
                    </a:p>
                  </a:txBody>
                  <a:tcPr marL="64046" marR="64046" marT="0" marB="0"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300"/>
                        </a:spcBef>
                        <a:spcAft>
                          <a:spcPts val="300"/>
                        </a:spcAft>
                        <a:buClrTx/>
                        <a:buSzTx/>
                        <a:buFontTx/>
                        <a:buNone/>
                        <a:tabLst/>
                        <a:defRPr/>
                      </a:pPr>
                      <a:r>
                        <a:rPr lang="en-US" sz="1200" b="1" dirty="0">
                          <a:solidFill>
                            <a:schemeClr val="tx1"/>
                          </a:solidFill>
                          <a:effectLst/>
                          <a:latin typeface="+mn-lt"/>
                          <a:ea typeface="Calibri"/>
                          <a:cs typeface="Times New Roman" panose="02020603050405020304" pitchFamily="18" charset="0"/>
                        </a:rPr>
                        <a:t>Insurer Proposed Small Group Market </a:t>
                      </a:r>
                    </a:p>
                  </a:txBody>
                  <a:tcPr marL="64046" marR="64046" marT="0" marB="0" anchor="ctr">
                    <a:solidFill>
                      <a:schemeClr val="accent1">
                        <a:lumMod val="60000"/>
                        <a:lumOff val="40000"/>
                      </a:schemeClr>
                    </a:solidFill>
                  </a:tcPr>
                </a:tc>
                <a:tc>
                  <a:txBody>
                    <a:bodyPr/>
                    <a:lstStyle/>
                    <a:p>
                      <a:pPr marL="0" marR="0" lvl="0" indent="0" algn="ctr" defTabSz="914400" rtl="0" eaLnBrk="1" fontAlgn="auto" latinLnBrk="0" hangingPunct="1">
                        <a:lnSpc>
                          <a:spcPct val="90000"/>
                        </a:lnSpc>
                        <a:spcBef>
                          <a:spcPts val="300"/>
                        </a:spcBef>
                        <a:spcAft>
                          <a:spcPts val="300"/>
                        </a:spcAft>
                        <a:buClrTx/>
                        <a:buSzTx/>
                        <a:buFontTx/>
                        <a:buNone/>
                        <a:tabLst/>
                        <a:defRPr/>
                      </a:pPr>
                      <a:r>
                        <a:rPr lang="en-US" sz="1200" b="1" dirty="0">
                          <a:solidFill>
                            <a:schemeClr val="tx1"/>
                          </a:solidFill>
                          <a:effectLst/>
                          <a:latin typeface="+mn-lt"/>
                          <a:ea typeface="Calibri"/>
                          <a:cs typeface="Times New Roman" panose="02020603050405020304" pitchFamily="18" charset="0"/>
                        </a:rPr>
                        <a:t>OW Actuarial Analysis</a:t>
                      </a:r>
                    </a:p>
                    <a:p>
                      <a:pPr marL="0" marR="0" lvl="0" indent="0" algn="ctr" defTabSz="914400" rtl="0" eaLnBrk="1" fontAlgn="auto" latinLnBrk="0" hangingPunct="1">
                        <a:lnSpc>
                          <a:spcPct val="90000"/>
                        </a:lnSpc>
                        <a:spcBef>
                          <a:spcPts val="300"/>
                        </a:spcBef>
                        <a:spcAft>
                          <a:spcPts val="300"/>
                        </a:spcAft>
                        <a:buClrTx/>
                        <a:buSzTx/>
                        <a:buFontTx/>
                        <a:buNone/>
                        <a:tabLst/>
                        <a:defRPr/>
                      </a:pPr>
                      <a:r>
                        <a:rPr lang="en-US" sz="1200" b="1" dirty="0">
                          <a:solidFill>
                            <a:schemeClr val="tx1"/>
                          </a:solidFill>
                          <a:effectLst/>
                          <a:latin typeface="+mn-lt"/>
                          <a:ea typeface="Calibri"/>
                          <a:cs typeface="Times New Roman" panose="02020603050405020304" pitchFamily="18" charset="0"/>
                        </a:rPr>
                        <a:t>(actuarially justified rate)</a:t>
                      </a:r>
                    </a:p>
                  </a:txBody>
                  <a:tcPr marL="64046" marR="64046" marT="0" marB="0"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300"/>
                        </a:spcBef>
                        <a:spcAft>
                          <a:spcPts val="300"/>
                        </a:spcAft>
                        <a:buClrTx/>
                        <a:buSzTx/>
                        <a:buFontTx/>
                        <a:buNone/>
                        <a:tabLst/>
                        <a:defRPr/>
                      </a:pPr>
                      <a:r>
                        <a:rPr lang="en-US" sz="1200" b="1" dirty="0">
                          <a:solidFill>
                            <a:srgbClr val="C00000"/>
                          </a:solidFill>
                          <a:effectLst/>
                          <a:latin typeface="+mn-lt"/>
                          <a:cs typeface="Times New Roman" panose="02020603050405020304" pitchFamily="18" charset="0"/>
                        </a:rPr>
                        <a:t>HBX Recommendations</a:t>
                      </a:r>
                    </a:p>
                    <a:p>
                      <a:pPr marL="0" marR="0" lvl="0" indent="0" algn="ctr" defTabSz="914400" rtl="0" eaLnBrk="1" fontAlgn="auto" latinLnBrk="0" hangingPunct="1">
                        <a:lnSpc>
                          <a:spcPct val="100000"/>
                        </a:lnSpc>
                        <a:spcBef>
                          <a:spcPts val="300"/>
                        </a:spcBef>
                        <a:spcAft>
                          <a:spcPts val="300"/>
                        </a:spcAft>
                        <a:buClrTx/>
                        <a:buSzTx/>
                        <a:buFontTx/>
                        <a:buNone/>
                        <a:tabLst/>
                        <a:defRPr/>
                      </a:pPr>
                      <a:r>
                        <a:rPr lang="en-US" sz="1200" b="1" dirty="0">
                          <a:solidFill>
                            <a:srgbClr val="C00000"/>
                          </a:solidFill>
                          <a:effectLst/>
                          <a:latin typeface="+mn-lt"/>
                          <a:cs typeface="Times New Roman" panose="02020603050405020304" pitchFamily="18" charset="0"/>
                        </a:rPr>
                        <a:t>Small Group Marketplace</a:t>
                      </a:r>
                      <a:endParaRPr lang="en-US" sz="1200" b="1" dirty="0">
                        <a:solidFill>
                          <a:srgbClr val="C00000"/>
                        </a:solidFill>
                        <a:effectLst/>
                        <a:latin typeface="+mn-lt"/>
                        <a:ea typeface="Calibri"/>
                        <a:cs typeface="Times New Roman" panose="02020603050405020304" pitchFamily="18" charset="0"/>
                      </a:endParaRPr>
                    </a:p>
                  </a:txBody>
                  <a:tcPr marL="64046" marR="64046" marT="0" marB="0" anchor="ctr">
                    <a:solidFill>
                      <a:schemeClr val="accent1">
                        <a:lumMod val="60000"/>
                        <a:lumOff val="40000"/>
                      </a:schemeClr>
                    </a:solidFill>
                  </a:tcPr>
                </a:tc>
                <a:extLst>
                  <a:ext uri="{0D108BD9-81ED-4DB2-BD59-A6C34878D82A}">
                    <a16:rowId xmlns:a16="http://schemas.microsoft.com/office/drawing/2014/main" val="10000"/>
                  </a:ext>
                </a:extLst>
              </a:tr>
              <a:tr h="533399">
                <a:tc>
                  <a:txBody>
                    <a:bodyPr/>
                    <a:lstStyle/>
                    <a:p>
                      <a:pPr marL="0" marR="0">
                        <a:lnSpc>
                          <a:spcPct val="100000"/>
                        </a:lnSpc>
                        <a:spcBef>
                          <a:spcPts val="300"/>
                        </a:spcBef>
                        <a:spcAft>
                          <a:spcPts val="300"/>
                        </a:spcAft>
                      </a:pPr>
                      <a:r>
                        <a:rPr lang="en-US" sz="1200" dirty="0">
                          <a:solidFill>
                            <a:schemeClr val="tx1"/>
                          </a:solidFill>
                          <a:effectLst/>
                          <a:latin typeface="+mn-lt"/>
                          <a:cs typeface="Times New Roman" panose="02020603050405020304" pitchFamily="18" charset="0"/>
                        </a:rPr>
                        <a:t>CareFirst HMO</a:t>
                      </a:r>
                      <a:endParaRPr lang="en-US" sz="1200" dirty="0">
                        <a:solidFill>
                          <a:schemeClr val="tx1"/>
                        </a:solidFill>
                        <a:effectLst/>
                        <a:latin typeface="+mn-lt"/>
                        <a:ea typeface="Calibri"/>
                        <a:cs typeface="Times New Roman" panose="02020603050405020304" pitchFamily="18" charset="0"/>
                      </a:endParaRPr>
                    </a:p>
                  </a:txBody>
                  <a:tcPr marL="64046" marR="64046" marT="0" marB="0" anchor="ctr"/>
                </a:tc>
                <a:tc>
                  <a:txBody>
                    <a:bodyPr/>
                    <a:lstStyle/>
                    <a:p>
                      <a:pPr marL="0" marR="0" algn="ctr">
                        <a:lnSpc>
                          <a:spcPct val="100000"/>
                        </a:lnSpc>
                        <a:spcBef>
                          <a:spcPts val="300"/>
                        </a:spcBef>
                        <a:spcAft>
                          <a:spcPts val="300"/>
                        </a:spcAft>
                      </a:pPr>
                      <a:r>
                        <a:rPr lang="en-US" sz="1200" b="1" dirty="0">
                          <a:solidFill>
                            <a:schemeClr val="tx1"/>
                          </a:solidFill>
                          <a:effectLst/>
                          <a:latin typeface="Helvetica LT Std"/>
                          <a:ea typeface="Calibri"/>
                          <a:cs typeface="Times New Roman" panose="02020603050405020304" pitchFamily="18" charset="0"/>
                        </a:rPr>
                        <a:t>3.60%</a:t>
                      </a:r>
                    </a:p>
                  </a:txBody>
                  <a:tcPr marL="64046" marR="64046" marT="0" marB="0" anchor="ctr"/>
                </a:tc>
                <a:tc>
                  <a:txBody>
                    <a:bodyPr/>
                    <a:lstStyle/>
                    <a:p>
                      <a:pPr marL="0" marR="0" lvl="0" indent="0" algn="ctr"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en-US" sz="1200" b="1" dirty="0">
                          <a:solidFill>
                            <a:schemeClr val="tx1"/>
                          </a:solidFill>
                          <a:effectLst/>
                          <a:latin typeface="+mn-lt"/>
                          <a:ea typeface="Calibri"/>
                          <a:cs typeface="Times New Roman" panose="02020603050405020304" pitchFamily="18" charset="0"/>
                        </a:rPr>
                        <a:t>1.45%</a:t>
                      </a:r>
                    </a:p>
                  </a:txBody>
                  <a:tcPr marL="64046" marR="64046" marT="0" marB="0" anchor="ctr"/>
                </a:tc>
                <a:tc rowSpan="3">
                  <a:txBody>
                    <a:bodyPr/>
                    <a:lstStyle/>
                    <a:p>
                      <a:pPr marL="0" marR="0" lvl="0" indent="0" algn="ctr"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endParaRPr lang="en-US" sz="1200" b="1" dirty="0">
                        <a:solidFill>
                          <a:srgbClr val="C00000"/>
                        </a:solidFill>
                        <a:effectLst/>
                        <a:latin typeface="+mn-lt"/>
                        <a:ea typeface="Calibri"/>
                        <a:cs typeface="Times New Roman" panose="02020603050405020304" pitchFamily="18" charset="0"/>
                      </a:endParaRPr>
                    </a:p>
                    <a:p>
                      <a:pPr marL="0" marR="0" lvl="0" indent="0" algn="ctr"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en-US" sz="1200" b="1" dirty="0">
                          <a:solidFill>
                            <a:srgbClr val="C00000"/>
                          </a:solidFill>
                          <a:effectLst/>
                          <a:latin typeface="+mn-lt"/>
                          <a:ea typeface="Calibri"/>
                          <a:cs typeface="Times New Roman" panose="02020603050405020304" pitchFamily="18" charset="0"/>
                        </a:rPr>
                        <a:t>Individual market is unaffordable. Do not approve insurers’ proposed rates</a:t>
                      </a:r>
                    </a:p>
                    <a:p>
                      <a:pPr marL="0" marR="0" lvl="0" indent="0" algn="ctr"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endParaRPr lang="en-US" sz="1200" b="1" dirty="0">
                        <a:solidFill>
                          <a:schemeClr val="tx1"/>
                        </a:solidFill>
                        <a:effectLst/>
                        <a:highlight>
                          <a:srgbClr val="FFFF00"/>
                        </a:highlight>
                        <a:latin typeface="+mn-lt"/>
                        <a:ea typeface="Calibri"/>
                        <a:cs typeface="Times New Roman" panose="02020603050405020304" pitchFamily="18" charset="0"/>
                      </a:endParaRPr>
                    </a:p>
                  </a:txBody>
                  <a:tcPr marL="64046" marR="64046" marT="0" marB="0" anchor="ctr"/>
                </a:tc>
                <a:tc>
                  <a:txBody>
                    <a:bodyPr/>
                    <a:lstStyle/>
                    <a:p>
                      <a:pPr algn="ctr">
                        <a:lnSpc>
                          <a:spcPct val="90000"/>
                        </a:lnSpc>
                        <a:spcBef>
                          <a:spcPts val="300"/>
                        </a:spcBef>
                        <a:spcAft>
                          <a:spcPts val="300"/>
                        </a:spcAft>
                      </a:pPr>
                      <a:r>
                        <a:rPr lang="en-US" sz="1200" b="1" dirty="0">
                          <a:latin typeface="+mn-lt"/>
                          <a:cs typeface="Times New Roman" panose="02020603050405020304" pitchFamily="18" charset="0"/>
                        </a:rPr>
                        <a:t>6.60%</a:t>
                      </a:r>
                    </a:p>
                  </a:txBody>
                  <a:tcPr marL="64046" marR="64046" marT="0" marB="0" anchor="ctr"/>
                </a:tc>
                <a:tc>
                  <a:txBody>
                    <a:bodyPr/>
                    <a:lstStyle/>
                    <a:p>
                      <a:pPr marL="0" marR="0" lvl="0" indent="0" algn="ctr" defTabSz="914400" rtl="0" eaLnBrk="1" fontAlgn="auto" latinLnBrk="0" hangingPunct="1">
                        <a:lnSpc>
                          <a:spcPct val="90000"/>
                        </a:lnSpc>
                        <a:spcBef>
                          <a:spcPts val="300"/>
                        </a:spcBef>
                        <a:spcAft>
                          <a:spcPts val="300"/>
                        </a:spcAft>
                        <a:buClrTx/>
                        <a:buSzTx/>
                        <a:buFont typeface="Wingdings" panose="05000000000000000000" pitchFamily="2" charset="2"/>
                        <a:buNone/>
                        <a:tabLst/>
                        <a:defRPr/>
                      </a:pPr>
                      <a:r>
                        <a:rPr lang="en-US" sz="1200" b="1" dirty="0">
                          <a:solidFill>
                            <a:schemeClr val="tx1"/>
                          </a:solidFill>
                          <a:effectLst/>
                          <a:latin typeface="+mn-lt"/>
                          <a:ea typeface="Calibri"/>
                          <a:cs typeface="Times New Roman" panose="02020603050405020304" pitchFamily="18" charset="0"/>
                        </a:rPr>
                        <a:t>3.79%</a:t>
                      </a:r>
                    </a:p>
                  </a:txBody>
                  <a:tcPr marL="64046" marR="64046" marT="0" marB="0" anchor="ctr"/>
                </a:tc>
                <a:tc rowSpan="6">
                  <a:txBody>
                    <a:bodyPr/>
                    <a:lstStyle/>
                    <a:p>
                      <a:pPr marL="0" marR="0" lvl="0" indent="0" algn="ctr" defTabSz="914400" rtl="0" eaLnBrk="1" fontAlgn="auto" latinLnBrk="0" hangingPunct="1">
                        <a:lnSpc>
                          <a:spcPct val="90000"/>
                        </a:lnSpc>
                        <a:spcBef>
                          <a:spcPts val="300"/>
                        </a:spcBef>
                        <a:spcAft>
                          <a:spcPts val="300"/>
                        </a:spcAft>
                        <a:buClrTx/>
                        <a:buSzTx/>
                        <a:buFont typeface="Wingdings" panose="05000000000000000000" pitchFamily="2" charset="2"/>
                        <a:buNone/>
                        <a:tabLst/>
                        <a:defRPr/>
                      </a:pPr>
                      <a:r>
                        <a:rPr lang="en-US" sz="1400" b="1" dirty="0">
                          <a:solidFill>
                            <a:srgbClr val="C00000"/>
                          </a:solidFill>
                          <a:effectLst/>
                          <a:latin typeface="+mn-lt"/>
                          <a:ea typeface="Calibri"/>
                          <a:cs typeface="Times New Roman" panose="02020603050405020304" pitchFamily="18" charset="0"/>
                        </a:rPr>
                        <a:t>Do not approve insurers’ proposed rates</a:t>
                      </a:r>
                      <a:endParaRPr lang="en-US" sz="1400" b="1" i="0" u="none" dirty="0">
                        <a:solidFill>
                          <a:schemeClr val="tx1"/>
                        </a:solidFill>
                        <a:effectLst/>
                        <a:latin typeface="+mn-lt"/>
                        <a:ea typeface="Calibri"/>
                        <a:cs typeface="Times New Roman" panose="02020603050405020304" pitchFamily="18" charset="0"/>
                      </a:endParaRPr>
                    </a:p>
                    <a:p>
                      <a:pPr marL="0" marR="0" lvl="0" indent="0" algn="ctr" defTabSz="914400" rtl="0" eaLnBrk="1" fontAlgn="auto" latinLnBrk="0" hangingPunct="1">
                        <a:lnSpc>
                          <a:spcPct val="90000"/>
                        </a:lnSpc>
                        <a:spcBef>
                          <a:spcPts val="300"/>
                        </a:spcBef>
                        <a:spcAft>
                          <a:spcPts val="300"/>
                        </a:spcAft>
                        <a:buClrTx/>
                        <a:buSzTx/>
                        <a:buFont typeface="Wingdings" panose="05000000000000000000" pitchFamily="2" charset="2"/>
                        <a:buNone/>
                        <a:tabLst/>
                        <a:defRPr/>
                      </a:pPr>
                      <a:endParaRPr lang="en-US" sz="1200" b="1" i="0" u="none" dirty="0">
                        <a:solidFill>
                          <a:schemeClr val="tx1"/>
                        </a:solidFill>
                        <a:effectLst/>
                        <a:latin typeface="+mn-lt"/>
                        <a:ea typeface="Calibri"/>
                        <a:cs typeface="Times New Roman" panose="02020603050405020304" pitchFamily="18" charset="0"/>
                      </a:endParaRPr>
                    </a:p>
                  </a:txBody>
                  <a:tcPr marL="64046" marR="64046" marT="0" marB="0" anchor="ctr"/>
                </a:tc>
                <a:extLst>
                  <a:ext uri="{0D108BD9-81ED-4DB2-BD59-A6C34878D82A}">
                    <a16:rowId xmlns:a16="http://schemas.microsoft.com/office/drawing/2014/main" val="10001"/>
                  </a:ext>
                </a:extLst>
              </a:tr>
              <a:tr h="762000">
                <a:tc>
                  <a:txBody>
                    <a:bodyPr/>
                    <a:lstStyle/>
                    <a:p>
                      <a:r>
                        <a:rPr lang="en-US" sz="1200">
                          <a:solidFill>
                            <a:schemeClr val="tx1"/>
                          </a:solidFill>
                          <a:effectLst/>
                          <a:latin typeface="+mn-lt"/>
                          <a:cs typeface="Times New Roman" panose="02020603050405020304" pitchFamily="18" charset="0"/>
                        </a:rPr>
                        <a:t>CareFirst PPO (GHMSI)</a:t>
                      </a:r>
                      <a:endParaRPr lang="en-US"/>
                    </a:p>
                  </a:txBody>
                  <a:tcPr marL="64046" marR="64046" marT="0" marB="0" anchor="ctr"/>
                </a:tc>
                <a:tc>
                  <a:txBody>
                    <a:bodyPr/>
                    <a:lstStyle/>
                    <a:p>
                      <a:pPr algn="ctr"/>
                      <a:r>
                        <a:rPr lang="en-US" sz="1200" b="1" dirty="0">
                          <a:solidFill>
                            <a:schemeClr val="tx1"/>
                          </a:solidFill>
                          <a:effectLst/>
                          <a:latin typeface="Helvetica LT Std"/>
                          <a:ea typeface="Calibri"/>
                          <a:cs typeface="Times New Roman" panose="02020603050405020304" pitchFamily="18" charset="0"/>
                        </a:rPr>
                        <a:t>3.60%</a:t>
                      </a:r>
                      <a:endParaRPr lang="en-US" dirty="0"/>
                    </a:p>
                  </a:txBody>
                  <a:tcPr marL="64046" marR="64046" marT="0" marB="0" anchor="ctr"/>
                </a:tc>
                <a:tc>
                  <a:txBody>
                    <a:bodyPr/>
                    <a:lstStyle/>
                    <a:p>
                      <a:pPr algn="ctr"/>
                      <a:r>
                        <a:rPr lang="en-US" sz="1200" b="1" i="0" u="none" dirty="0">
                          <a:solidFill>
                            <a:srgbClr val="C00000"/>
                          </a:solidFill>
                          <a:effectLst/>
                          <a:latin typeface="+mn-lt"/>
                          <a:ea typeface="Calibri"/>
                          <a:cs typeface="Times New Roman" panose="02020603050405020304" pitchFamily="18" charset="0"/>
                        </a:rPr>
                        <a:t>-1.40%</a:t>
                      </a:r>
                      <a:endParaRPr lang="en-US" dirty="0"/>
                    </a:p>
                  </a:txBody>
                  <a:tcPr marL="64046" marR="64046" marT="0" marB="0" anchor="ctr"/>
                </a:tc>
                <a:tc vMerge="1">
                  <a:txBody>
                    <a:bodyPr/>
                    <a:lstStyle/>
                    <a:p>
                      <a:endParaRPr lang="en-US"/>
                    </a:p>
                  </a:txBody>
                  <a:tcPr/>
                </a:tc>
                <a:tc>
                  <a:txBody>
                    <a:bodyPr/>
                    <a:lstStyle/>
                    <a:p>
                      <a:pPr algn="ctr">
                        <a:lnSpc>
                          <a:spcPct val="90000"/>
                        </a:lnSpc>
                        <a:spcBef>
                          <a:spcPts val="300"/>
                        </a:spcBef>
                        <a:spcAft>
                          <a:spcPts val="300"/>
                        </a:spcAft>
                      </a:pPr>
                      <a:r>
                        <a:rPr lang="en-US" sz="1200" b="1">
                          <a:solidFill>
                            <a:schemeClr val="tx1"/>
                          </a:solidFill>
                          <a:latin typeface="+mn-lt"/>
                          <a:cs typeface="Times New Roman" panose="02020603050405020304" pitchFamily="18" charset="0"/>
                        </a:rPr>
                        <a:t>1.70%</a:t>
                      </a:r>
                      <a:endParaRPr lang="en-US" sz="1200" b="1" dirty="0">
                        <a:solidFill>
                          <a:schemeClr val="tx1"/>
                        </a:solidFill>
                        <a:latin typeface="+mn-lt"/>
                        <a:cs typeface="Times New Roman" panose="02020603050405020304" pitchFamily="18" charset="0"/>
                      </a:endParaRPr>
                    </a:p>
                  </a:txBody>
                  <a:tcPr marL="64046" marR="64046" marT="0" marB="0" anchor="ctr"/>
                </a:tc>
                <a:tc>
                  <a:txBody>
                    <a:bodyPr/>
                    <a:lstStyle/>
                    <a:p>
                      <a:pPr marL="0" marR="0" lvl="0" indent="0" algn="ctr" defTabSz="914400" rtl="0" eaLnBrk="1" fontAlgn="auto" latinLnBrk="0" hangingPunct="1">
                        <a:lnSpc>
                          <a:spcPct val="90000"/>
                        </a:lnSpc>
                        <a:spcBef>
                          <a:spcPts val="300"/>
                        </a:spcBef>
                        <a:spcAft>
                          <a:spcPts val="300"/>
                        </a:spcAft>
                        <a:buClrTx/>
                        <a:buSzTx/>
                        <a:buFont typeface="Wingdings" panose="05000000000000000000" pitchFamily="2" charset="2"/>
                        <a:buNone/>
                        <a:tabLst/>
                        <a:defRPr/>
                      </a:pPr>
                      <a:r>
                        <a:rPr lang="en-US" sz="1200" b="1" dirty="0">
                          <a:solidFill>
                            <a:srgbClr val="C00000"/>
                          </a:solidFill>
                          <a:effectLst/>
                          <a:latin typeface="+mn-lt"/>
                          <a:ea typeface="Calibri"/>
                          <a:cs typeface="Times New Roman" panose="02020603050405020304" pitchFamily="18" charset="0"/>
                        </a:rPr>
                        <a:t>-2.85%</a:t>
                      </a:r>
                    </a:p>
                  </a:txBody>
                  <a:tcPr marL="64046" marR="64046" marT="0" marB="0" anchor="ctr"/>
                </a:tc>
                <a:tc vMerge="1">
                  <a:txBody>
                    <a:bodyPr/>
                    <a:lstStyle/>
                    <a:p>
                      <a:endParaRPr lang="en-US"/>
                    </a:p>
                  </a:txBody>
                  <a:tcPr/>
                </a:tc>
                <a:extLst>
                  <a:ext uri="{0D108BD9-81ED-4DB2-BD59-A6C34878D82A}">
                    <a16:rowId xmlns:a16="http://schemas.microsoft.com/office/drawing/2014/main" val="1372684463"/>
                  </a:ext>
                </a:extLst>
              </a:tr>
              <a:tr h="685801">
                <a:tc>
                  <a:txBody>
                    <a:bodyPr/>
                    <a:lstStyle/>
                    <a:p>
                      <a:pPr marL="0" marR="0">
                        <a:lnSpc>
                          <a:spcPct val="100000"/>
                        </a:lnSpc>
                        <a:spcBef>
                          <a:spcPts val="300"/>
                        </a:spcBef>
                        <a:spcAft>
                          <a:spcPts val="300"/>
                        </a:spcAft>
                      </a:pPr>
                      <a:r>
                        <a:rPr lang="en-US" sz="1200">
                          <a:solidFill>
                            <a:schemeClr val="tx1"/>
                          </a:solidFill>
                          <a:effectLst/>
                          <a:latin typeface="+mn-lt"/>
                          <a:cs typeface="Times New Roman" panose="02020603050405020304" pitchFamily="18" charset="0"/>
                        </a:rPr>
                        <a:t>Kaiser Permanente</a:t>
                      </a:r>
                      <a:endParaRPr lang="en-US" sz="1200" dirty="0">
                        <a:solidFill>
                          <a:schemeClr val="tx1"/>
                        </a:solidFill>
                        <a:effectLst/>
                        <a:latin typeface="+mn-lt"/>
                        <a:ea typeface="Calibri"/>
                        <a:cs typeface="Times New Roman" panose="02020603050405020304" pitchFamily="18" charset="0"/>
                      </a:endParaRPr>
                    </a:p>
                  </a:txBody>
                  <a:tcPr marL="64046" marR="64046" marT="0" marB="0" anchor="ctr"/>
                </a:tc>
                <a:tc>
                  <a:txBody>
                    <a:bodyPr/>
                    <a:lstStyle/>
                    <a:p>
                      <a:pPr marL="0" marR="0" lvl="0" indent="0" algn="ctr" defTabSz="914400" rtl="0" eaLnBrk="1" fontAlgn="auto" latinLnBrk="0" hangingPunct="1">
                        <a:lnSpc>
                          <a:spcPct val="100000"/>
                        </a:lnSpc>
                        <a:spcBef>
                          <a:spcPts val="300"/>
                        </a:spcBef>
                        <a:spcAft>
                          <a:spcPts val="300"/>
                        </a:spcAft>
                        <a:buClrTx/>
                        <a:buSzTx/>
                        <a:buFontTx/>
                        <a:buNone/>
                        <a:tabLst/>
                        <a:defRPr/>
                      </a:pPr>
                      <a:r>
                        <a:rPr lang="en-US" sz="1200" b="1">
                          <a:solidFill>
                            <a:schemeClr val="tx1"/>
                          </a:solidFill>
                          <a:effectLst/>
                          <a:latin typeface="Helvetica LT Std"/>
                          <a:cs typeface="Times New Roman" panose="02020603050405020304" pitchFamily="18" charset="0"/>
                        </a:rPr>
                        <a:t>9.00%</a:t>
                      </a:r>
                      <a:endParaRPr lang="en-US" sz="1200" dirty="0">
                        <a:latin typeface="Helvetica LT Std"/>
                      </a:endParaRPr>
                    </a:p>
                  </a:txBody>
                  <a:tcPr marL="64046" marR="64046" marT="0" marB="0" anchor="ctr"/>
                </a:tc>
                <a:tc>
                  <a:txBody>
                    <a:bodyPr/>
                    <a:lstStyle/>
                    <a:p>
                      <a:pPr marL="0" marR="0" lvl="0" indent="0" algn="ctr"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r>
                        <a:rPr lang="en-US" sz="1200" b="1" i="0" u="none" dirty="0">
                          <a:solidFill>
                            <a:schemeClr val="tx1"/>
                          </a:solidFill>
                          <a:effectLst/>
                          <a:latin typeface="+mn-lt"/>
                          <a:ea typeface="Calibri"/>
                          <a:cs typeface="Times New Roman" panose="02020603050405020304" pitchFamily="18" charset="0"/>
                        </a:rPr>
                        <a:t>8.97%</a:t>
                      </a:r>
                      <a:endParaRPr lang="en-US" sz="1200" b="1" i="0" u="none" dirty="0">
                        <a:solidFill>
                          <a:schemeClr val="tx1"/>
                        </a:solidFill>
                        <a:effectLst/>
                        <a:highlight>
                          <a:srgbClr val="FFFF00"/>
                        </a:highlight>
                        <a:latin typeface="+mn-lt"/>
                        <a:ea typeface="Calibri"/>
                        <a:cs typeface="Times New Roman" panose="02020603050405020304" pitchFamily="18" charset="0"/>
                      </a:endParaRPr>
                    </a:p>
                  </a:txBody>
                  <a:tcPr marL="64046" marR="64046" marT="0" marB="0" anchor="ctr"/>
                </a:tc>
                <a:tc vMerge="1">
                  <a:txBody>
                    <a:bodyPr/>
                    <a:lstStyle/>
                    <a:p>
                      <a:pPr marL="0" marR="0" lvl="0" indent="0" algn="ctr" defTabSz="914400" rtl="0" eaLnBrk="1" fontAlgn="auto" latinLnBrk="0" hangingPunct="1">
                        <a:lnSpc>
                          <a:spcPct val="100000"/>
                        </a:lnSpc>
                        <a:spcBef>
                          <a:spcPts val="300"/>
                        </a:spcBef>
                        <a:spcAft>
                          <a:spcPts val="300"/>
                        </a:spcAft>
                        <a:buClrTx/>
                        <a:buSzTx/>
                        <a:buFont typeface="Wingdings" panose="05000000000000000000" pitchFamily="2" charset="2"/>
                        <a:buNone/>
                        <a:tabLst/>
                        <a:defRPr/>
                      </a:pPr>
                      <a:endParaRPr lang="en-US" sz="1200" b="1" dirty="0">
                        <a:solidFill>
                          <a:schemeClr val="tx1"/>
                        </a:solidFill>
                        <a:effectLst/>
                        <a:highlight>
                          <a:srgbClr val="FFFF00"/>
                        </a:highlight>
                        <a:latin typeface="+mn-lt"/>
                        <a:ea typeface="Calibri"/>
                        <a:cs typeface="Times New Roman" panose="02020603050405020304" pitchFamily="18" charset="0"/>
                      </a:endParaRPr>
                    </a:p>
                  </a:txBody>
                  <a:tcPr marL="64046" marR="64046" marT="0" marB="0" anchor="ctr"/>
                </a:tc>
                <a:tc>
                  <a:txBody>
                    <a:bodyPr/>
                    <a:lstStyle/>
                    <a:p>
                      <a:pPr algn="ctr">
                        <a:lnSpc>
                          <a:spcPct val="90000"/>
                        </a:lnSpc>
                        <a:spcBef>
                          <a:spcPts val="300"/>
                        </a:spcBef>
                        <a:spcAft>
                          <a:spcPts val="300"/>
                        </a:spcAft>
                      </a:pPr>
                      <a:r>
                        <a:rPr lang="en-US" sz="1200" b="1">
                          <a:latin typeface="+mn-lt"/>
                          <a:cs typeface="Times New Roman" panose="02020603050405020304" pitchFamily="18" charset="0"/>
                        </a:rPr>
                        <a:t>8.00%</a:t>
                      </a:r>
                      <a:endParaRPr lang="en-US" sz="1200" b="1" dirty="0">
                        <a:latin typeface="+mn-lt"/>
                        <a:cs typeface="Times New Roman" panose="02020603050405020304" pitchFamily="18" charset="0"/>
                      </a:endParaRPr>
                    </a:p>
                  </a:txBody>
                  <a:tcPr marL="64046" marR="64046" marT="0" marB="0" anchor="ctr"/>
                </a:tc>
                <a:tc>
                  <a:txBody>
                    <a:bodyPr/>
                    <a:lstStyle/>
                    <a:p>
                      <a:pPr marL="0" marR="0" lvl="0" indent="0" algn="ctr" defTabSz="914400" rtl="0" eaLnBrk="1" fontAlgn="auto" latinLnBrk="0" hangingPunct="1">
                        <a:lnSpc>
                          <a:spcPct val="90000"/>
                        </a:lnSpc>
                        <a:spcBef>
                          <a:spcPts val="300"/>
                        </a:spcBef>
                        <a:spcAft>
                          <a:spcPts val="300"/>
                        </a:spcAft>
                        <a:buClrTx/>
                        <a:buSzTx/>
                        <a:buFont typeface="Wingdings" panose="05000000000000000000" pitchFamily="2" charset="2"/>
                        <a:buNone/>
                        <a:tabLst/>
                        <a:defRPr/>
                      </a:pPr>
                      <a:r>
                        <a:rPr lang="en-US" sz="1200" b="1" i="0" u="none" dirty="0">
                          <a:solidFill>
                            <a:schemeClr val="tx1"/>
                          </a:solidFill>
                          <a:effectLst/>
                          <a:latin typeface="+mn-lt"/>
                          <a:ea typeface="Calibri"/>
                          <a:cs typeface="Times New Roman" panose="02020603050405020304" pitchFamily="18" charset="0"/>
                        </a:rPr>
                        <a:t>7.97%</a:t>
                      </a:r>
                    </a:p>
                  </a:txBody>
                  <a:tcPr marL="64046" marR="64046" marT="0" marB="0" anchor="ctr"/>
                </a:tc>
                <a:tc vMerge="1">
                  <a:txBody>
                    <a:bodyPr/>
                    <a:lstStyle/>
                    <a:p>
                      <a:endParaRPr lang="en-US"/>
                    </a:p>
                  </a:txBody>
                  <a:tcPr/>
                </a:tc>
                <a:extLst>
                  <a:ext uri="{0D108BD9-81ED-4DB2-BD59-A6C34878D82A}">
                    <a16:rowId xmlns:a16="http://schemas.microsoft.com/office/drawing/2014/main" val="1828576917"/>
                  </a:ext>
                </a:extLst>
              </a:tr>
              <a:tr h="611335">
                <a:tc>
                  <a:txBody>
                    <a:bodyPr/>
                    <a:lstStyle/>
                    <a:p>
                      <a:pPr marL="0" marR="0">
                        <a:lnSpc>
                          <a:spcPct val="100000"/>
                        </a:lnSpc>
                        <a:spcBef>
                          <a:spcPts val="300"/>
                        </a:spcBef>
                        <a:spcAft>
                          <a:spcPts val="300"/>
                        </a:spcAft>
                      </a:pPr>
                      <a:r>
                        <a:rPr lang="en-US" sz="1200" dirty="0">
                          <a:solidFill>
                            <a:schemeClr val="tx1"/>
                          </a:solidFill>
                          <a:effectLst/>
                          <a:latin typeface="+mn-lt"/>
                          <a:cs typeface="Times New Roman" panose="02020603050405020304" pitchFamily="18" charset="0"/>
                        </a:rPr>
                        <a:t>United Optimum HMO</a:t>
                      </a:r>
                    </a:p>
                  </a:txBody>
                  <a:tcPr marL="64046" marR="64046" marT="0" marB="0" anchor="ctr"/>
                </a:tc>
                <a:tc rowSpan="3" gridSpan="3">
                  <a:txBody>
                    <a:bodyPr/>
                    <a:lstStyle/>
                    <a:p>
                      <a:pPr marL="0" marR="0" algn="ctr">
                        <a:lnSpc>
                          <a:spcPct val="100000"/>
                        </a:lnSpc>
                        <a:spcBef>
                          <a:spcPts val="300"/>
                        </a:spcBef>
                        <a:spcAft>
                          <a:spcPts val="300"/>
                        </a:spcAft>
                      </a:pPr>
                      <a:r>
                        <a:rPr lang="en-US" sz="1200" dirty="0">
                          <a:solidFill>
                            <a:schemeClr val="tx1"/>
                          </a:solidFill>
                          <a:effectLst/>
                          <a:latin typeface="+mn-lt"/>
                          <a:ea typeface="Calibri"/>
                          <a:cs typeface="Times New Roman" panose="02020603050405020304" pitchFamily="18" charset="0"/>
                        </a:rPr>
                        <a:t> </a:t>
                      </a:r>
                      <a:r>
                        <a:rPr lang="en-US" sz="1200" b="1" dirty="0">
                          <a:solidFill>
                            <a:schemeClr val="tx1"/>
                          </a:solidFill>
                          <a:effectLst/>
                          <a:latin typeface="+mn-lt"/>
                          <a:ea typeface="Calibri"/>
                          <a:cs typeface="Times New Roman" panose="02020603050405020304" pitchFamily="18" charset="0"/>
                        </a:rPr>
                        <a:t>n/a </a:t>
                      </a:r>
                    </a:p>
                  </a:txBody>
                  <a:tcPr marL="64046" marR="64046" marT="0" marB="0" anchor="ctr">
                    <a:solidFill>
                      <a:schemeClr val="bg1">
                        <a:lumMod val="95000"/>
                      </a:schemeClr>
                    </a:solidFill>
                  </a:tcPr>
                </a:tc>
                <a:tc rowSpan="3" hMerge="1">
                  <a:txBody>
                    <a:bodyPr/>
                    <a:lstStyle/>
                    <a:p>
                      <a:endParaRPr lang="en-US"/>
                    </a:p>
                  </a:txBody>
                  <a:tcPr/>
                </a:tc>
                <a:tc rowSpan="3" hMerge="1">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400" b="1" i="0" u="none" dirty="0">
                        <a:solidFill>
                          <a:schemeClr val="tx1"/>
                        </a:solidFill>
                        <a:effectLst/>
                        <a:latin typeface="Times New Roman" panose="02020603050405020304" pitchFamily="18" charset="0"/>
                        <a:ea typeface="Calibri"/>
                        <a:cs typeface="Times New Roman" panose="02020603050405020304" pitchFamily="18" charset="0"/>
                      </a:endParaRPr>
                    </a:p>
                  </a:txBody>
                  <a:tcPr marL="64046" marR="64046" marT="0" marB="0" anchor="ctr"/>
                </a:tc>
                <a:tc>
                  <a:txBody>
                    <a:bodyPr/>
                    <a:lstStyle/>
                    <a:p>
                      <a:pPr marL="0" marR="0" lvl="0" indent="0" algn="ctr" defTabSz="914400" rtl="0" eaLnBrk="1" fontAlgn="auto" latinLnBrk="0" hangingPunct="1">
                        <a:lnSpc>
                          <a:spcPct val="90000"/>
                        </a:lnSpc>
                        <a:spcBef>
                          <a:spcPts val="300"/>
                        </a:spcBef>
                        <a:spcAft>
                          <a:spcPts val="300"/>
                        </a:spcAft>
                        <a:buClrTx/>
                        <a:buSzTx/>
                        <a:buFontTx/>
                        <a:buNone/>
                        <a:tabLst/>
                        <a:defRPr/>
                      </a:pPr>
                      <a:r>
                        <a:rPr lang="en-US" sz="1200" b="1" dirty="0">
                          <a:effectLst/>
                          <a:latin typeface="+mn-lt"/>
                          <a:cs typeface="Times New Roman" panose="02020603050405020304" pitchFamily="18" charset="0"/>
                        </a:rPr>
                        <a:t>5.08%</a:t>
                      </a:r>
                    </a:p>
                    <a:p>
                      <a:pPr marL="0" marR="0" lvl="0" indent="0" algn="ctr" defTabSz="914400" rtl="0" eaLnBrk="1" fontAlgn="auto" latinLnBrk="0" hangingPunct="1">
                        <a:lnSpc>
                          <a:spcPct val="90000"/>
                        </a:lnSpc>
                        <a:spcBef>
                          <a:spcPts val="300"/>
                        </a:spcBef>
                        <a:spcAft>
                          <a:spcPts val="300"/>
                        </a:spcAft>
                        <a:buClrTx/>
                        <a:buSzTx/>
                        <a:buFontTx/>
                        <a:buNone/>
                        <a:tabLst/>
                        <a:defRPr/>
                      </a:pPr>
                      <a:endParaRPr lang="en-US" sz="1200" b="1" dirty="0">
                        <a:effectLst/>
                        <a:latin typeface="+mn-lt"/>
                        <a:cs typeface="Times New Roman" panose="02020603050405020304" pitchFamily="18" charset="0"/>
                      </a:endParaRPr>
                    </a:p>
                  </a:txBody>
                  <a:tcPr marL="64046" marR="64046" marT="0" marB="0" anchor="ctr"/>
                </a:tc>
                <a:tc>
                  <a:txBody>
                    <a:bodyPr/>
                    <a:lstStyle/>
                    <a:p>
                      <a:pPr marL="0" marR="0" lvl="0" indent="0" algn="ctr" defTabSz="914400" rtl="0" eaLnBrk="1" fontAlgn="auto" latinLnBrk="0" hangingPunct="1">
                        <a:lnSpc>
                          <a:spcPct val="90000"/>
                        </a:lnSpc>
                        <a:spcBef>
                          <a:spcPts val="300"/>
                        </a:spcBef>
                        <a:spcAft>
                          <a:spcPts val="300"/>
                        </a:spcAft>
                        <a:buClrTx/>
                        <a:buSzTx/>
                        <a:buFont typeface="Wingdings" panose="05000000000000000000" pitchFamily="2" charset="2"/>
                        <a:buNone/>
                        <a:tabLst/>
                        <a:defRPr/>
                      </a:pPr>
                      <a:r>
                        <a:rPr lang="en-US" sz="1200" b="1" dirty="0">
                          <a:solidFill>
                            <a:schemeClr val="tx1"/>
                          </a:solidFill>
                          <a:effectLst/>
                          <a:latin typeface="+mn-lt"/>
                          <a:cs typeface="Times New Roman" panose="02020603050405020304" pitchFamily="18" charset="0"/>
                        </a:rPr>
                        <a:t>1.70%</a:t>
                      </a:r>
                    </a:p>
                    <a:p>
                      <a:pPr marL="0" marR="0" lvl="0" indent="0" algn="ctr" defTabSz="914400" rtl="0" eaLnBrk="1" fontAlgn="auto" latinLnBrk="0" hangingPunct="1">
                        <a:lnSpc>
                          <a:spcPct val="90000"/>
                        </a:lnSpc>
                        <a:spcBef>
                          <a:spcPts val="300"/>
                        </a:spcBef>
                        <a:spcAft>
                          <a:spcPts val="300"/>
                        </a:spcAft>
                        <a:buClrTx/>
                        <a:buSzTx/>
                        <a:buFont typeface="Wingdings" panose="05000000000000000000" pitchFamily="2" charset="2"/>
                        <a:buNone/>
                        <a:tabLst/>
                        <a:defRPr/>
                      </a:pPr>
                      <a:endParaRPr lang="en-US" sz="1200" b="1" dirty="0">
                        <a:solidFill>
                          <a:schemeClr val="tx1"/>
                        </a:solidFill>
                        <a:effectLst/>
                        <a:latin typeface="+mn-lt"/>
                        <a:cs typeface="Times New Roman" panose="02020603050405020304" pitchFamily="18" charset="0"/>
                      </a:endParaRPr>
                    </a:p>
                  </a:txBody>
                  <a:tcPr marL="64046" marR="64046" marT="0" marB="0" anchor="ctr"/>
                </a:tc>
                <a:tc vMerge="1">
                  <a:txBody>
                    <a:bodyPr/>
                    <a:lstStyle/>
                    <a:p>
                      <a:pPr marL="0" marR="0" lvl="0" indent="0" algn="ctr" defTabSz="914400" rtl="0" eaLnBrk="1" fontAlgn="auto" latinLnBrk="0" hangingPunct="1">
                        <a:lnSpc>
                          <a:spcPct val="90000"/>
                        </a:lnSpc>
                        <a:spcBef>
                          <a:spcPts val="0"/>
                        </a:spcBef>
                        <a:spcAft>
                          <a:spcPts val="0"/>
                        </a:spcAft>
                        <a:buClrTx/>
                        <a:buSzTx/>
                        <a:buFont typeface="Wingdings" panose="05000000000000000000" pitchFamily="2" charset="2"/>
                        <a:buNone/>
                        <a:tabLst/>
                        <a:defRPr/>
                      </a:pPr>
                      <a:endParaRPr lang="en-US" sz="1200" b="1" i="0" u="none" dirty="0">
                        <a:solidFill>
                          <a:schemeClr val="tx1"/>
                        </a:solidFill>
                        <a:effectLst/>
                        <a:latin typeface="+mn-lt"/>
                        <a:ea typeface="Calibri"/>
                        <a:cs typeface="Times New Roman" panose="02020603050405020304" pitchFamily="18" charset="0"/>
                      </a:endParaRPr>
                    </a:p>
                  </a:txBody>
                  <a:tcPr marL="64046" marR="64046" marT="0" marB="0" anchor="ctr"/>
                </a:tc>
                <a:extLst>
                  <a:ext uri="{0D108BD9-81ED-4DB2-BD59-A6C34878D82A}">
                    <a16:rowId xmlns:a16="http://schemas.microsoft.com/office/drawing/2014/main" val="10004"/>
                  </a:ext>
                </a:extLst>
              </a:tr>
              <a:tr h="599490">
                <a:tc>
                  <a:txBody>
                    <a:bodyPr/>
                    <a:lstStyle/>
                    <a:p>
                      <a:pPr>
                        <a:spcBef>
                          <a:spcPts val="300"/>
                        </a:spcBef>
                        <a:spcAft>
                          <a:spcPts val="300"/>
                        </a:spcAft>
                      </a:pPr>
                      <a:r>
                        <a:rPr lang="en-US" sz="1200" dirty="0">
                          <a:solidFill>
                            <a:schemeClr val="tx1"/>
                          </a:solidFill>
                          <a:effectLst/>
                          <a:latin typeface="+mn-lt"/>
                          <a:cs typeface="Times New Roman" panose="02020603050405020304" pitchFamily="18" charset="0"/>
                        </a:rPr>
                        <a:t>United</a:t>
                      </a:r>
                      <a:r>
                        <a:rPr lang="en-US" sz="1200" baseline="0" dirty="0">
                          <a:solidFill>
                            <a:schemeClr val="tx1"/>
                          </a:solidFill>
                          <a:effectLst/>
                          <a:latin typeface="+mn-lt"/>
                          <a:cs typeface="Times New Roman" panose="02020603050405020304" pitchFamily="18" charset="0"/>
                        </a:rPr>
                        <a:t> </a:t>
                      </a:r>
                      <a:r>
                        <a:rPr lang="en-US" sz="1200" dirty="0">
                          <a:solidFill>
                            <a:schemeClr val="tx1"/>
                          </a:solidFill>
                          <a:effectLst/>
                          <a:latin typeface="+mn-lt"/>
                          <a:cs typeface="Times New Roman" panose="02020603050405020304" pitchFamily="18" charset="0"/>
                        </a:rPr>
                        <a:t>PPO</a:t>
                      </a:r>
                      <a:endParaRPr lang="en-US" dirty="0"/>
                    </a:p>
                  </a:txBody>
                  <a:tcPr marL="64046" marR="64046" marT="0" marB="0" anchor="ct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ctr" defTabSz="914400" rtl="0" eaLnBrk="1" fontAlgn="auto" latinLnBrk="0" hangingPunct="1">
                        <a:lnSpc>
                          <a:spcPct val="90000"/>
                        </a:lnSpc>
                        <a:spcBef>
                          <a:spcPts val="300"/>
                        </a:spcBef>
                        <a:spcAft>
                          <a:spcPts val="300"/>
                        </a:spcAft>
                        <a:buClrTx/>
                        <a:buSzTx/>
                        <a:buFontTx/>
                        <a:buNone/>
                        <a:tabLst/>
                        <a:defRPr/>
                      </a:pPr>
                      <a:r>
                        <a:rPr lang="en-US" sz="1200" b="1">
                          <a:effectLst/>
                          <a:latin typeface="+mn-lt"/>
                          <a:ea typeface="Calibri"/>
                          <a:cs typeface="Times New Roman" panose="02020603050405020304" pitchFamily="18" charset="0"/>
                        </a:rPr>
                        <a:t>5.80%</a:t>
                      </a:r>
                      <a:endParaRPr lang="en-US" sz="1200" b="1" dirty="0">
                        <a:effectLst/>
                        <a:latin typeface="+mn-lt"/>
                        <a:ea typeface="Calibri"/>
                        <a:cs typeface="Times New Roman" panose="02020603050405020304" pitchFamily="18" charset="0"/>
                      </a:endParaRPr>
                    </a:p>
                  </a:txBody>
                  <a:tcPr marL="64046" marR="64046" marT="0" marB="0" anchor="ctr"/>
                </a:tc>
                <a:tc>
                  <a:txBody>
                    <a:bodyPr/>
                    <a:lstStyle/>
                    <a:p>
                      <a:pPr marL="0" marR="0" lvl="0" indent="0" algn="ctr" defTabSz="914400" rtl="0" eaLnBrk="1" fontAlgn="auto" latinLnBrk="0" hangingPunct="1">
                        <a:lnSpc>
                          <a:spcPct val="90000"/>
                        </a:lnSpc>
                        <a:spcBef>
                          <a:spcPts val="300"/>
                        </a:spcBef>
                        <a:spcAft>
                          <a:spcPts val="300"/>
                        </a:spcAft>
                        <a:buClrTx/>
                        <a:buSzTx/>
                        <a:buFont typeface="Wingdings" panose="05000000000000000000" pitchFamily="2" charset="2"/>
                        <a:buNone/>
                        <a:tabLst/>
                        <a:defRPr/>
                      </a:pPr>
                      <a:r>
                        <a:rPr lang="en-US" sz="1200" b="1" dirty="0">
                          <a:solidFill>
                            <a:schemeClr val="tx1"/>
                          </a:solidFill>
                          <a:effectLst/>
                          <a:latin typeface="+mn-lt"/>
                          <a:ea typeface="Calibri"/>
                          <a:cs typeface="Times New Roman" panose="02020603050405020304" pitchFamily="18" charset="0"/>
                        </a:rPr>
                        <a:t>2.39%</a:t>
                      </a:r>
                    </a:p>
                  </a:txBody>
                  <a:tcPr marL="64046" marR="64046" marT="0" marB="0" anchor="ctr"/>
                </a:tc>
                <a:tc vMerge="1">
                  <a:txBody>
                    <a:bodyPr/>
                    <a:lstStyle/>
                    <a:p>
                      <a:endParaRPr lang="en-US"/>
                    </a:p>
                  </a:txBody>
                  <a:tcPr/>
                </a:tc>
                <a:extLst>
                  <a:ext uri="{0D108BD9-81ED-4DB2-BD59-A6C34878D82A}">
                    <a16:rowId xmlns:a16="http://schemas.microsoft.com/office/drawing/2014/main" val="4050977135"/>
                  </a:ext>
                </a:extLst>
              </a:tr>
              <a:tr h="694174">
                <a:tc>
                  <a:txBody>
                    <a:bodyPr/>
                    <a:lstStyle/>
                    <a:p>
                      <a:pPr marL="0" marR="0">
                        <a:lnSpc>
                          <a:spcPct val="100000"/>
                        </a:lnSpc>
                        <a:spcBef>
                          <a:spcPts val="300"/>
                        </a:spcBef>
                        <a:spcAft>
                          <a:spcPts val="300"/>
                        </a:spcAft>
                      </a:pPr>
                      <a:r>
                        <a:rPr lang="en-US" sz="1200" dirty="0">
                          <a:solidFill>
                            <a:schemeClr val="tx1"/>
                          </a:solidFill>
                          <a:effectLst/>
                          <a:latin typeface="+mn-lt"/>
                          <a:cs typeface="Times New Roman" panose="02020603050405020304" pitchFamily="18" charset="0"/>
                        </a:rPr>
                        <a:t>United Mid-Atlantic HMO</a:t>
                      </a:r>
                      <a:endParaRPr lang="en-US" sz="1200" dirty="0">
                        <a:solidFill>
                          <a:schemeClr val="tx1"/>
                        </a:solidFill>
                        <a:effectLst/>
                        <a:latin typeface="+mn-lt"/>
                        <a:ea typeface="Calibri"/>
                        <a:cs typeface="Times New Roman" panose="02020603050405020304" pitchFamily="18" charset="0"/>
                      </a:endParaRPr>
                    </a:p>
                  </a:txBody>
                  <a:tcPr marL="64046" marR="64046" marT="0" marB="0" anchor="ct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ctr" defTabSz="914400" rtl="0" eaLnBrk="1" fontAlgn="auto" latinLnBrk="0" hangingPunct="1">
                        <a:lnSpc>
                          <a:spcPct val="100000"/>
                        </a:lnSpc>
                        <a:spcBef>
                          <a:spcPts val="300"/>
                        </a:spcBef>
                        <a:spcAft>
                          <a:spcPts val="300"/>
                        </a:spcAft>
                        <a:buClrTx/>
                        <a:buSzTx/>
                        <a:buFontTx/>
                        <a:buNone/>
                        <a:tabLst/>
                        <a:defRPr/>
                      </a:pPr>
                      <a:r>
                        <a:rPr lang="en-US" sz="1200" b="1" dirty="0">
                          <a:effectLst/>
                          <a:latin typeface="+mn-lt"/>
                          <a:ea typeface="Calibri"/>
                          <a:cs typeface="Times New Roman" panose="02020603050405020304" pitchFamily="18" charset="0"/>
                        </a:rPr>
                        <a:t>5.42%</a:t>
                      </a:r>
                    </a:p>
                  </a:txBody>
                  <a:tcPr marL="64046" marR="64046" marT="0" marB="0" anchor="ctr"/>
                </a:tc>
                <a:tc>
                  <a:txBody>
                    <a:bodyPr/>
                    <a:lstStyle/>
                    <a:p>
                      <a:pPr marL="0" marR="0" lvl="0" indent="0" algn="ctr" defTabSz="914400" rtl="0" eaLnBrk="1" fontAlgn="auto" latinLnBrk="0" hangingPunct="1">
                        <a:lnSpc>
                          <a:spcPct val="100000"/>
                        </a:lnSpc>
                        <a:spcBef>
                          <a:spcPts val="300"/>
                        </a:spcBef>
                        <a:spcAft>
                          <a:spcPts val="300"/>
                        </a:spcAft>
                        <a:buClrTx/>
                        <a:buSzTx/>
                        <a:buFontTx/>
                        <a:buNone/>
                        <a:tabLst/>
                        <a:defRPr/>
                      </a:pPr>
                      <a:r>
                        <a:rPr lang="en-US" sz="1200" b="1" dirty="0">
                          <a:solidFill>
                            <a:schemeClr val="tx1"/>
                          </a:solidFill>
                          <a:effectLst/>
                          <a:latin typeface="+mn-lt"/>
                          <a:ea typeface="Calibri"/>
                          <a:cs typeface="Times New Roman" panose="02020603050405020304" pitchFamily="18" charset="0"/>
                        </a:rPr>
                        <a:t>2.03%</a:t>
                      </a:r>
                    </a:p>
                  </a:txBody>
                  <a:tcPr marL="64046" marR="64046" marT="0" marB="0" anchor="ctr"/>
                </a:tc>
                <a:tc vMerge="1">
                  <a:txBody>
                    <a:bodyPr/>
                    <a:lstStyle/>
                    <a:p>
                      <a:pPr marL="0" marR="0" lvl="0" indent="0" algn="ctr" defTabSz="914400" rtl="0" eaLnBrk="1" fontAlgn="auto" latinLnBrk="0" hangingPunct="1">
                        <a:lnSpc>
                          <a:spcPct val="90000"/>
                        </a:lnSpc>
                        <a:spcBef>
                          <a:spcPts val="0"/>
                        </a:spcBef>
                        <a:spcAft>
                          <a:spcPts val="0"/>
                        </a:spcAft>
                        <a:buClrTx/>
                        <a:buSzTx/>
                        <a:buFont typeface="Wingdings" panose="05000000000000000000" pitchFamily="2" charset="2"/>
                        <a:buNone/>
                        <a:tabLst/>
                        <a:defRPr/>
                      </a:pPr>
                      <a:endParaRPr lang="en-US" sz="1200" b="1" dirty="0">
                        <a:solidFill>
                          <a:schemeClr val="tx1"/>
                        </a:solidFill>
                        <a:effectLst/>
                        <a:latin typeface="+mn-lt"/>
                        <a:ea typeface="Calibri"/>
                        <a:cs typeface="Times New Roman" panose="02020603050405020304" pitchFamily="18" charset="0"/>
                      </a:endParaRPr>
                    </a:p>
                  </a:txBody>
                  <a:tcPr marL="64046" marR="64046" marT="0" marB="0" anchor="ctr"/>
                </a:tc>
                <a:extLst>
                  <a:ext uri="{0D108BD9-81ED-4DB2-BD59-A6C34878D82A}">
                    <a16:rowId xmlns:a16="http://schemas.microsoft.com/office/drawing/2014/main" val="1313048229"/>
                  </a:ext>
                </a:extLst>
              </a:tr>
            </a:tbl>
          </a:graphicData>
        </a:graphic>
      </p:graphicFrame>
    </p:spTree>
    <p:extLst>
      <p:ext uri="{BB962C8B-B14F-4D97-AF65-F5344CB8AC3E}">
        <p14:creationId xmlns:p14="http://schemas.microsoft.com/office/powerpoint/2010/main" val="1987013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FD038-7C2E-9A68-E6B5-CC1E76E7151A}"/>
              </a:ext>
            </a:extLst>
          </p:cNvPr>
          <p:cNvSpPr>
            <a:spLocks noGrp="1"/>
          </p:cNvSpPr>
          <p:nvPr>
            <p:ph type="title"/>
          </p:nvPr>
        </p:nvSpPr>
        <p:spPr>
          <a:solidFill>
            <a:schemeClr val="accent1">
              <a:lumMod val="20000"/>
              <a:lumOff val="80000"/>
            </a:schemeClr>
          </a:solidFill>
          <a:ln>
            <a:solidFill>
              <a:schemeClr val="tx2">
                <a:lumMod val="40000"/>
                <a:lumOff val="60000"/>
              </a:schemeClr>
            </a:solidFill>
          </a:ln>
        </p:spPr>
        <p:txBody>
          <a:bodyPr>
            <a:noAutofit/>
          </a:bodyPr>
          <a:lstStyle/>
          <a:p>
            <a:r>
              <a:rPr lang="en-US" sz="2800" b="1" dirty="0"/>
              <a:t>Policy recommendation: do not approve requested small group premium increases </a:t>
            </a:r>
            <a:endParaRPr lang="en-US" sz="2800" dirty="0"/>
          </a:p>
        </p:txBody>
      </p:sp>
      <p:sp>
        <p:nvSpPr>
          <p:cNvPr id="3" name="Content Placeholder 2">
            <a:extLst>
              <a:ext uri="{FF2B5EF4-FFF2-40B4-BE49-F238E27FC236}">
                <a16:creationId xmlns:a16="http://schemas.microsoft.com/office/drawing/2014/main" id="{C917BBFC-E77F-0A26-139B-DDCC2B4A7B9B}"/>
              </a:ext>
            </a:extLst>
          </p:cNvPr>
          <p:cNvSpPr>
            <a:spLocks noGrp="1"/>
          </p:cNvSpPr>
          <p:nvPr>
            <p:ph idx="1"/>
          </p:nvPr>
        </p:nvSpPr>
        <p:spPr>
          <a:xfrm>
            <a:off x="457200" y="2743200"/>
            <a:ext cx="8229600" cy="3886200"/>
          </a:xfrm>
        </p:spPr>
        <p:txBody>
          <a:bodyPr>
            <a:normAutofit fontScale="62500" lnSpcReduction="20000"/>
          </a:bodyPr>
          <a:lstStyle/>
          <a:p>
            <a:pPr marL="514350" indent="-514350">
              <a:lnSpc>
                <a:spcPct val="120000"/>
              </a:lnSpc>
              <a:spcBef>
                <a:spcPts val="800"/>
              </a:spcBef>
              <a:buFont typeface="Arial" pitchFamily="34" charset="0"/>
              <a:buAutoNum type="arabicPeriod"/>
            </a:pPr>
            <a:r>
              <a:rPr lang="en-US" sz="3500" dirty="0">
                <a:cs typeface="Times New Roman" panose="02020603050405020304" pitchFamily="18" charset="0"/>
              </a:rPr>
              <a:t>DC small business and non-profit community have not fully recovered from COVID.</a:t>
            </a:r>
          </a:p>
          <a:p>
            <a:pPr marL="514350" indent="-514350">
              <a:lnSpc>
                <a:spcPct val="120000"/>
              </a:lnSpc>
              <a:spcBef>
                <a:spcPts val="800"/>
              </a:spcBef>
              <a:buFont typeface="Arial" pitchFamily="34" charset="0"/>
              <a:buAutoNum type="arabicPeriod"/>
            </a:pPr>
            <a:r>
              <a:rPr lang="en-US" sz="3500" dirty="0">
                <a:cs typeface="Times New Roman" panose="02020603050405020304" pitchFamily="18" charset="0"/>
              </a:rPr>
              <a:t>Changes in local economy means many employers struggle to keep their doors open.</a:t>
            </a:r>
          </a:p>
          <a:p>
            <a:pPr marL="514350" indent="-514350">
              <a:lnSpc>
                <a:spcPct val="120000"/>
              </a:lnSpc>
              <a:spcBef>
                <a:spcPts val="800"/>
              </a:spcBef>
              <a:buFont typeface="Arial" pitchFamily="34" charset="0"/>
              <a:buAutoNum type="arabicPeriod"/>
            </a:pPr>
            <a:r>
              <a:rPr lang="en-US" sz="3500" dirty="0">
                <a:cs typeface="Times New Roman" panose="02020603050405020304" pitchFamily="18" charset="0"/>
              </a:rPr>
              <a:t>Insurers’ financials show significant surplus and can withstand less guaranteed profit built into the proposed rate increases. </a:t>
            </a:r>
          </a:p>
          <a:p>
            <a:pPr marL="514350" indent="-514350">
              <a:lnSpc>
                <a:spcPct val="120000"/>
              </a:lnSpc>
              <a:spcBef>
                <a:spcPts val="800"/>
              </a:spcBef>
              <a:buFont typeface="Arial" pitchFamily="34" charset="0"/>
              <a:buAutoNum type="arabicPeriod"/>
            </a:pPr>
            <a:r>
              <a:rPr lang="en-US" sz="3500" dirty="0">
                <a:cs typeface="Times New Roman" panose="02020603050405020304" pitchFamily="18" charset="0"/>
              </a:rPr>
              <a:t>DISB should approve rates that result in more of every premium dollar paying for medical care (higher projected MLR).</a:t>
            </a:r>
          </a:p>
          <a:p>
            <a:endParaRPr lang="en-US" dirty="0"/>
          </a:p>
        </p:txBody>
      </p:sp>
    </p:spTree>
    <p:extLst>
      <p:ext uri="{BB962C8B-B14F-4D97-AF65-F5344CB8AC3E}">
        <p14:creationId xmlns:p14="http://schemas.microsoft.com/office/powerpoint/2010/main" val="3041709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Conclusion</a:t>
            </a:r>
          </a:p>
        </p:txBody>
      </p:sp>
      <p:sp>
        <p:nvSpPr>
          <p:cNvPr id="3" name="Content Placeholder 2"/>
          <p:cNvSpPr>
            <a:spLocks noGrp="1"/>
          </p:cNvSpPr>
          <p:nvPr>
            <p:ph idx="1"/>
          </p:nvPr>
        </p:nvSpPr>
        <p:spPr>
          <a:xfrm>
            <a:off x="685800" y="2590800"/>
            <a:ext cx="8001000" cy="3535363"/>
          </a:xfrm>
        </p:spPr>
        <p:txBody>
          <a:bodyPr>
            <a:normAutofit/>
          </a:bodyPr>
          <a:lstStyle/>
          <a:p>
            <a:pPr marL="0" indent="0">
              <a:buNone/>
            </a:pPr>
            <a:endParaRPr lang="en-US" dirty="0"/>
          </a:p>
          <a:p>
            <a:pPr marL="0" indent="0">
              <a:buNone/>
            </a:pPr>
            <a:r>
              <a:rPr lang="en-US" dirty="0"/>
              <a:t>Thank you, Commissioner Woods for holding this hearing, for considering our recommendations, and for your leadership and work to protect insurance consumers. </a:t>
            </a:r>
          </a:p>
        </p:txBody>
      </p:sp>
    </p:spTree>
    <p:extLst>
      <p:ext uri="{BB962C8B-B14F-4D97-AF65-F5344CB8AC3E}">
        <p14:creationId xmlns:p14="http://schemas.microsoft.com/office/powerpoint/2010/main" val="760061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0CE52358-E780-B5FF-83C3-5B5136819AC1}"/>
              </a:ext>
            </a:extLst>
          </p:cNvPr>
          <p:cNvSpPr>
            <a:spLocks noGrp="1"/>
          </p:cNvSpPr>
          <p:nvPr>
            <p:ph idx="1"/>
          </p:nvPr>
        </p:nvSpPr>
        <p:spPr>
          <a:xfrm>
            <a:off x="457200" y="1828800"/>
            <a:ext cx="8229600" cy="4297363"/>
          </a:xfrm>
        </p:spPr>
        <p:txBody>
          <a:bodyPr>
            <a:normAutofit lnSpcReduction="10000"/>
          </a:bodyPr>
          <a:lstStyle/>
          <a:p>
            <a:pPr marL="342900" indent="-342900" algn="l">
              <a:spcBef>
                <a:spcPts val="0"/>
              </a:spcBef>
              <a:spcAft>
                <a:spcPts val="600"/>
              </a:spcAft>
              <a:buFont typeface="Wingdings" panose="05000000000000000000" pitchFamily="2" charset="2"/>
              <a:buChar char="Ø"/>
            </a:pPr>
            <a:r>
              <a:rPr lang="en-US" sz="2400" dirty="0">
                <a:solidFill>
                  <a:schemeClr val="tx1"/>
                </a:solidFill>
                <a:cs typeface="Calibri" panose="020F0502020204030204" pitchFamily="34" charset="0"/>
              </a:rPr>
              <a:t>DC Health Link – DC’s Affordable Care Act online health insurance marketplace</a:t>
            </a:r>
            <a:endParaRPr lang="en-US" sz="2300" dirty="0">
              <a:solidFill>
                <a:schemeClr val="tx1"/>
              </a:solidFill>
              <a:cs typeface="Calibri" panose="020F0502020204030204" pitchFamily="34" charset="0"/>
            </a:endParaRPr>
          </a:p>
          <a:p>
            <a:pPr marL="342900" indent="-342900" algn="l">
              <a:spcBef>
                <a:spcPts val="0"/>
              </a:spcBef>
              <a:spcAft>
                <a:spcPts val="600"/>
              </a:spcAft>
              <a:buFont typeface="Wingdings" panose="05000000000000000000" pitchFamily="2" charset="2"/>
              <a:buChar char="Ø"/>
            </a:pPr>
            <a:r>
              <a:rPr lang="en-US" sz="2300" dirty="0">
                <a:solidFill>
                  <a:schemeClr val="tx1"/>
                </a:solidFill>
                <a:cs typeface="Calibri" panose="020F0502020204030204" pitchFamily="34" charset="0"/>
              </a:rPr>
              <a:t>Last state to start IT build, </a:t>
            </a:r>
            <a:r>
              <a:rPr lang="en-US" sz="2300" dirty="0">
                <a:solidFill>
                  <a:srgbClr val="C00000"/>
                </a:solidFill>
                <a:cs typeface="Calibri" panose="020F0502020204030204" pitchFamily="34" charset="0"/>
              </a:rPr>
              <a:t>1 of 4 state marketplaces opened for business on time </a:t>
            </a:r>
            <a:r>
              <a:rPr lang="en-US" sz="2300" dirty="0">
                <a:solidFill>
                  <a:schemeClr val="tx1"/>
                </a:solidFill>
                <a:cs typeface="Calibri" panose="020F0502020204030204" pitchFamily="34" charset="0"/>
              </a:rPr>
              <a:t>(&amp; stayed open) Oct 1, 2013 </a:t>
            </a:r>
          </a:p>
          <a:p>
            <a:pPr marL="342900" indent="-342900" algn="l">
              <a:spcBef>
                <a:spcPts val="0"/>
              </a:spcBef>
              <a:spcAft>
                <a:spcPts val="600"/>
              </a:spcAft>
              <a:buFont typeface="Wingdings" panose="05000000000000000000" pitchFamily="2" charset="2"/>
              <a:buChar char="Ø"/>
            </a:pPr>
            <a:r>
              <a:rPr lang="en-US" sz="2300" b="1" dirty="0">
                <a:solidFill>
                  <a:srgbClr val="0173BC"/>
                </a:solidFill>
                <a:cs typeface="Calibri" panose="020F0502020204030204" pitchFamily="34" charset="0"/>
              </a:rPr>
              <a:t>Small group &amp; individual market through DC Health Link</a:t>
            </a:r>
            <a:r>
              <a:rPr lang="en-US" sz="2300" dirty="0">
                <a:solidFill>
                  <a:schemeClr val="tx1"/>
                </a:solidFill>
                <a:cs typeface="Calibri" panose="020F0502020204030204" pitchFamily="34" charset="0"/>
              </a:rPr>
              <a:t>: </a:t>
            </a:r>
          </a:p>
          <a:p>
            <a:pPr marL="800100" lvl="1" indent="-342900" algn="l">
              <a:spcBef>
                <a:spcPts val="0"/>
              </a:spcBef>
              <a:spcAft>
                <a:spcPts val="600"/>
              </a:spcAft>
              <a:buFont typeface="Wingdings" panose="05000000000000000000" pitchFamily="2" charset="2"/>
              <a:buChar char="Ø"/>
            </a:pPr>
            <a:r>
              <a:rPr lang="en-US" sz="2300" dirty="0">
                <a:solidFill>
                  <a:schemeClr val="tx1"/>
                </a:solidFill>
                <a:cs typeface="Calibri" panose="020F0502020204030204" pitchFamily="34" charset="0"/>
              </a:rPr>
              <a:t>100,000 people</a:t>
            </a:r>
          </a:p>
          <a:p>
            <a:pPr marL="342900" indent="-342900" algn="l">
              <a:spcBef>
                <a:spcPts val="0"/>
              </a:spcBef>
              <a:spcAft>
                <a:spcPts val="600"/>
              </a:spcAft>
              <a:buFont typeface="Wingdings" panose="05000000000000000000" pitchFamily="2" charset="2"/>
              <a:buChar char="Ø"/>
            </a:pPr>
            <a:r>
              <a:rPr lang="en-US" sz="2300" b="1" dirty="0">
                <a:solidFill>
                  <a:srgbClr val="0070C0"/>
                </a:solidFill>
                <a:cs typeface="Calibri" panose="020F0502020204030204" pitchFamily="34" charset="0"/>
              </a:rPr>
              <a:t>Responsible for over $670 million </a:t>
            </a:r>
            <a:r>
              <a:rPr lang="en-US" sz="2300" dirty="0">
                <a:solidFill>
                  <a:schemeClr val="tx1"/>
                </a:solidFill>
                <a:cs typeface="Calibri" panose="020F0502020204030204" pitchFamily="34" charset="0"/>
              </a:rPr>
              <a:t>in annual premiums </a:t>
            </a:r>
          </a:p>
          <a:p>
            <a:pPr marL="342900" indent="-342900" algn="l">
              <a:lnSpc>
                <a:spcPct val="85000"/>
              </a:lnSpc>
              <a:spcBef>
                <a:spcPts val="0"/>
              </a:spcBef>
              <a:spcAft>
                <a:spcPts val="600"/>
              </a:spcAft>
              <a:buFont typeface="Wingdings" panose="05000000000000000000" pitchFamily="2" charset="2"/>
              <a:buChar char="Ø"/>
            </a:pPr>
            <a:r>
              <a:rPr lang="en-US" sz="2300" b="1" dirty="0">
                <a:solidFill>
                  <a:srgbClr val="0173BC"/>
                </a:solidFill>
                <a:cs typeface="Calibri" panose="020F0502020204030204" pitchFamily="34" charset="0"/>
              </a:rPr>
              <a:t>Cut uninsured rate in half</a:t>
            </a:r>
            <a:r>
              <a:rPr lang="en-US" sz="2300" dirty="0">
                <a:solidFill>
                  <a:schemeClr val="tx1"/>
                </a:solidFill>
                <a:cs typeface="Calibri" panose="020F0502020204030204" pitchFamily="34" charset="0"/>
              </a:rPr>
              <a:t> since DC Health Link opened for business. Near universal coverage with nearly 97% of DC residents covered </a:t>
            </a:r>
          </a:p>
          <a:p>
            <a:pPr marL="800100" lvl="1" indent="-342900" algn="l">
              <a:lnSpc>
                <a:spcPct val="85000"/>
              </a:lnSpc>
              <a:spcBef>
                <a:spcPts val="0"/>
              </a:spcBef>
              <a:spcAft>
                <a:spcPts val="600"/>
              </a:spcAft>
              <a:buFont typeface="Wingdings" panose="05000000000000000000" pitchFamily="2" charset="2"/>
              <a:buChar char="ü"/>
            </a:pPr>
            <a:r>
              <a:rPr lang="en-US" sz="2300" dirty="0">
                <a:solidFill>
                  <a:schemeClr val="tx1"/>
                </a:solidFill>
                <a:cs typeface="Calibri" panose="020F0502020204030204" pitchFamily="34" charset="0"/>
              </a:rPr>
              <a:t>DC ranks </a:t>
            </a:r>
            <a:r>
              <a:rPr lang="en-US" sz="2300" b="1" dirty="0">
                <a:solidFill>
                  <a:srgbClr val="C00000"/>
                </a:solidFill>
                <a:cs typeface="Calibri" panose="020F0502020204030204" pitchFamily="34" charset="0"/>
              </a:rPr>
              <a:t>#2</a:t>
            </a:r>
            <a:r>
              <a:rPr lang="en-US" sz="2300" dirty="0">
                <a:solidFill>
                  <a:schemeClr val="tx1"/>
                </a:solidFill>
                <a:cs typeface="Calibri" panose="020F0502020204030204" pitchFamily="34" charset="0"/>
              </a:rPr>
              <a:t> in U.S. for lowest uninsured </a:t>
            </a:r>
          </a:p>
          <a:p>
            <a:pPr marL="342900" indent="-342900" algn="l">
              <a:buFont typeface="Wingdings" panose="05000000000000000000" pitchFamily="2" charset="2"/>
              <a:buChar char="Ø"/>
            </a:pPr>
            <a:endParaRPr lang="en-US" sz="2600" dirty="0">
              <a:solidFill>
                <a:schemeClr val="tx1"/>
              </a:solidFill>
            </a:endParaRPr>
          </a:p>
          <a:p>
            <a:pPr marL="342900" indent="-342900" algn="l">
              <a:buFont typeface="Wingdings" panose="05000000000000000000" pitchFamily="2" charset="2"/>
              <a:buChar char="Ø"/>
            </a:pPr>
            <a:endParaRPr lang="en-US" sz="2600" dirty="0">
              <a:solidFill>
                <a:schemeClr val="tx1"/>
              </a:solidFill>
            </a:endParaRPr>
          </a:p>
          <a:p>
            <a:pPr marL="914400" lvl="1" indent="-457200" algn="l">
              <a:buFont typeface="Arial" panose="020B0604020202020204" pitchFamily="34" charset="0"/>
              <a:buChar char="•"/>
            </a:pPr>
            <a:endParaRPr lang="en-US" sz="1600" dirty="0">
              <a:solidFill>
                <a:schemeClr val="tx1"/>
              </a:solidFill>
            </a:endParaRPr>
          </a:p>
          <a:p>
            <a:pPr marL="457200" indent="-457200" algn="l">
              <a:buFont typeface="Arial" panose="020B0604020202020204" pitchFamily="34" charset="0"/>
              <a:buChar char="•"/>
            </a:pPr>
            <a:endParaRPr lang="en-US" sz="2800" dirty="0">
              <a:solidFill>
                <a:schemeClr val="tx1"/>
              </a:solidFill>
            </a:endParaRPr>
          </a:p>
        </p:txBody>
      </p:sp>
    </p:spTree>
    <p:extLst>
      <p:ext uri="{BB962C8B-B14F-4D97-AF65-F5344CB8AC3E}">
        <p14:creationId xmlns:p14="http://schemas.microsoft.com/office/powerpoint/2010/main" val="2427134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5400"/>
            <a:ext cx="9144000" cy="987552"/>
          </a:xfrm>
          <a:solidFill>
            <a:schemeClr val="tx2">
              <a:lumMod val="20000"/>
              <a:lumOff val="80000"/>
            </a:schemeClr>
          </a:solidFill>
        </p:spPr>
        <p:txBody>
          <a:bodyPr>
            <a:normAutofit/>
          </a:bodyPr>
          <a:lstStyle/>
          <a:p>
            <a:pPr algn="ctr"/>
            <a:r>
              <a:rPr lang="en-US" sz="3200" b="1" dirty="0">
                <a:solidFill>
                  <a:schemeClr val="accent1"/>
                </a:solidFill>
              </a:rPr>
              <a:t>HBX Role in Rate Review</a:t>
            </a:r>
          </a:p>
        </p:txBody>
      </p:sp>
      <p:sp>
        <p:nvSpPr>
          <p:cNvPr id="3" name="Content Placeholder 2"/>
          <p:cNvSpPr>
            <a:spLocks noGrp="1"/>
          </p:cNvSpPr>
          <p:nvPr>
            <p:ph idx="1"/>
          </p:nvPr>
        </p:nvSpPr>
        <p:spPr>
          <a:xfrm>
            <a:off x="457200" y="2590800"/>
            <a:ext cx="8229600" cy="3810000"/>
          </a:xfrm>
        </p:spPr>
        <p:txBody>
          <a:bodyPr>
            <a:normAutofit/>
          </a:bodyPr>
          <a:lstStyle/>
          <a:p>
            <a:pPr>
              <a:buFont typeface="Wingdings" panose="05000000000000000000" pitchFamily="2" charset="2"/>
              <a:buChar char="ü"/>
            </a:pPr>
            <a:r>
              <a:rPr lang="en-US" sz="2400" dirty="0"/>
              <a:t>HBX advocates for the </a:t>
            </a:r>
            <a:r>
              <a:rPr lang="en-US" sz="2400" b="1" dirty="0">
                <a:solidFill>
                  <a:srgbClr val="C00000"/>
                </a:solidFill>
              </a:rPr>
              <a:t>lowest possible rates </a:t>
            </a:r>
            <a:r>
              <a:rPr lang="en-US" sz="2400" dirty="0"/>
              <a:t>for our small businesses, non-profits, and individual customers.</a:t>
            </a:r>
          </a:p>
          <a:p>
            <a:pPr>
              <a:buFont typeface="Wingdings" panose="05000000000000000000" pitchFamily="2" charset="2"/>
              <a:buChar char="ü"/>
            </a:pPr>
            <a:r>
              <a:rPr lang="en-US" sz="2400" dirty="0"/>
              <a:t>HBX provides actuarial analysis and policy reasons for the lowest possible rates for DISB’s consideration. </a:t>
            </a:r>
          </a:p>
          <a:p>
            <a:pPr>
              <a:buFont typeface="Wingdings" panose="05000000000000000000" pitchFamily="2" charset="2"/>
              <a:buChar char="ü"/>
            </a:pPr>
            <a:r>
              <a:rPr lang="en-US" sz="2400" dirty="0"/>
              <a:t>HBX outside actuaries (Oliver Wyman) analyze proposed rate filings: </a:t>
            </a:r>
          </a:p>
          <a:p>
            <a:pPr lvl="1" indent="-342900">
              <a:buFont typeface="Wingdings" panose="05000000000000000000" pitchFamily="2" charset="2"/>
              <a:buChar char="Ø"/>
            </a:pPr>
            <a:r>
              <a:rPr lang="en-US" dirty="0"/>
              <a:t>Identify unsupported assumptions and errors</a:t>
            </a:r>
          </a:p>
          <a:p>
            <a:pPr lvl="1" indent="-342900">
              <a:buFont typeface="Wingdings" panose="05000000000000000000" pitchFamily="2" charset="2"/>
              <a:buChar char="Ø"/>
            </a:pPr>
            <a:r>
              <a:rPr lang="en-US" dirty="0"/>
              <a:t>Work with DISB actuaries</a:t>
            </a:r>
          </a:p>
          <a:p>
            <a:pPr marL="400050" lvl="1" indent="0">
              <a:buNone/>
            </a:pPr>
            <a:endParaRPr lang="en-US" dirty="0"/>
          </a:p>
        </p:txBody>
      </p:sp>
    </p:spTree>
    <p:extLst>
      <p:ext uri="{BB962C8B-B14F-4D97-AF65-F5344CB8AC3E}">
        <p14:creationId xmlns:p14="http://schemas.microsoft.com/office/powerpoint/2010/main" val="702952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B1C68D-EE6C-861E-BE5B-65C7EAB1313D}"/>
              </a:ext>
            </a:extLst>
          </p:cNvPr>
          <p:cNvSpPr>
            <a:spLocks noGrp="1"/>
          </p:cNvSpPr>
          <p:nvPr>
            <p:ph idx="1"/>
          </p:nvPr>
        </p:nvSpPr>
        <p:spPr/>
        <p:txBody>
          <a:bodyPr/>
          <a:lstStyle/>
          <a:p>
            <a:endParaRPr lang="en-US"/>
          </a:p>
        </p:txBody>
      </p:sp>
      <p:graphicFrame>
        <p:nvGraphicFramePr>
          <p:cNvPr id="4" name="Content Placeholder 4">
            <a:extLst>
              <a:ext uri="{FF2B5EF4-FFF2-40B4-BE49-F238E27FC236}">
                <a16:creationId xmlns:a16="http://schemas.microsoft.com/office/drawing/2014/main" id="{128E4870-30AF-2C7C-B676-E027079189D0}"/>
              </a:ext>
            </a:extLst>
          </p:cNvPr>
          <p:cNvGraphicFramePr>
            <a:graphicFrameLocks/>
          </p:cNvGraphicFramePr>
          <p:nvPr>
            <p:extLst>
              <p:ext uri="{D42A27DB-BD31-4B8C-83A1-F6EECF244321}">
                <p14:modId xmlns:p14="http://schemas.microsoft.com/office/powerpoint/2010/main" val="4275740638"/>
              </p:ext>
            </p:extLst>
          </p:nvPr>
        </p:nvGraphicFramePr>
        <p:xfrm>
          <a:off x="228600" y="2438400"/>
          <a:ext cx="8667750" cy="4316961"/>
        </p:xfrm>
        <a:graphic>
          <a:graphicData uri="http://schemas.openxmlformats.org/drawingml/2006/table">
            <a:tbl>
              <a:tblPr firstRow="1" firstCol="1" bandRow="1">
                <a:tableStyleId>{5C22544A-7EE6-4342-B048-85BDC9FD1C3A}</a:tableStyleId>
              </a:tblPr>
              <a:tblGrid>
                <a:gridCol w="2485679">
                  <a:extLst>
                    <a:ext uri="{9D8B030D-6E8A-4147-A177-3AD203B41FA5}">
                      <a16:colId xmlns:a16="http://schemas.microsoft.com/office/drawing/2014/main" val="20000"/>
                    </a:ext>
                  </a:extLst>
                </a:gridCol>
                <a:gridCol w="1820487">
                  <a:extLst>
                    <a:ext uri="{9D8B030D-6E8A-4147-A177-3AD203B41FA5}">
                      <a16:colId xmlns:a16="http://schemas.microsoft.com/office/drawing/2014/main" val="20002"/>
                    </a:ext>
                  </a:extLst>
                </a:gridCol>
                <a:gridCol w="1820487">
                  <a:extLst>
                    <a:ext uri="{9D8B030D-6E8A-4147-A177-3AD203B41FA5}">
                      <a16:colId xmlns:a16="http://schemas.microsoft.com/office/drawing/2014/main" val="2745187618"/>
                    </a:ext>
                  </a:extLst>
                </a:gridCol>
                <a:gridCol w="2541097">
                  <a:extLst>
                    <a:ext uri="{9D8B030D-6E8A-4147-A177-3AD203B41FA5}">
                      <a16:colId xmlns:a16="http://schemas.microsoft.com/office/drawing/2014/main" val="1706085065"/>
                    </a:ext>
                  </a:extLst>
                </a:gridCol>
              </a:tblGrid>
              <a:tr h="1124990">
                <a:tc>
                  <a:txBody>
                    <a:bodyPr/>
                    <a:lstStyle/>
                    <a:p>
                      <a:pPr marL="0" marR="0" algn="l">
                        <a:lnSpc>
                          <a:spcPct val="100000"/>
                        </a:lnSpc>
                        <a:spcBef>
                          <a:spcPts val="0"/>
                        </a:spcBef>
                        <a:spcAft>
                          <a:spcPts val="0"/>
                        </a:spcAft>
                      </a:pPr>
                      <a:r>
                        <a:rPr lang="en-US" sz="1800" b="1" dirty="0">
                          <a:solidFill>
                            <a:schemeClr val="tx1"/>
                          </a:solidFill>
                          <a:effectLst/>
                          <a:latin typeface="+mn-lt"/>
                          <a:ea typeface="+mn-ea"/>
                          <a:cs typeface="Times New Roman" panose="02020603050405020304" pitchFamily="18" charset="0"/>
                        </a:rPr>
                        <a:t>Insurer</a:t>
                      </a:r>
                      <a:endParaRPr lang="en-US" sz="1800" b="1" dirty="0">
                        <a:solidFill>
                          <a:schemeClr val="tx1"/>
                        </a:solidFill>
                        <a:effectLst/>
                        <a:latin typeface="+mn-lt"/>
                        <a:ea typeface="Calibri"/>
                        <a:cs typeface="Times New Roman" panose="02020603050405020304" pitchFamily="18" charset="0"/>
                      </a:endParaRPr>
                    </a:p>
                  </a:txBody>
                  <a:tcPr marL="64046" marR="64046" marT="0" marB="0" anchor="ctr">
                    <a:solidFill>
                      <a:schemeClr val="tx2">
                        <a:lumMod val="40000"/>
                        <a:lumOff val="60000"/>
                      </a:schemeClr>
                    </a:solidFill>
                  </a:tcPr>
                </a:tc>
                <a:tc>
                  <a:txBody>
                    <a:bodyPr/>
                    <a:lstStyle/>
                    <a:p>
                      <a:pPr marL="0" marR="0" algn="ctr">
                        <a:lnSpc>
                          <a:spcPct val="100000"/>
                        </a:lnSpc>
                        <a:spcBef>
                          <a:spcPts val="0"/>
                        </a:spcBef>
                        <a:spcAft>
                          <a:spcPts val="0"/>
                        </a:spcAft>
                      </a:pPr>
                      <a:r>
                        <a:rPr lang="en-US" sz="1800" b="1" dirty="0">
                          <a:solidFill>
                            <a:schemeClr val="tx1"/>
                          </a:solidFill>
                          <a:effectLst/>
                          <a:latin typeface="+mn-lt"/>
                          <a:ea typeface="Calibri"/>
                          <a:cs typeface="Times New Roman" panose="02020603050405020304" pitchFamily="18" charset="0"/>
                        </a:rPr>
                        <a:t>Insurer Proposed</a:t>
                      </a:r>
                      <a:r>
                        <a:rPr lang="en-US" sz="1800" b="1" baseline="0" dirty="0">
                          <a:solidFill>
                            <a:schemeClr val="tx1"/>
                          </a:solidFill>
                          <a:effectLst/>
                          <a:latin typeface="+mn-lt"/>
                          <a:ea typeface="Calibri"/>
                          <a:cs typeface="Times New Roman" panose="02020603050405020304" pitchFamily="18" charset="0"/>
                        </a:rPr>
                        <a:t> Changes (</a:t>
                      </a:r>
                      <a:r>
                        <a:rPr lang="en-US" sz="1800" b="1" dirty="0">
                          <a:solidFill>
                            <a:schemeClr val="tx1"/>
                          </a:solidFill>
                          <a:effectLst/>
                          <a:latin typeface="+mn-lt"/>
                          <a:ea typeface="Calibri"/>
                          <a:cs typeface="Times New Roman" panose="02020603050405020304" pitchFamily="18" charset="0"/>
                        </a:rPr>
                        <a:t>Average)</a:t>
                      </a:r>
                    </a:p>
                  </a:txBody>
                  <a:tcPr marL="64046" marR="64046" marT="0" marB="0" anchor="ctr">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latin typeface="+mn-lt"/>
                          <a:ea typeface="Calibri"/>
                          <a:cs typeface="Times New Roman" panose="02020603050405020304" pitchFamily="18" charset="0"/>
                        </a:rPr>
                        <a:t>OW Actuarial Factors Analysis (actuarially justified rate)</a:t>
                      </a:r>
                    </a:p>
                  </a:txBody>
                  <a:tcPr marL="64046" marR="64046" marT="0" marB="0" anchor="ctr">
                    <a:solidFill>
                      <a:schemeClr val="tx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rgbClr val="C00000"/>
                          </a:solidFill>
                          <a:effectLst/>
                          <a:latin typeface="+mn-lt"/>
                          <a:ea typeface="Calibri"/>
                          <a:cs typeface="Times New Roman" panose="02020603050405020304" pitchFamily="18" charset="0"/>
                        </a:rPr>
                        <a:t>HBX Recommendations</a:t>
                      </a:r>
                    </a:p>
                  </a:txBody>
                  <a:tcPr marL="64046" marR="64046" marT="0" marB="0" anchor="ctr">
                    <a:solidFill>
                      <a:schemeClr val="tx2">
                        <a:lumMod val="40000"/>
                        <a:lumOff val="60000"/>
                      </a:schemeClr>
                    </a:solidFill>
                  </a:tcPr>
                </a:tc>
                <a:extLst>
                  <a:ext uri="{0D108BD9-81ED-4DB2-BD59-A6C34878D82A}">
                    <a16:rowId xmlns:a16="http://schemas.microsoft.com/office/drawing/2014/main" val="10000"/>
                  </a:ext>
                </a:extLst>
              </a:tr>
              <a:tr h="1124990">
                <a:tc>
                  <a:txBody>
                    <a:bodyPr/>
                    <a:lstStyle/>
                    <a:p>
                      <a:pPr marL="0" marR="0" algn="l">
                        <a:lnSpc>
                          <a:spcPct val="100000"/>
                        </a:lnSpc>
                        <a:spcBef>
                          <a:spcPts val="600"/>
                        </a:spcBef>
                        <a:spcAft>
                          <a:spcPts val="600"/>
                        </a:spcAft>
                      </a:pPr>
                      <a:r>
                        <a:rPr lang="en-US" sz="1800" dirty="0">
                          <a:solidFill>
                            <a:schemeClr val="tx1"/>
                          </a:solidFill>
                          <a:effectLst/>
                          <a:latin typeface="+mn-lt"/>
                          <a:cs typeface="Times New Roman" panose="02020603050405020304" pitchFamily="18" charset="0"/>
                        </a:rPr>
                        <a:t>CareFirst HMO</a:t>
                      </a:r>
                      <a:endParaRPr lang="en-US" sz="1800" dirty="0">
                        <a:solidFill>
                          <a:schemeClr val="tx1"/>
                        </a:solidFill>
                        <a:effectLst/>
                        <a:latin typeface="+mn-lt"/>
                        <a:ea typeface="Calibri"/>
                        <a:cs typeface="Times New Roman" panose="02020603050405020304" pitchFamily="18" charset="0"/>
                      </a:endParaRPr>
                    </a:p>
                  </a:txBody>
                  <a:tcPr marL="64046" marR="64046" marT="0" marB="0" anchor="ctr">
                    <a:solidFill>
                      <a:schemeClr val="tx2">
                        <a:lumMod val="20000"/>
                        <a:lumOff val="80000"/>
                      </a:schemeClr>
                    </a:solidFill>
                  </a:tcPr>
                </a:tc>
                <a:tc>
                  <a:txBody>
                    <a:bodyPr/>
                    <a:lstStyle/>
                    <a:p>
                      <a:pPr marL="0" marR="0" algn="ctr">
                        <a:lnSpc>
                          <a:spcPct val="100000"/>
                        </a:lnSpc>
                        <a:spcBef>
                          <a:spcPts val="600"/>
                        </a:spcBef>
                        <a:spcAft>
                          <a:spcPts val="600"/>
                        </a:spcAft>
                      </a:pPr>
                      <a:r>
                        <a:rPr lang="en-US" sz="1800" b="1" dirty="0">
                          <a:solidFill>
                            <a:schemeClr val="tx1"/>
                          </a:solidFill>
                          <a:effectLst/>
                          <a:latin typeface="+mn-lt"/>
                          <a:ea typeface="Calibri"/>
                          <a:cs typeface="Times New Roman" panose="02020603050405020304" pitchFamily="18" charset="0"/>
                        </a:rPr>
                        <a:t>3.60%</a:t>
                      </a:r>
                    </a:p>
                  </a:txBody>
                  <a:tcPr marL="64046" marR="64046"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dirty="0">
                          <a:solidFill>
                            <a:schemeClr val="tx1"/>
                          </a:solidFill>
                          <a:effectLst/>
                          <a:latin typeface="+mn-lt"/>
                          <a:ea typeface="Calibri"/>
                          <a:cs typeface="Times New Roman" panose="02020603050405020304" pitchFamily="18" charset="0"/>
                        </a:rPr>
                        <a:t>1.45%</a:t>
                      </a:r>
                    </a:p>
                  </a:txBody>
                  <a:tcPr marL="64046" marR="64046" marT="0" marB="0" anchor="ctr">
                    <a:solidFill>
                      <a:srgbClr val="D0D8E8"/>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dirty="0">
                          <a:solidFill>
                            <a:srgbClr val="C00000"/>
                          </a:solidFill>
                          <a:effectLst/>
                          <a:latin typeface="+mn-lt"/>
                          <a:ea typeface="Calibri"/>
                          <a:cs typeface="Times New Roman" panose="02020603050405020304" pitchFamily="18" charset="0"/>
                        </a:rPr>
                        <a:t>Individual market is unaffordable. Do not approve insurers’ proposed rates</a:t>
                      </a:r>
                    </a:p>
                  </a:txBody>
                  <a:tcPr marL="64046" marR="64046" marT="0" marB="0" anchor="ctr">
                    <a:solidFill>
                      <a:srgbClr val="D0D8E8"/>
                    </a:solidFill>
                  </a:tcPr>
                </a:tc>
                <a:extLst>
                  <a:ext uri="{0D108BD9-81ED-4DB2-BD59-A6C34878D82A}">
                    <a16:rowId xmlns:a16="http://schemas.microsoft.com/office/drawing/2014/main" val="10001"/>
                  </a:ext>
                </a:extLst>
              </a:tr>
              <a:tr h="937491">
                <a:tc>
                  <a:txBody>
                    <a:bodyPr/>
                    <a:lstStyle/>
                    <a:p>
                      <a:pPr marL="0" marR="0" algn="l">
                        <a:lnSpc>
                          <a:spcPct val="100000"/>
                        </a:lnSpc>
                        <a:spcBef>
                          <a:spcPts val="600"/>
                        </a:spcBef>
                        <a:spcAft>
                          <a:spcPts val="600"/>
                        </a:spcAft>
                      </a:pPr>
                      <a:r>
                        <a:rPr lang="en-US" sz="1800" dirty="0">
                          <a:solidFill>
                            <a:schemeClr val="tx1"/>
                          </a:solidFill>
                          <a:effectLst/>
                          <a:latin typeface="+mn-lt"/>
                          <a:cs typeface="Times New Roman" panose="02020603050405020304" pitchFamily="18" charset="0"/>
                        </a:rPr>
                        <a:t>CareFirst PPO (GHMSI)</a:t>
                      </a:r>
                      <a:endParaRPr lang="en-US" sz="1800" dirty="0">
                        <a:solidFill>
                          <a:schemeClr val="tx1"/>
                        </a:solidFill>
                        <a:effectLst/>
                        <a:latin typeface="+mn-lt"/>
                        <a:ea typeface="Calibri"/>
                        <a:cs typeface="Times New Roman" panose="02020603050405020304" pitchFamily="18" charset="0"/>
                      </a:endParaRPr>
                    </a:p>
                  </a:txBody>
                  <a:tcPr marL="64046" marR="64046" marT="0" marB="0" anchor="ctr">
                    <a:solidFill>
                      <a:schemeClr val="tx2">
                        <a:lumMod val="20000"/>
                        <a:lumOff val="80000"/>
                      </a:schemeClr>
                    </a:solidFill>
                  </a:tcPr>
                </a:tc>
                <a:tc>
                  <a:txBody>
                    <a:bodyPr/>
                    <a:lstStyle/>
                    <a:p>
                      <a:pPr marL="0" marR="0" algn="ctr">
                        <a:lnSpc>
                          <a:spcPct val="100000"/>
                        </a:lnSpc>
                        <a:spcBef>
                          <a:spcPts val="600"/>
                        </a:spcBef>
                        <a:spcAft>
                          <a:spcPts val="600"/>
                        </a:spcAft>
                      </a:pPr>
                      <a:r>
                        <a:rPr lang="en-US" sz="1800" b="1" dirty="0">
                          <a:solidFill>
                            <a:schemeClr val="tx1"/>
                          </a:solidFill>
                          <a:effectLst/>
                          <a:latin typeface="+mn-lt"/>
                          <a:ea typeface="Calibri"/>
                          <a:cs typeface="Times New Roman" panose="02020603050405020304" pitchFamily="18" charset="0"/>
                        </a:rPr>
                        <a:t>3.60%</a:t>
                      </a:r>
                    </a:p>
                  </a:txBody>
                  <a:tcPr marL="64046" marR="64046"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i="0" u="none" dirty="0">
                          <a:solidFill>
                            <a:srgbClr val="C00000"/>
                          </a:solidFill>
                          <a:effectLst/>
                          <a:latin typeface="+mn-lt"/>
                          <a:ea typeface="Calibri"/>
                          <a:cs typeface="Times New Roman" panose="02020603050405020304" pitchFamily="18" charset="0"/>
                        </a:rPr>
                        <a:t>-1.40%</a:t>
                      </a:r>
                    </a:p>
                  </a:txBody>
                  <a:tcPr marL="64046" marR="64046" marT="0" marB="0" anchor="ctr">
                    <a:solidFill>
                      <a:srgbClr val="E9EDF4"/>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400" b="1" dirty="0">
                        <a:solidFill>
                          <a:srgbClr val="C00000"/>
                        </a:solidFill>
                        <a:effectLst/>
                        <a:highlight>
                          <a:srgbClr val="FFFF00"/>
                        </a:highlight>
                        <a:latin typeface="+mn-lt"/>
                        <a:ea typeface="Calibri"/>
                        <a:cs typeface="Times New Roman" panose="02020603050405020304" pitchFamily="18" charset="0"/>
                      </a:endParaRPr>
                    </a:p>
                  </a:txBody>
                  <a:tcPr marL="64046" marR="64046" marT="0" marB="0" anchor="ctr">
                    <a:solidFill>
                      <a:srgbClr val="E9EDF4"/>
                    </a:solidFill>
                  </a:tcPr>
                </a:tc>
                <a:extLst>
                  <a:ext uri="{0D108BD9-81ED-4DB2-BD59-A6C34878D82A}">
                    <a16:rowId xmlns:a16="http://schemas.microsoft.com/office/drawing/2014/main" val="10002"/>
                  </a:ext>
                </a:extLst>
              </a:tr>
              <a:tr h="882880">
                <a:tc>
                  <a:txBody>
                    <a:bodyPr/>
                    <a:lstStyle/>
                    <a:p>
                      <a:pPr marL="0" marR="0" algn="l">
                        <a:lnSpc>
                          <a:spcPct val="100000"/>
                        </a:lnSpc>
                        <a:spcBef>
                          <a:spcPts val="600"/>
                        </a:spcBef>
                        <a:spcAft>
                          <a:spcPts val="600"/>
                        </a:spcAft>
                      </a:pPr>
                      <a:r>
                        <a:rPr lang="en-US" sz="1800" dirty="0">
                          <a:solidFill>
                            <a:schemeClr val="tx1"/>
                          </a:solidFill>
                          <a:effectLst/>
                          <a:latin typeface="+mn-lt"/>
                          <a:cs typeface="Times New Roman" panose="02020603050405020304" pitchFamily="18" charset="0"/>
                        </a:rPr>
                        <a:t>Kaiser Permanente</a:t>
                      </a:r>
                      <a:endParaRPr lang="en-US" sz="1800" dirty="0">
                        <a:solidFill>
                          <a:schemeClr val="tx1"/>
                        </a:solidFill>
                        <a:effectLst/>
                        <a:latin typeface="+mn-lt"/>
                        <a:ea typeface="Calibri"/>
                        <a:cs typeface="Times New Roman" panose="02020603050405020304" pitchFamily="18" charset="0"/>
                      </a:endParaRPr>
                    </a:p>
                  </a:txBody>
                  <a:tcPr marL="64046" marR="64046" marT="0" marB="0" anchor="ct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latin typeface="+mn-lt"/>
                          <a:cs typeface="Times New Roman" panose="02020603050405020304" pitchFamily="18" charset="0"/>
                        </a:rPr>
                        <a:t>9.00%</a:t>
                      </a:r>
                      <a:endParaRPr lang="en-US" sz="1800" dirty="0">
                        <a:latin typeface="+mn-lt"/>
                      </a:endParaRPr>
                    </a:p>
                  </a:txBody>
                  <a:tcPr marL="64046" marR="64046"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b="1" i="0" u="none" dirty="0">
                          <a:solidFill>
                            <a:schemeClr val="tx1"/>
                          </a:solidFill>
                          <a:effectLst/>
                          <a:latin typeface="+mn-lt"/>
                          <a:ea typeface="Calibri"/>
                          <a:cs typeface="Times New Roman" panose="02020603050405020304" pitchFamily="18" charset="0"/>
                        </a:rPr>
                        <a:t>8.97%</a:t>
                      </a:r>
                      <a:endParaRPr lang="en-US" sz="1800" b="1" i="0" u="none" dirty="0">
                        <a:solidFill>
                          <a:schemeClr val="tx1"/>
                        </a:solidFill>
                        <a:effectLst/>
                        <a:highlight>
                          <a:srgbClr val="FFFF00"/>
                        </a:highlight>
                        <a:latin typeface="+mn-lt"/>
                        <a:ea typeface="Calibri"/>
                        <a:cs typeface="Times New Roman" panose="02020603050405020304" pitchFamily="18" charset="0"/>
                      </a:endParaRPr>
                    </a:p>
                  </a:txBody>
                  <a:tcPr marL="64046" marR="64046" marT="0" marB="0" anchor="ctr"/>
                </a:tc>
                <a:tc vMerge="1">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400" b="1" dirty="0">
                        <a:solidFill>
                          <a:srgbClr val="C00000"/>
                        </a:solidFill>
                        <a:effectLst/>
                        <a:latin typeface="+mn-lt"/>
                        <a:ea typeface="Calibri"/>
                        <a:cs typeface="Times New Roman" panose="02020603050405020304" pitchFamily="18" charset="0"/>
                      </a:endParaRPr>
                    </a:p>
                  </a:txBody>
                  <a:tcPr marL="64046" marR="64046" marT="0" marB="0" anchor="ctr"/>
                </a:tc>
                <a:extLst>
                  <a:ext uri="{0D108BD9-81ED-4DB2-BD59-A6C34878D82A}">
                    <a16:rowId xmlns:a16="http://schemas.microsoft.com/office/drawing/2014/main" val="10003"/>
                  </a:ext>
                </a:extLst>
              </a:tr>
            </a:tbl>
          </a:graphicData>
        </a:graphic>
      </p:graphicFrame>
      <p:sp>
        <p:nvSpPr>
          <p:cNvPr id="5" name="Title 4">
            <a:extLst>
              <a:ext uri="{FF2B5EF4-FFF2-40B4-BE49-F238E27FC236}">
                <a16:creationId xmlns:a16="http://schemas.microsoft.com/office/drawing/2014/main" id="{2100603D-EB26-D7CB-1EDB-E544D6E67AE5}"/>
              </a:ext>
            </a:extLst>
          </p:cNvPr>
          <p:cNvSpPr txBox="1">
            <a:spLocks noGrp="1"/>
          </p:cNvSpPr>
          <p:nvPr>
            <p:ph type="title"/>
          </p:nvPr>
        </p:nvSpPr>
        <p:spPr>
          <a:xfrm>
            <a:off x="228600" y="1489501"/>
            <a:ext cx="8665571" cy="830997"/>
          </a:xfrm>
          <a:prstGeom prst="rect">
            <a:avLst/>
          </a:prstGeom>
          <a:solidFill>
            <a:schemeClr val="accent1">
              <a:lumMod val="20000"/>
              <a:lumOff val="80000"/>
            </a:schemeClr>
          </a:solidFill>
        </p:spPr>
        <p:txBody>
          <a:bodyPr wrap="square" rtlCol="0">
            <a:spAutoFit/>
          </a:bodyPr>
          <a:lstStyle/>
          <a:p>
            <a:pPr algn="ctr"/>
            <a:r>
              <a:rPr lang="en-US" sz="2400" b="1" dirty="0"/>
              <a:t>Insurer Proposed Premium Changes 2025 &amp; HBX Recommendations:  Individual Marketplace</a:t>
            </a:r>
          </a:p>
        </p:txBody>
      </p:sp>
    </p:spTree>
    <p:extLst>
      <p:ext uri="{BB962C8B-B14F-4D97-AF65-F5344CB8AC3E}">
        <p14:creationId xmlns:p14="http://schemas.microsoft.com/office/powerpoint/2010/main" val="3303430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17E57-26C6-4C27-95EA-C299ADE98D51}"/>
              </a:ext>
            </a:extLst>
          </p:cNvPr>
          <p:cNvSpPr>
            <a:spLocks noGrp="1"/>
          </p:cNvSpPr>
          <p:nvPr>
            <p:ph type="title"/>
          </p:nvPr>
        </p:nvSpPr>
        <p:spPr>
          <a:xfrm>
            <a:off x="0" y="1295400"/>
            <a:ext cx="9144000" cy="533400"/>
          </a:xfrm>
          <a:solidFill>
            <a:schemeClr val="tx2">
              <a:lumMod val="20000"/>
              <a:lumOff val="80000"/>
            </a:schemeClr>
          </a:solidFill>
        </p:spPr>
        <p:txBody>
          <a:bodyPr>
            <a:noAutofit/>
          </a:bodyPr>
          <a:lstStyle/>
          <a:p>
            <a:pPr algn="ctr"/>
            <a:r>
              <a:rPr lang="en-US" sz="2400" b="1" dirty="0">
                <a:solidFill>
                  <a:schemeClr val="tx1"/>
                </a:solidFill>
              </a:rPr>
              <a:t>Small Group Marketplace</a:t>
            </a:r>
          </a:p>
        </p:txBody>
      </p:sp>
      <p:graphicFrame>
        <p:nvGraphicFramePr>
          <p:cNvPr id="4" name="Content Placeholder 3">
            <a:extLst>
              <a:ext uri="{FF2B5EF4-FFF2-40B4-BE49-F238E27FC236}">
                <a16:creationId xmlns:a16="http://schemas.microsoft.com/office/drawing/2014/main" id="{D1262118-E9EF-3059-6542-DA9F83B823E6}"/>
              </a:ext>
            </a:extLst>
          </p:cNvPr>
          <p:cNvGraphicFramePr>
            <a:graphicFrameLocks noGrp="1"/>
          </p:cNvGraphicFramePr>
          <p:nvPr>
            <p:ph idx="1"/>
            <p:extLst>
              <p:ext uri="{D42A27DB-BD31-4B8C-83A1-F6EECF244321}">
                <p14:modId xmlns:p14="http://schemas.microsoft.com/office/powerpoint/2010/main" val="1000837940"/>
              </p:ext>
            </p:extLst>
          </p:nvPr>
        </p:nvGraphicFramePr>
        <p:xfrm>
          <a:off x="152400" y="1828800"/>
          <a:ext cx="8839201" cy="5245237"/>
        </p:xfrm>
        <a:graphic>
          <a:graphicData uri="http://schemas.openxmlformats.org/drawingml/2006/table">
            <a:tbl>
              <a:tblPr firstRow="1" firstCol="1" bandRow="1">
                <a:tableStyleId>{5C22544A-7EE6-4342-B048-85BDC9FD1C3A}</a:tableStyleId>
              </a:tblPr>
              <a:tblGrid>
                <a:gridCol w="2627870">
                  <a:extLst>
                    <a:ext uri="{9D8B030D-6E8A-4147-A177-3AD203B41FA5}">
                      <a16:colId xmlns:a16="http://schemas.microsoft.com/office/drawing/2014/main" val="20000"/>
                    </a:ext>
                  </a:extLst>
                </a:gridCol>
                <a:gridCol w="2150076">
                  <a:extLst>
                    <a:ext uri="{9D8B030D-6E8A-4147-A177-3AD203B41FA5}">
                      <a16:colId xmlns:a16="http://schemas.microsoft.com/office/drawing/2014/main" val="20003"/>
                    </a:ext>
                  </a:extLst>
                </a:gridCol>
                <a:gridCol w="1911179">
                  <a:extLst>
                    <a:ext uri="{9D8B030D-6E8A-4147-A177-3AD203B41FA5}">
                      <a16:colId xmlns:a16="http://schemas.microsoft.com/office/drawing/2014/main" val="4205574238"/>
                    </a:ext>
                  </a:extLst>
                </a:gridCol>
                <a:gridCol w="2150076">
                  <a:extLst>
                    <a:ext uri="{9D8B030D-6E8A-4147-A177-3AD203B41FA5}">
                      <a16:colId xmlns:a16="http://schemas.microsoft.com/office/drawing/2014/main" val="20005"/>
                    </a:ext>
                  </a:extLst>
                </a:gridCol>
              </a:tblGrid>
              <a:tr h="1169412">
                <a:tc>
                  <a:txBody>
                    <a:bodyPr/>
                    <a:lstStyle/>
                    <a:p>
                      <a:pPr marL="0" marR="0" algn="l">
                        <a:lnSpc>
                          <a:spcPct val="90000"/>
                        </a:lnSpc>
                        <a:spcBef>
                          <a:spcPts val="0"/>
                        </a:spcBef>
                        <a:spcAft>
                          <a:spcPts val="0"/>
                        </a:spcAft>
                      </a:pPr>
                      <a:r>
                        <a:rPr lang="en-US" sz="1600" b="1" dirty="0">
                          <a:solidFill>
                            <a:schemeClr val="tx1"/>
                          </a:solidFill>
                          <a:effectLst/>
                          <a:latin typeface="+mn-lt"/>
                          <a:cs typeface="Times New Roman" panose="02020603050405020304" pitchFamily="18" charset="0"/>
                        </a:rPr>
                        <a:t>Insurer</a:t>
                      </a:r>
                      <a:endParaRPr lang="en-US" sz="1600" b="1" dirty="0">
                        <a:solidFill>
                          <a:schemeClr val="tx1"/>
                        </a:solidFill>
                        <a:effectLst/>
                        <a:latin typeface="+mn-lt"/>
                        <a:ea typeface="Calibri"/>
                        <a:cs typeface="Times New Roman" panose="02020603050405020304" pitchFamily="18" charset="0"/>
                      </a:endParaRPr>
                    </a:p>
                  </a:txBody>
                  <a:tcPr marL="64046" marR="64046" marT="0" marB="0" anchor="ctr">
                    <a:solidFill>
                      <a:schemeClr val="tx2">
                        <a:lumMod val="40000"/>
                        <a:lumOff val="60000"/>
                      </a:schemeClr>
                    </a:solidFill>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1600" b="1" dirty="0">
                          <a:solidFill>
                            <a:schemeClr val="tx1"/>
                          </a:solidFill>
                          <a:effectLst/>
                          <a:latin typeface="+mn-lt"/>
                          <a:ea typeface="Calibri"/>
                          <a:cs typeface="Times New Roman" panose="02020603050405020304" pitchFamily="18" charset="0"/>
                        </a:rPr>
                        <a:t>Insurer Proposed</a:t>
                      </a:r>
                      <a:r>
                        <a:rPr lang="en-US" sz="1600" b="1" baseline="0" dirty="0">
                          <a:solidFill>
                            <a:schemeClr val="tx1"/>
                          </a:solidFill>
                          <a:effectLst/>
                          <a:latin typeface="+mn-lt"/>
                          <a:ea typeface="Calibri"/>
                          <a:cs typeface="Times New Roman" panose="02020603050405020304" pitchFamily="18" charset="0"/>
                        </a:rPr>
                        <a:t> Changes (</a:t>
                      </a:r>
                      <a:r>
                        <a:rPr lang="en-US" sz="1600" b="1" dirty="0">
                          <a:solidFill>
                            <a:schemeClr val="tx1"/>
                          </a:solidFill>
                          <a:effectLst/>
                          <a:latin typeface="+mn-lt"/>
                          <a:ea typeface="Calibri"/>
                          <a:cs typeface="Times New Roman" panose="02020603050405020304" pitchFamily="18" charset="0"/>
                        </a:rPr>
                        <a:t>Average)</a:t>
                      </a:r>
                    </a:p>
                  </a:txBody>
                  <a:tcPr marL="64046" marR="64046" marT="0" marB="0" anchor="ctr">
                    <a:solidFill>
                      <a:schemeClr val="tx2">
                        <a:lumMod val="40000"/>
                        <a:lumOff val="60000"/>
                      </a:schemeClr>
                    </a:solidFill>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1600" b="1" dirty="0">
                          <a:solidFill>
                            <a:schemeClr val="tx1"/>
                          </a:solidFill>
                          <a:effectLst/>
                          <a:latin typeface="+mn-lt"/>
                          <a:ea typeface="Calibri"/>
                          <a:cs typeface="Times New Roman" panose="02020603050405020304" pitchFamily="18" charset="0"/>
                        </a:rPr>
                        <a:t>OW Actuarial Factors Analysis</a:t>
                      </a:r>
                    </a:p>
                    <a:p>
                      <a:pPr marL="0" marR="0" lvl="0" indent="0" algn="ctr" defTabSz="914400" rtl="0" eaLnBrk="1" fontAlgn="auto" latinLnBrk="0" hangingPunct="1">
                        <a:lnSpc>
                          <a:spcPct val="90000"/>
                        </a:lnSpc>
                        <a:spcBef>
                          <a:spcPts val="0"/>
                        </a:spcBef>
                        <a:spcAft>
                          <a:spcPts val="0"/>
                        </a:spcAft>
                        <a:buClrTx/>
                        <a:buSzTx/>
                        <a:buFontTx/>
                        <a:buNone/>
                        <a:tabLst/>
                        <a:defRPr/>
                      </a:pPr>
                      <a:r>
                        <a:rPr lang="en-US" sz="1600" b="1" dirty="0">
                          <a:solidFill>
                            <a:schemeClr val="tx1"/>
                          </a:solidFill>
                          <a:effectLst/>
                          <a:latin typeface="+mn-lt"/>
                          <a:ea typeface="Calibri"/>
                          <a:cs typeface="Times New Roman" panose="02020603050405020304" pitchFamily="18" charset="0"/>
                        </a:rPr>
                        <a:t>(actuarially justified rate)</a:t>
                      </a:r>
                    </a:p>
                  </a:txBody>
                  <a:tcPr marL="64046" marR="64046" marT="0" marB="0" anchor="ctr">
                    <a:solidFill>
                      <a:schemeClr val="tx2">
                        <a:lumMod val="40000"/>
                        <a:lumOff val="60000"/>
                      </a:schemeClr>
                    </a:solidFill>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1600" b="1" dirty="0">
                          <a:solidFill>
                            <a:srgbClr val="C00000"/>
                          </a:solidFill>
                          <a:effectLst/>
                          <a:latin typeface="+mn-lt"/>
                          <a:ea typeface="Calibri"/>
                          <a:cs typeface="Times New Roman" panose="02020603050405020304" pitchFamily="18" charset="0"/>
                        </a:rPr>
                        <a:t>HBX Recommendation</a:t>
                      </a:r>
                    </a:p>
                  </a:txBody>
                  <a:tcPr marL="64046" marR="64046" marT="0" marB="0" anchor="ctr">
                    <a:solidFill>
                      <a:schemeClr val="tx2">
                        <a:lumMod val="40000"/>
                        <a:lumOff val="60000"/>
                      </a:schemeClr>
                    </a:solidFill>
                  </a:tcPr>
                </a:tc>
                <a:extLst>
                  <a:ext uri="{0D108BD9-81ED-4DB2-BD59-A6C34878D82A}">
                    <a16:rowId xmlns:a16="http://schemas.microsoft.com/office/drawing/2014/main" val="10000"/>
                  </a:ext>
                </a:extLst>
              </a:tr>
              <a:tr h="535897">
                <a:tc>
                  <a:txBody>
                    <a:bodyPr/>
                    <a:lstStyle/>
                    <a:p>
                      <a:pPr marL="0" marR="0" algn="l">
                        <a:lnSpc>
                          <a:spcPct val="90000"/>
                        </a:lnSpc>
                        <a:spcBef>
                          <a:spcPts val="1200"/>
                        </a:spcBef>
                        <a:spcAft>
                          <a:spcPts val="600"/>
                        </a:spcAft>
                      </a:pPr>
                      <a:r>
                        <a:rPr lang="en-US" sz="1800" dirty="0">
                          <a:solidFill>
                            <a:schemeClr val="tx1"/>
                          </a:solidFill>
                          <a:effectLst/>
                          <a:latin typeface="+mn-lt"/>
                          <a:cs typeface="Times New Roman" panose="02020603050405020304" pitchFamily="18" charset="0"/>
                        </a:rPr>
                        <a:t>CareFirst HMO</a:t>
                      </a:r>
                      <a:endParaRPr lang="en-US" sz="1800" dirty="0">
                        <a:solidFill>
                          <a:schemeClr val="tx1"/>
                        </a:solidFill>
                        <a:effectLst/>
                        <a:latin typeface="+mn-lt"/>
                        <a:ea typeface="Calibri"/>
                        <a:cs typeface="Times New Roman" panose="02020603050405020304" pitchFamily="18" charset="0"/>
                      </a:endParaRPr>
                    </a:p>
                  </a:txBody>
                  <a:tcPr marL="64046" marR="64046" marT="0" marB="0" anchor="ctr">
                    <a:solidFill>
                      <a:schemeClr val="tx2">
                        <a:lumMod val="20000"/>
                        <a:lumOff val="80000"/>
                      </a:schemeClr>
                    </a:solidFill>
                  </a:tcPr>
                </a:tc>
                <a:tc>
                  <a:txBody>
                    <a:bodyPr/>
                    <a:lstStyle/>
                    <a:p>
                      <a:pPr algn="ctr">
                        <a:lnSpc>
                          <a:spcPct val="90000"/>
                        </a:lnSpc>
                        <a:spcBef>
                          <a:spcPts val="1200"/>
                        </a:spcBef>
                        <a:spcAft>
                          <a:spcPts val="600"/>
                        </a:spcAft>
                      </a:pPr>
                      <a:r>
                        <a:rPr lang="en-US" sz="1800" b="1" dirty="0">
                          <a:latin typeface="+mn-lt"/>
                          <a:cs typeface="Times New Roman" panose="02020603050405020304" pitchFamily="18" charset="0"/>
                        </a:rPr>
                        <a:t>6.60%</a:t>
                      </a:r>
                    </a:p>
                  </a:txBody>
                  <a:tcPr marL="64046" marR="64046" marT="0" marB="0" anchor="ctr"/>
                </a:tc>
                <a:tc>
                  <a:txBody>
                    <a:bodyPr/>
                    <a:lstStyle/>
                    <a:p>
                      <a:pPr marL="0" marR="0" lvl="0" indent="0" algn="ctr" defTabSz="914400" rtl="0" eaLnBrk="1" fontAlgn="auto" latinLnBrk="0" hangingPunct="1">
                        <a:lnSpc>
                          <a:spcPct val="90000"/>
                        </a:lnSpc>
                        <a:spcBef>
                          <a:spcPts val="1200"/>
                        </a:spcBef>
                        <a:spcAft>
                          <a:spcPts val="600"/>
                        </a:spcAft>
                        <a:buClrTx/>
                        <a:buSzTx/>
                        <a:buFont typeface="Wingdings" panose="05000000000000000000" pitchFamily="2" charset="2"/>
                        <a:buNone/>
                        <a:tabLst/>
                        <a:defRPr/>
                      </a:pPr>
                      <a:r>
                        <a:rPr lang="en-US" sz="1800" b="1" dirty="0">
                          <a:solidFill>
                            <a:schemeClr val="tx1"/>
                          </a:solidFill>
                          <a:effectLst/>
                          <a:latin typeface="+mn-lt"/>
                          <a:ea typeface="Calibri"/>
                          <a:cs typeface="Times New Roman" panose="02020603050405020304" pitchFamily="18" charset="0"/>
                        </a:rPr>
                        <a:t>3.79%</a:t>
                      </a:r>
                    </a:p>
                  </a:txBody>
                  <a:tcPr marL="64046" marR="64046" marT="0" marB="0" anchor="ctr"/>
                </a:tc>
                <a:tc rowSpan="6">
                  <a:txBody>
                    <a:bodyPr/>
                    <a:lstStyle/>
                    <a:p>
                      <a:pPr marL="0" marR="0" lvl="0" indent="0" algn="ctr" defTabSz="914400" rtl="0" eaLnBrk="1" fontAlgn="auto" latinLnBrk="0" hangingPunct="1">
                        <a:lnSpc>
                          <a:spcPct val="90000"/>
                        </a:lnSpc>
                        <a:spcBef>
                          <a:spcPts val="0"/>
                        </a:spcBef>
                        <a:spcAft>
                          <a:spcPts val="0"/>
                        </a:spcAft>
                        <a:buClrTx/>
                        <a:buSzTx/>
                        <a:buFont typeface="Wingdings" panose="05000000000000000000" pitchFamily="2" charset="2"/>
                        <a:buNone/>
                        <a:tabLst/>
                        <a:defRPr/>
                      </a:pPr>
                      <a:r>
                        <a:rPr lang="en-US" sz="1800" b="1" dirty="0">
                          <a:solidFill>
                            <a:srgbClr val="C00000"/>
                          </a:solidFill>
                          <a:effectLst/>
                          <a:latin typeface="+mn-lt"/>
                          <a:ea typeface="Calibri"/>
                          <a:cs typeface="Times New Roman" panose="02020603050405020304" pitchFamily="18" charset="0"/>
                        </a:rPr>
                        <a:t>Do not approve insurers’ proposed rates</a:t>
                      </a:r>
                      <a:endParaRPr lang="en-US" sz="1800" b="1" i="0" u="none" dirty="0">
                        <a:solidFill>
                          <a:schemeClr val="tx1"/>
                        </a:solidFill>
                        <a:effectLst/>
                        <a:latin typeface="+mn-lt"/>
                        <a:ea typeface="Calibri"/>
                        <a:cs typeface="Times New Roman" panose="02020603050405020304" pitchFamily="18" charset="0"/>
                      </a:endParaRPr>
                    </a:p>
                  </a:txBody>
                  <a:tcPr marL="64046" marR="64046" marT="0" marB="0" anchor="ctr">
                    <a:solidFill>
                      <a:srgbClr val="D0D8E8"/>
                    </a:solidFill>
                  </a:tcPr>
                </a:tc>
                <a:extLst>
                  <a:ext uri="{0D108BD9-81ED-4DB2-BD59-A6C34878D82A}">
                    <a16:rowId xmlns:a16="http://schemas.microsoft.com/office/drawing/2014/main" val="10001"/>
                  </a:ext>
                </a:extLst>
              </a:tr>
              <a:tr h="744263">
                <a:tc>
                  <a:txBody>
                    <a:bodyPr/>
                    <a:lstStyle/>
                    <a:p>
                      <a:pPr marL="0" marR="0" algn="l">
                        <a:lnSpc>
                          <a:spcPct val="90000"/>
                        </a:lnSpc>
                        <a:spcBef>
                          <a:spcPts val="1200"/>
                        </a:spcBef>
                        <a:spcAft>
                          <a:spcPts val="600"/>
                        </a:spcAft>
                      </a:pPr>
                      <a:r>
                        <a:rPr lang="en-US" sz="1800" dirty="0">
                          <a:solidFill>
                            <a:schemeClr val="tx1"/>
                          </a:solidFill>
                          <a:effectLst/>
                          <a:latin typeface="+mn-lt"/>
                          <a:cs typeface="Times New Roman" panose="02020603050405020304" pitchFamily="18" charset="0"/>
                        </a:rPr>
                        <a:t>CareFirst PPO (GHMSI)</a:t>
                      </a:r>
                      <a:endParaRPr lang="en-US" sz="1800" dirty="0">
                        <a:solidFill>
                          <a:schemeClr val="tx1"/>
                        </a:solidFill>
                        <a:effectLst/>
                        <a:latin typeface="+mn-lt"/>
                        <a:ea typeface="Calibri"/>
                        <a:cs typeface="Times New Roman" panose="02020603050405020304" pitchFamily="18" charset="0"/>
                      </a:endParaRPr>
                    </a:p>
                  </a:txBody>
                  <a:tcPr marL="64046" marR="64046" marT="0" marB="0" anchor="ctr">
                    <a:solidFill>
                      <a:schemeClr val="tx2">
                        <a:lumMod val="20000"/>
                        <a:lumOff val="80000"/>
                      </a:schemeClr>
                    </a:solidFill>
                  </a:tcPr>
                </a:tc>
                <a:tc>
                  <a:txBody>
                    <a:bodyPr/>
                    <a:lstStyle/>
                    <a:p>
                      <a:pPr algn="ctr">
                        <a:lnSpc>
                          <a:spcPct val="90000"/>
                        </a:lnSpc>
                        <a:spcBef>
                          <a:spcPts val="1200"/>
                        </a:spcBef>
                        <a:spcAft>
                          <a:spcPts val="600"/>
                        </a:spcAft>
                      </a:pPr>
                      <a:r>
                        <a:rPr lang="en-US" sz="1800" b="1" dirty="0">
                          <a:solidFill>
                            <a:schemeClr val="tx1"/>
                          </a:solidFill>
                          <a:latin typeface="+mn-lt"/>
                          <a:cs typeface="Times New Roman" panose="02020603050405020304" pitchFamily="18" charset="0"/>
                        </a:rPr>
                        <a:t>1.70%</a:t>
                      </a:r>
                    </a:p>
                  </a:txBody>
                  <a:tcPr marL="64046" marR="64046" marT="0" marB="0" anchor="ctr"/>
                </a:tc>
                <a:tc>
                  <a:txBody>
                    <a:bodyPr/>
                    <a:lstStyle/>
                    <a:p>
                      <a:pPr marL="0" marR="0" lvl="0" indent="0" algn="ctr" defTabSz="914400" rtl="0" eaLnBrk="1" fontAlgn="auto" latinLnBrk="0" hangingPunct="1">
                        <a:lnSpc>
                          <a:spcPct val="90000"/>
                        </a:lnSpc>
                        <a:spcBef>
                          <a:spcPts val="1200"/>
                        </a:spcBef>
                        <a:spcAft>
                          <a:spcPts val="600"/>
                        </a:spcAft>
                        <a:buClrTx/>
                        <a:buSzTx/>
                        <a:buFont typeface="Wingdings" panose="05000000000000000000" pitchFamily="2" charset="2"/>
                        <a:buNone/>
                        <a:tabLst/>
                        <a:defRPr/>
                      </a:pPr>
                      <a:r>
                        <a:rPr lang="en-US" sz="1800" b="1" dirty="0">
                          <a:solidFill>
                            <a:srgbClr val="C00000"/>
                          </a:solidFill>
                          <a:effectLst/>
                          <a:latin typeface="+mn-lt"/>
                          <a:ea typeface="Calibri"/>
                          <a:cs typeface="Times New Roman" panose="02020603050405020304" pitchFamily="18" charset="0"/>
                        </a:rPr>
                        <a:t>-2.85%</a:t>
                      </a:r>
                    </a:p>
                  </a:txBody>
                  <a:tcPr marL="64046" marR="64046" marT="0" marB="0" anchor="ctr"/>
                </a:tc>
                <a:tc vMerge="1">
                  <a:txBody>
                    <a:bodyPr/>
                    <a:lstStyle/>
                    <a:p>
                      <a:pPr marL="0" marR="0" lvl="0" indent="0" algn="ctr" defTabSz="914400" rtl="0" eaLnBrk="1" fontAlgn="auto" latinLnBrk="0" hangingPunct="1">
                        <a:lnSpc>
                          <a:spcPct val="90000"/>
                        </a:lnSpc>
                        <a:spcBef>
                          <a:spcPts val="0"/>
                        </a:spcBef>
                        <a:spcAft>
                          <a:spcPts val="0"/>
                        </a:spcAft>
                        <a:buClrTx/>
                        <a:buSzTx/>
                        <a:buFont typeface="Wingdings" panose="05000000000000000000" pitchFamily="2" charset="2"/>
                        <a:buNone/>
                        <a:tabLst/>
                        <a:defRPr/>
                      </a:pPr>
                      <a:endParaRPr lang="en-US" sz="1200" b="1" i="0" u="none" dirty="0">
                        <a:solidFill>
                          <a:schemeClr val="tx1"/>
                        </a:solidFill>
                        <a:effectLst/>
                        <a:latin typeface="+mn-lt"/>
                        <a:ea typeface="Calibri"/>
                        <a:cs typeface="Times New Roman" panose="02020603050405020304" pitchFamily="18" charset="0"/>
                      </a:endParaRPr>
                    </a:p>
                  </a:txBody>
                  <a:tcPr marL="64046" marR="64046" marT="0" marB="0" anchor="ctr">
                    <a:solidFill>
                      <a:srgbClr val="E9EDF4"/>
                    </a:solidFill>
                  </a:tcPr>
                </a:tc>
                <a:extLst>
                  <a:ext uri="{0D108BD9-81ED-4DB2-BD59-A6C34878D82A}">
                    <a16:rowId xmlns:a16="http://schemas.microsoft.com/office/drawing/2014/main" val="10002"/>
                  </a:ext>
                </a:extLst>
              </a:tr>
              <a:tr h="560398">
                <a:tc>
                  <a:txBody>
                    <a:bodyPr/>
                    <a:lstStyle/>
                    <a:p>
                      <a:pPr marL="0" marR="0" algn="l">
                        <a:lnSpc>
                          <a:spcPct val="90000"/>
                        </a:lnSpc>
                        <a:spcBef>
                          <a:spcPts val="1200"/>
                        </a:spcBef>
                        <a:spcAft>
                          <a:spcPts val="600"/>
                        </a:spcAft>
                      </a:pPr>
                      <a:r>
                        <a:rPr lang="en-US" sz="1800" dirty="0">
                          <a:solidFill>
                            <a:schemeClr val="tx1"/>
                          </a:solidFill>
                          <a:effectLst/>
                          <a:latin typeface="+mn-lt"/>
                          <a:cs typeface="Times New Roman" panose="02020603050405020304" pitchFamily="18" charset="0"/>
                        </a:rPr>
                        <a:t>Kaiser</a:t>
                      </a:r>
                      <a:endParaRPr lang="en-US" sz="1800" dirty="0">
                        <a:solidFill>
                          <a:schemeClr val="tx1"/>
                        </a:solidFill>
                        <a:effectLst/>
                        <a:latin typeface="+mn-lt"/>
                        <a:ea typeface="Calibri"/>
                        <a:cs typeface="Times New Roman" panose="02020603050405020304" pitchFamily="18" charset="0"/>
                      </a:endParaRPr>
                    </a:p>
                  </a:txBody>
                  <a:tcPr marL="64046" marR="64046" marT="0" marB="0" anchor="ctr">
                    <a:solidFill>
                      <a:schemeClr val="tx2">
                        <a:lumMod val="20000"/>
                        <a:lumOff val="80000"/>
                      </a:schemeClr>
                    </a:solidFill>
                  </a:tcPr>
                </a:tc>
                <a:tc>
                  <a:txBody>
                    <a:bodyPr/>
                    <a:lstStyle/>
                    <a:p>
                      <a:pPr algn="ctr">
                        <a:lnSpc>
                          <a:spcPct val="90000"/>
                        </a:lnSpc>
                        <a:spcBef>
                          <a:spcPts val="1200"/>
                        </a:spcBef>
                        <a:spcAft>
                          <a:spcPts val="600"/>
                        </a:spcAft>
                      </a:pPr>
                      <a:r>
                        <a:rPr lang="en-US" sz="1800" b="1" dirty="0">
                          <a:latin typeface="+mn-lt"/>
                          <a:cs typeface="Times New Roman" panose="02020603050405020304" pitchFamily="18" charset="0"/>
                        </a:rPr>
                        <a:t>8.00%</a:t>
                      </a:r>
                    </a:p>
                  </a:txBody>
                  <a:tcPr marL="64046" marR="64046" marT="0" marB="0" anchor="ctr"/>
                </a:tc>
                <a:tc>
                  <a:txBody>
                    <a:bodyPr/>
                    <a:lstStyle/>
                    <a:p>
                      <a:pPr marL="0" marR="0" lvl="0" indent="0" algn="ctr" defTabSz="914400" rtl="0" eaLnBrk="1" fontAlgn="auto" latinLnBrk="0" hangingPunct="1">
                        <a:lnSpc>
                          <a:spcPct val="90000"/>
                        </a:lnSpc>
                        <a:spcBef>
                          <a:spcPts val="1200"/>
                        </a:spcBef>
                        <a:spcAft>
                          <a:spcPts val="600"/>
                        </a:spcAft>
                        <a:buClrTx/>
                        <a:buSzTx/>
                        <a:buFont typeface="Wingdings" panose="05000000000000000000" pitchFamily="2" charset="2"/>
                        <a:buNone/>
                        <a:tabLst/>
                        <a:defRPr/>
                      </a:pPr>
                      <a:r>
                        <a:rPr lang="en-US" sz="1800" b="1" i="0" u="none" dirty="0">
                          <a:solidFill>
                            <a:schemeClr val="tx1"/>
                          </a:solidFill>
                          <a:effectLst/>
                          <a:latin typeface="+mn-lt"/>
                          <a:ea typeface="Calibri"/>
                          <a:cs typeface="Times New Roman" panose="02020603050405020304" pitchFamily="18" charset="0"/>
                        </a:rPr>
                        <a:t>7.97%</a:t>
                      </a:r>
                    </a:p>
                  </a:txBody>
                  <a:tcPr marL="64046" marR="64046" marT="0" marB="0" anchor="ctr"/>
                </a:tc>
                <a:tc vMerge="1">
                  <a:txBody>
                    <a:bodyPr/>
                    <a:lstStyle/>
                    <a:p>
                      <a:pPr algn="ctr">
                        <a:lnSpc>
                          <a:spcPct val="90000"/>
                        </a:lnSpc>
                        <a:spcBef>
                          <a:spcPts val="0"/>
                        </a:spcBef>
                      </a:pPr>
                      <a:endParaRPr lang="en-US" sz="1000" b="1" i="0" dirty="0">
                        <a:solidFill>
                          <a:schemeClr val="tx1"/>
                        </a:solidFill>
                        <a:latin typeface="+mn-lt"/>
                        <a:cs typeface="Times New Roman" panose="02020603050405020304" pitchFamily="18" charset="0"/>
                      </a:endParaRPr>
                    </a:p>
                  </a:txBody>
                  <a:tcPr anchor="ctr"/>
                </a:tc>
                <a:extLst>
                  <a:ext uri="{0D108BD9-81ED-4DB2-BD59-A6C34878D82A}">
                    <a16:rowId xmlns:a16="http://schemas.microsoft.com/office/drawing/2014/main" val="10003"/>
                  </a:ext>
                </a:extLst>
              </a:tr>
              <a:tr h="505302">
                <a:tc>
                  <a:txBody>
                    <a:bodyPr/>
                    <a:lstStyle/>
                    <a:p>
                      <a:pPr marL="0" marR="0" algn="l">
                        <a:lnSpc>
                          <a:spcPct val="90000"/>
                        </a:lnSpc>
                        <a:spcBef>
                          <a:spcPts val="1200"/>
                        </a:spcBef>
                        <a:spcAft>
                          <a:spcPts val="600"/>
                        </a:spcAft>
                      </a:pPr>
                      <a:r>
                        <a:rPr lang="en-US" sz="1800" dirty="0">
                          <a:solidFill>
                            <a:schemeClr val="tx1"/>
                          </a:solidFill>
                          <a:effectLst/>
                          <a:latin typeface="+mn-lt"/>
                          <a:cs typeface="Times New Roman" panose="02020603050405020304" pitchFamily="18" charset="0"/>
                        </a:rPr>
                        <a:t>United Optimum </a:t>
                      </a:r>
                      <a:endParaRPr lang="en-US" sz="1800" dirty="0">
                        <a:solidFill>
                          <a:schemeClr val="tx1"/>
                        </a:solidFill>
                        <a:effectLst/>
                        <a:latin typeface="+mn-lt"/>
                        <a:ea typeface="Calibri"/>
                        <a:cs typeface="Times New Roman" panose="02020603050405020304" pitchFamily="18" charset="0"/>
                      </a:endParaRPr>
                    </a:p>
                  </a:txBody>
                  <a:tcPr marL="64046" marR="64046" marT="0" marB="0" anchor="ctr">
                    <a:solidFill>
                      <a:schemeClr val="tx2">
                        <a:lumMod val="20000"/>
                        <a:lumOff val="80000"/>
                      </a:schemeClr>
                    </a:solidFill>
                  </a:tcPr>
                </a:tc>
                <a:tc>
                  <a:txBody>
                    <a:bodyPr/>
                    <a:lstStyle/>
                    <a:p>
                      <a:pPr marL="0" marR="0" lvl="0" indent="0" algn="ctr" defTabSz="914400" rtl="0" eaLnBrk="1" fontAlgn="auto" latinLnBrk="0" hangingPunct="1">
                        <a:lnSpc>
                          <a:spcPct val="90000"/>
                        </a:lnSpc>
                        <a:spcBef>
                          <a:spcPts val="1200"/>
                        </a:spcBef>
                        <a:spcAft>
                          <a:spcPts val="600"/>
                        </a:spcAft>
                        <a:buClrTx/>
                        <a:buSzTx/>
                        <a:buFontTx/>
                        <a:buNone/>
                        <a:tabLst/>
                        <a:defRPr/>
                      </a:pPr>
                      <a:r>
                        <a:rPr lang="en-US" sz="1800" b="1" dirty="0">
                          <a:effectLst/>
                          <a:latin typeface="+mn-lt"/>
                          <a:ea typeface="Calibri"/>
                          <a:cs typeface="Times New Roman" panose="02020603050405020304" pitchFamily="18" charset="0"/>
                        </a:rPr>
                        <a:t>5.08%</a:t>
                      </a:r>
                    </a:p>
                  </a:txBody>
                  <a:tcPr marL="64046" marR="64046" marT="0" marB="0" anchor="ctr"/>
                </a:tc>
                <a:tc>
                  <a:txBody>
                    <a:bodyPr/>
                    <a:lstStyle/>
                    <a:p>
                      <a:pPr marL="0" marR="0" lvl="0" indent="0" algn="ctr" defTabSz="914400" rtl="0" eaLnBrk="1" fontAlgn="auto" latinLnBrk="0" hangingPunct="1">
                        <a:lnSpc>
                          <a:spcPct val="90000"/>
                        </a:lnSpc>
                        <a:spcBef>
                          <a:spcPts val="1200"/>
                        </a:spcBef>
                        <a:spcAft>
                          <a:spcPts val="600"/>
                        </a:spcAft>
                        <a:buClrTx/>
                        <a:buSzTx/>
                        <a:buFont typeface="Wingdings" panose="05000000000000000000" pitchFamily="2" charset="2"/>
                        <a:buNone/>
                        <a:tabLst/>
                        <a:defRPr/>
                      </a:pPr>
                      <a:r>
                        <a:rPr lang="en-US" sz="1800" b="1" dirty="0">
                          <a:solidFill>
                            <a:schemeClr val="tx1"/>
                          </a:solidFill>
                          <a:effectLst/>
                          <a:latin typeface="+mn-lt"/>
                          <a:ea typeface="Calibri"/>
                          <a:cs typeface="Times New Roman" panose="02020603050405020304" pitchFamily="18" charset="0"/>
                        </a:rPr>
                        <a:t>1.70%</a:t>
                      </a:r>
                    </a:p>
                  </a:txBody>
                  <a:tcPr marL="64046" marR="64046" marT="0" marB="0" anchor="ctr"/>
                </a:tc>
                <a:tc vMerge="1">
                  <a:txBody>
                    <a:bodyPr/>
                    <a:lstStyle/>
                    <a:p>
                      <a:pPr marL="0" marR="0" lvl="0" indent="0" algn="ctr" defTabSz="914400" rtl="0" eaLnBrk="1" fontAlgn="auto" latinLnBrk="0" hangingPunct="1">
                        <a:lnSpc>
                          <a:spcPct val="90000"/>
                        </a:lnSpc>
                        <a:spcBef>
                          <a:spcPts val="0"/>
                        </a:spcBef>
                        <a:spcAft>
                          <a:spcPts val="0"/>
                        </a:spcAft>
                        <a:buClrTx/>
                        <a:buSzTx/>
                        <a:buFont typeface="Wingdings" panose="05000000000000000000" pitchFamily="2" charset="2"/>
                        <a:buNone/>
                        <a:tabLst/>
                        <a:defRPr/>
                      </a:pPr>
                      <a:endParaRPr lang="en-US" sz="1200" b="1" dirty="0">
                        <a:solidFill>
                          <a:schemeClr val="tx1"/>
                        </a:solidFill>
                        <a:effectLst/>
                        <a:latin typeface="+mn-lt"/>
                        <a:ea typeface="Calibri"/>
                        <a:cs typeface="Times New Roman" panose="02020603050405020304" pitchFamily="18" charset="0"/>
                      </a:endParaRPr>
                    </a:p>
                  </a:txBody>
                  <a:tcPr marL="64046" marR="64046" marT="0" marB="0" anchor="ctr">
                    <a:solidFill>
                      <a:srgbClr val="E9EDF4"/>
                    </a:solidFill>
                  </a:tcPr>
                </a:tc>
                <a:extLst>
                  <a:ext uri="{0D108BD9-81ED-4DB2-BD59-A6C34878D82A}">
                    <a16:rowId xmlns:a16="http://schemas.microsoft.com/office/drawing/2014/main" val="10006"/>
                  </a:ext>
                </a:extLst>
              </a:tr>
              <a:tr h="627008">
                <a:tc>
                  <a:txBody>
                    <a:bodyPr/>
                    <a:lstStyle/>
                    <a:p>
                      <a:pPr marL="0" marR="0" algn="l">
                        <a:lnSpc>
                          <a:spcPct val="90000"/>
                        </a:lnSpc>
                        <a:spcBef>
                          <a:spcPts val="1200"/>
                        </a:spcBef>
                        <a:spcAft>
                          <a:spcPts val="600"/>
                        </a:spcAft>
                      </a:pPr>
                      <a:r>
                        <a:rPr lang="en-US" sz="1800" dirty="0">
                          <a:solidFill>
                            <a:schemeClr val="tx1"/>
                          </a:solidFill>
                          <a:effectLst/>
                          <a:latin typeface="+mn-lt"/>
                          <a:cs typeface="Times New Roman" panose="02020603050405020304" pitchFamily="18" charset="0"/>
                        </a:rPr>
                        <a:t>United</a:t>
                      </a:r>
                      <a:r>
                        <a:rPr lang="en-US" sz="1800" baseline="0" dirty="0">
                          <a:solidFill>
                            <a:schemeClr val="tx1"/>
                          </a:solidFill>
                          <a:effectLst/>
                          <a:latin typeface="+mn-lt"/>
                          <a:cs typeface="Times New Roman" panose="02020603050405020304" pitchFamily="18" charset="0"/>
                        </a:rPr>
                        <a:t> Healthcare Inc. </a:t>
                      </a:r>
                      <a:endParaRPr lang="en-US" sz="1800" dirty="0">
                        <a:solidFill>
                          <a:schemeClr val="tx1"/>
                        </a:solidFill>
                        <a:effectLst/>
                        <a:latin typeface="+mn-lt"/>
                        <a:ea typeface="Calibri"/>
                        <a:cs typeface="Times New Roman" panose="02020603050405020304" pitchFamily="18" charset="0"/>
                      </a:endParaRPr>
                    </a:p>
                  </a:txBody>
                  <a:tcPr marL="64046" marR="64046" marT="0" marB="0" anchor="ctr">
                    <a:solidFill>
                      <a:schemeClr val="tx2">
                        <a:lumMod val="20000"/>
                        <a:lumOff val="80000"/>
                      </a:schemeClr>
                    </a:solidFill>
                  </a:tcPr>
                </a:tc>
                <a:tc>
                  <a:txBody>
                    <a:bodyPr/>
                    <a:lstStyle/>
                    <a:p>
                      <a:pPr marL="0" marR="0" lvl="0" indent="0" algn="ctr" defTabSz="914400" rtl="0" eaLnBrk="1" fontAlgn="auto" latinLnBrk="0" hangingPunct="1">
                        <a:lnSpc>
                          <a:spcPct val="90000"/>
                        </a:lnSpc>
                        <a:spcBef>
                          <a:spcPts val="1200"/>
                        </a:spcBef>
                        <a:spcAft>
                          <a:spcPts val="600"/>
                        </a:spcAft>
                        <a:buClrTx/>
                        <a:buSzTx/>
                        <a:buFontTx/>
                        <a:buNone/>
                        <a:tabLst/>
                        <a:defRPr/>
                      </a:pPr>
                      <a:r>
                        <a:rPr lang="en-US" sz="1800" b="1" dirty="0">
                          <a:effectLst/>
                          <a:latin typeface="+mn-lt"/>
                          <a:ea typeface="Calibri"/>
                          <a:cs typeface="Times New Roman" panose="02020603050405020304" pitchFamily="18" charset="0"/>
                        </a:rPr>
                        <a:t>5.80%</a:t>
                      </a:r>
                    </a:p>
                  </a:txBody>
                  <a:tcPr marL="64046" marR="64046" marT="0" marB="0" anchor="ctr"/>
                </a:tc>
                <a:tc>
                  <a:txBody>
                    <a:bodyPr/>
                    <a:lstStyle/>
                    <a:p>
                      <a:pPr marL="0" marR="0" lvl="0" indent="0" algn="ctr" defTabSz="914400" rtl="0" eaLnBrk="1" fontAlgn="auto" latinLnBrk="0" hangingPunct="1">
                        <a:lnSpc>
                          <a:spcPct val="90000"/>
                        </a:lnSpc>
                        <a:spcBef>
                          <a:spcPts val="1200"/>
                        </a:spcBef>
                        <a:spcAft>
                          <a:spcPts val="600"/>
                        </a:spcAft>
                        <a:buClrTx/>
                        <a:buSzTx/>
                        <a:buFont typeface="Wingdings" panose="05000000000000000000" pitchFamily="2" charset="2"/>
                        <a:buNone/>
                        <a:tabLst/>
                        <a:defRPr/>
                      </a:pPr>
                      <a:r>
                        <a:rPr lang="en-US" sz="1800" b="1" dirty="0">
                          <a:solidFill>
                            <a:schemeClr val="tx1"/>
                          </a:solidFill>
                          <a:effectLst/>
                          <a:latin typeface="+mn-lt"/>
                          <a:ea typeface="Calibri"/>
                          <a:cs typeface="Times New Roman" panose="02020603050405020304" pitchFamily="18" charset="0"/>
                        </a:rPr>
                        <a:t>2.39%</a:t>
                      </a:r>
                    </a:p>
                  </a:txBody>
                  <a:tcPr marL="64046" marR="64046" marT="0" marB="0" anchor="ctr"/>
                </a:tc>
                <a:tc vMerge="1">
                  <a:txBody>
                    <a:bodyPr/>
                    <a:lstStyle/>
                    <a:p>
                      <a:pPr marL="0" marR="0" lvl="0" indent="0" algn="ctr" defTabSz="914400" rtl="0" eaLnBrk="1" fontAlgn="auto" latinLnBrk="0" hangingPunct="1">
                        <a:lnSpc>
                          <a:spcPct val="90000"/>
                        </a:lnSpc>
                        <a:spcBef>
                          <a:spcPts val="0"/>
                        </a:spcBef>
                        <a:spcAft>
                          <a:spcPts val="0"/>
                        </a:spcAft>
                        <a:buClrTx/>
                        <a:buSzTx/>
                        <a:buFont typeface="Wingdings" panose="05000000000000000000" pitchFamily="2" charset="2"/>
                        <a:buNone/>
                        <a:tabLst/>
                        <a:defRPr/>
                      </a:pPr>
                      <a:endParaRPr lang="en-US" sz="1200" b="1" dirty="0">
                        <a:solidFill>
                          <a:schemeClr val="tx1"/>
                        </a:solidFill>
                        <a:effectLst/>
                        <a:latin typeface="+mn-lt"/>
                        <a:ea typeface="Calibri"/>
                        <a:cs typeface="Times New Roman" panose="02020603050405020304" pitchFamily="18" charset="0"/>
                      </a:endParaRPr>
                    </a:p>
                  </a:txBody>
                  <a:tcPr marL="64046" marR="64046" marT="0" marB="0" anchor="ctr">
                    <a:solidFill>
                      <a:srgbClr val="D0D8E8"/>
                    </a:solidFill>
                  </a:tcPr>
                </a:tc>
                <a:extLst>
                  <a:ext uri="{0D108BD9-81ED-4DB2-BD59-A6C34878D82A}">
                    <a16:rowId xmlns:a16="http://schemas.microsoft.com/office/drawing/2014/main" val="10007"/>
                  </a:ext>
                </a:extLst>
              </a:tr>
              <a:tr h="745692">
                <a:tc>
                  <a:txBody>
                    <a:bodyPr/>
                    <a:lstStyle/>
                    <a:p>
                      <a:pPr marL="0" marR="0" algn="l">
                        <a:lnSpc>
                          <a:spcPct val="90000"/>
                        </a:lnSpc>
                        <a:spcBef>
                          <a:spcPts val="1200"/>
                        </a:spcBef>
                        <a:spcAft>
                          <a:spcPts val="600"/>
                        </a:spcAft>
                      </a:pPr>
                      <a:r>
                        <a:rPr lang="en-US" sz="1800" dirty="0">
                          <a:solidFill>
                            <a:schemeClr val="tx1"/>
                          </a:solidFill>
                          <a:effectLst/>
                          <a:latin typeface="+mn-lt"/>
                          <a:cs typeface="Times New Roman" panose="02020603050405020304" pitchFamily="18" charset="0"/>
                        </a:rPr>
                        <a:t>United Mid-Atlantic HMO</a:t>
                      </a:r>
                      <a:endParaRPr lang="en-US" sz="1800" dirty="0">
                        <a:solidFill>
                          <a:schemeClr val="tx1"/>
                        </a:solidFill>
                        <a:effectLst/>
                        <a:latin typeface="+mn-lt"/>
                        <a:ea typeface="Calibri"/>
                        <a:cs typeface="Times New Roman" panose="02020603050405020304" pitchFamily="18" charset="0"/>
                      </a:endParaRPr>
                    </a:p>
                  </a:txBody>
                  <a:tcPr marL="64046" marR="64046" marT="0" marB="0" anchor="ctr">
                    <a:solidFill>
                      <a:schemeClr val="tx2">
                        <a:lumMod val="20000"/>
                        <a:lumOff val="80000"/>
                      </a:schemeClr>
                    </a:solidFill>
                  </a:tcPr>
                </a:tc>
                <a:tc>
                  <a:txBody>
                    <a:bodyPr/>
                    <a:lstStyle/>
                    <a:p>
                      <a:pPr marL="0" marR="0" lvl="0" indent="0" algn="ctr" defTabSz="914400" rtl="0" eaLnBrk="1" fontAlgn="auto" latinLnBrk="0" hangingPunct="1">
                        <a:lnSpc>
                          <a:spcPct val="90000"/>
                        </a:lnSpc>
                        <a:spcBef>
                          <a:spcPts val="1200"/>
                        </a:spcBef>
                        <a:spcAft>
                          <a:spcPts val="600"/>
                        </a:spcAft>
                        <a:buClrTx/>
                        <a:buSzTx/>
                        <a:buFontTx/>
                        <a:buNone/>
                        <a:tabLst/>
                        <a:defRPr/>
                      </a:pPr>
                      <a:r>
                        <a:rPr lang="en-US" sz="1800" b="1" dirty="0">
                          <a:effectLst/>
                          <a:latin typeface="+mn-lt"/>
                          <a:ea typeface="Calibri"/>
                          <a:cs typeface="Times New Roman" panose="02020603050405020304" pitchFamily="18" charset="0"/>
                        </a:rPr>
                        <a:t>5.42%</a:t>
                      </a:r>
                    </a:p>
                  </a:txBody>
                  <a:tcPr marL="64046" marR="64046" marT="0" marB="0" anchor="ctr"/>
                </a:tc>
                <a:tc>
                  <a:txBody>
                    <a:bodyPr/>
                    <a:lstStyle/>
                    <a:p>
                      <a:pPr marL="0" marR="0" lvl="0" indent="0" algn="ctr" defTabSz="914400" rtl="0" eaLnBrk="1" fontAlgn="auto" latinLnBrk="0" hangingPunct="1">
                        <a:lnSpc>
                          <a:spcPct val="90000"/>
                        </a:lnSpc>
                        <a:spcBef>
                          <a:spcPts val="1200"/>
                        </a:spcBef>
                        <a:spcAft>
                          <a:spcPts val="600"/>
                        </a:spcAft>
                        <a:buClrTx/>
                        <a:buSzTx/>
                        <a:buFont typeface="Wingdings" panose="05000000000000000000" pitchFamily="2" charset="2"/>
                        <a:buNone/>
                        <a:tabLst/>
                        <a:defRPr/>
                      </a:pPr>
                      <a:r>
                        <a:rPr lang="en-US" sz="1800" b="1" dirty="0">
                          <a:solidFill>
                            <a:schemeClr val="tx1"/>
                          </a:solidFill>
                          <a:effectLst/>
                          <a:latin typeface="+mn-lt"/>
                          <a:ea typeface="Calibri"/>
                          <a:cs typeface="Times New Roman" panose="02020603050405020304" pitchFamily="18" charset="0"/>
                        </a:rPr>
                        <a:t>2.03%</a:t>
                      </a:r>
                    </a:p>
                  </a:txBody>
                  <a:tcPr marL="64046" marR="64046" marT="0" marB="0" anchor="ctr"/>
                </a:tc>
                <a:tc vMerge="1">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lang="en-US" sz="1200" b="1" dirty="0">
                        <a:solidFill>
                          <a:schemeClr val="tx1"/>
                        </a:solidFill>
                        <a:effectLst/>
                        <a:latin typeface="+mn-lt"/>
                        <a:ea typeface="Calibri"/>
                        <a:cs typeface="Times New Roman" panose="02020603050405020304" pitchFamily="18" charset="0"/>
                      </a:endParaRPr>
                    </a:p>
                  </a:txBody>
                  <a:tcPr marL="64046" marR="64046" marT="0" marB="0" anchor="ctr">
                    <a:solidFill>
                      <a:srgbClr val="E9EDF4"/>
                    </a:solidFill>
                  </a:tcPr>
                </a:tc>
                <a:extLst>
                  <a:ext uri="{0D108BD9-81ED-4DB2-BD59-A6C34878D82A}">
                    <a16:rowId xmlns:a16="http://schemas.microsoft.com/office/drawing/2014/main" val="10008"/>
                  </a:ext>
                </a:extLst>
              </a:tr>
              <a:tr h="357265">
                <a:tc gridSpan="4">
                  <a:txBody>
                    <a:bodyPr/>
                    <a:lstStyle/>
                    <a:p>
                      <a:pPr marL="0" marR="0" algn="l">
                        <a:lnSpc>
                          <a:spcPct val="100000"/>
                        </a:lnSpc>
                        <a:spcBef>
                          <a:spcPts val="0"/>
                        </a:spcBef>
                        <a:spcAft>
                          <a:spcPts val="0"/>
                        </a:spcAft>
                      </a:pPr>
                      <a:endParaRPr lang="en-US" sz="1200" b="0" dirty="0">
                        <a:solidFill>
                          <a:srgbClr val="C00000"/>
                        </a:solidFill>
                        <a:effectLst/>
                        <a:highlight>
                          <a:srgbClr val="FFFF00"/>
                        </a:highlight>
                        <a:latin typeface="+mn-lt"/>
                        <a:ea typeface="Calibri"/>
                        <a:cs typeface="Times New Roman" panose="02020603050405020304" pitchFamily="18" charset="0"/>
                      </a:endParaRPr>
                    </a:p>
                  </a:txBody>
                  <a:tcPr marL="64046" marR="64046" marT="0" marB="0" anchor="ctr">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effectLst/>
                        <a:latin typeface="Times New Roman" panose="02020603050405020304" pitchFamily="18" charset="0"/>
                        <a:ea typeface="Calibri"/>
                        <a:cs typeface="Times New Roman" panose="02020603050405020304" pitchFamily="18" charset="0"/>
                      </a:endParaRPr>
                    </a:p>
                  </a:txBody>
                  <a:tcPr marL="64046" marR="64046" marT="0" marB="0" anchor="ctr"/>
                </a:tc>
                <a:tc hMerge="1">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400" b="0" dirty="0">
                        <a:solidFill>
                          <a:schemeClr val="tx1"/>
                        </a:solidFill>
                        <a:effectLst/>
                        <a:latin typeface="Times New Roman" panose="02020603050405020304" pitchFamily="18" charset="0"/>
                        <a:ea typeface="Calibri"/>
                        <a:cs typeface="Times New Roman" panose="02020603050405020304" pitchFamily="18" charset="0"/>
                      </a:endParaRPr>
                    </a:p>
                  </a:txBody>
                  <a:tcPr marL="64046" marR="64046" marT="0" marB="0"/>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1" dirty="0">
                        <a:solidFill>
                          <a:schemeClr val="tx1"/>
                        </a:solidFill>
                        <a:effectLst/>
                        <a:latin typeface="Times New Roman" panose="02020603050405020304" pitchFamily="18" charset="0"/>
                        <a:ea typeface="Calibri"/>
                        <a:cs typeface="Times New Roman" panose="02020603050405020304" pitchFamily="18" charset="0"/>
                      </a:endParaRPr>
                    </a:p>
                  </a:txBody>
                  <a:tcPr marL="64046" marR="64046" marT="0" marB="0" anchor="ctr">
                    <a:solidFill>
                      <a:srgbClr val="E9EDF4"/>
                    </a:solidFill>
                  </a:tcPr>
                </a:tc>
                <a:extLst>
                  <a:ext uri="{0D108BD9-81ED-4DB2-BD59-A6C34878D82A}">
                    <a16:rowId xmlns:a16="http://schemas.microsoft.com/office/drawing/2014/main" val="2749467548"/>
                  </a:ext>
                </a:extLst>
              </a:tr>
            </a:tbl>
          </a:graphicData>
        </a:graphic>
      </p:graphicFrame>
    </p:spTree>
    <p:extLst>
      <p:ext uri="{BB962C8B-B14F-4D97-AF65-F5344CB8AC3E}">
        <p14:creationId xmlns:p14="http://schemas.microsoft.com/office/powerpoint/2010/main" val="1707644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04CFE347-5044-2B20-DD72-B293156FF0DF}"/>
              </a:ext>
            </a:extLst>
          </p:cNvPr>
          <p:cNvSpPr>
            <a:spLocks noGrp="1"/>
          </p:cNvSpPr>
          <p:nvPr>
            <p:ph idx="1"/>
          </p:nvPr>
        </p:nvSpPr>
        <p:spPr>
          <a:xfrm>
            <a:off x="457200" y="2590800"/>
            <a:ext cx="8229600" cy="4114800"/>
          </a:xfrm>
        </p:spPr>
        <p:txBody>
          <a:bodyPr>
            <a:noAutofit/>
          </a:bodyPr>
          <a:lstStyle/>
          <a:p>
            <a:pPr>
              <a:lnSpc>
                <a:spcPct val="85000"/>
              </a:lnSpc>
              <a:spcBef>
                <a:spcPts val="600"/>
              </a:spcBef>
              <a:spcAft>
                <a:spcPts val="600"/>
              </a:spcAft>
              <a:buFont typeface="Wingdings" panose="05000000000000000000" pitchFamily="2" charset="2"/>
              <a:buChar char="Ø"/>
            </a:pPr>
            <a:r>
              <a:rPr lang="en-US" sz="2000" dirty="0"/>
              <a:t>HealthCare4ChildCare is a locally funded health coverage program for employees of OSSE-licensed early child development facilities.  There is $12 million in local funding allocated to pay for HealthCare4ChildCare health insurance premiums.  HBX administers the HC4CC program. </a:t>
            </a:r>
            <a:endParaRPr lang="en-US" sz="2000" dirty="0">
              <a:solidFill>
                <a:srgbClr val="FF0000"/>
              </a:solidFill>
            </a:endParaRPr>
          </a:p>
          <a:p>
            <a:pPr>
              <a:lnSpc>
                <a:spcPct val="85000"/>
              </a:lnSpc>
              <a:spcBef>
                <a:spcPts val="600"/>
              </a:spcBef>
              <a:spcAft>
                <a:spcPts val="600"/>
              </a:spcAft>
              <a:buFont typeface="Wingdings" panose="05000000000000000000" pitchFamily="2" charset="2"/>
              <a:buChar char="Ø"/>
            </a:pPr>
            <a:r>
              <a:rPr lang="en-US" sz="2000" b="1" dirty="0">
                <a:solidFill>
                  <a:srgbClr val="C00000"/>
                </a:solidFill>
              </a:rPr>
              <a:t>The proposed rate increases have a significant impact on the locally funded HC4CC program.  </a:t>
            </a:r>
          </a:p>
          <a:p>
            <a:pPr lvl="1">
              <a:lnSpc>
                <a:spcPct val="85000"/>
              </a:lnSpc>
              <a:spcBef>
                <a:spcPts val="600"/>
              </a:spcBef>
              <a:spcAft>
                <a:spcPts val="600"/>
              </a:spcAft>
              <a:buFont typeface="Wingdings" panose="05000000000000000000" pitchFamily="2" charset="2"/>
              <a:buChar char="Ø"/>
            </a:pPr>
            <a:r>
              <a:rPr lang="en-US" sz="1800" dirty="0"/>
              <a:t>We estimate the </a:t>
            </a:r>
            <a:r>
              <a:rPr lang="en-US" sz="1800" b="1" dirty="0">
                <a:solidFill>
                  <a:srgbClr val="C00000"/>
                </a:solidFill>
              </a:rPr>
              <a:t>proposed premium increases to cost $1.4 million </a:t>
            </a:r>
            <a:r>
              <a:rPr lang="en-US" sz="1800" dirty="0"/>
              <a:t>based on current enrollment. The $1.4 million is </a:t>
            </a:r>
            <a:r>
              <a:rPr lang="en-US" sz="1800" b="1" dirty="0">
                <a:solidFill>
                  <a:srgbClr val="C00000"/>
                </a:solidFill>
              </a:rPr>
              <a:t>more than 10%</a:t>
            </a:r>
            <a:r>
              <a:rPr lang="en-US" sz="1800" dirty="0"/>
              <a:t> of the DC FY2025 approved budget for HC4CC.</a:t>
            </a:r>
          </a:p>
          <a:p>
            <a:pPr lvl="1">
              <a:lnSpc>
                <a:spcPct val="85000"/>
              </a:lnSpc>
              <a:spcBef>
                <a:spcPts val="600"/>
              </a:spcBef>
              <a:spcAft>
                <a:spcPts val="600"/>
              </a:spcAft>
              <a:buFont typeface="Wingdings" panose="05000000000000000000" pitchFamily="2" charset="2"/>
              <a:buChar char="Ø"/>
            </a:pPr>
            <a:r>
              <a:rPr lang="en-US" sz="1800" b="1" dirty="0">
                <a:solidFill>
                  <a:srgbClr val="C00000"/>
                </a:solidFill>
              </a:rPr>
              <a:t>If proposed rate increases are approved for small group coverage and individual marketplace coverage, this will put financial pressure on the locally funded program. </a:t>
            </a:r>
          </a:p>
        </p:txBody>
      </p:sp>
      <p:sp>
        <p:nvSpPr>
          <p:cNvPr id="5" name="Title 1">
            <a:extLst>
              <a:ext uri="{FF2B5EF4-FFF2-40B4-BE49-F238E27FC236}">
                <a16:creationId xmlns:a16="http://schemas.microsoft.com/office/drawing/2014/main" id="{19694FBF-FCF4-FFDF-CA9D-686F7E8E26A9}"/>
              </a:ext>
            </a:extLst>
          </p:cNvPr>
          <p:cNvSpPr>
            <a:spLocks noGrp="1"/>
          </p:cNvSpPr>
          <p:nvPr>
            <p:ph type="title"/>
          </p:nvPr>
        </p:nvSpPr>
        <p:spPr>
          <a:xfrm>
            <a:off x="457200" y="1600200"/>
            <a:ext cx="8229600" cy="914400"/>
          </a:xfrm>
          <a:solidFill>
            <a:schemeClr val="accent1">
              <a:lumMod val="20000"/>
              <a:lumOff val="80000"/>
            </a:schemeClr>
          </a:solidFill>
        </p:spPr>
        <p:txBody>
          <a:bodyPr>
            <a:noAutofit/>
          </a:bodyPr>
          <a:lstStyle/>
          <a:p>
            <a:pPr algn="ctr"/>
            <a:r>
              <a:rPr lang="en-US" sz="2800" b="1" dirty="0">
                <a:effectLst>
                  <a:outerShdw blurRad="38100" dist="38100" dir="2700000" algn="tl">
                    <a:srgbClr val="000000">
                      <a:alpha val="43137"/>
                    </a:srgbClr>
                  </a:outerShdw>
                </a:effectLst>
              </a:rPr>
              <a:t>Impact of Premium Increases on HealthCare4ChildCare</a:t>
            </a:r>
          </a:p>
        </p:txBody>
      </p:sp>
    </p:spTree>
    <p:extLst>
      <p:ext uri="{BB962C8B-B14F-4D97-AF65-F5344CB8AC3E}">
        <p14:creationId xmlns:p14="http://schemas.microsoft.com/office/powerpoint/2010/main" val="2662972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0CE52358-E780-B5FF-83C3-5B5136819AC1}"/>
              </a:ext>
            </a:extLst>
          </p:cNvPr>
          <p:cNvSpPr>
            <a:spLocks noGrp="1"/>
          </p:cNvSpPr>
          <p:nvPr>
            <p:ph idx="1"/>
          </p:nvPr>
        </p:nvSpPr>
        <p:spPr>
          <a:xfrm>
            <a:off x="457200" y="3124200"/>
            <a:ext cx="8229600" cy="3001963"/>
          </a:xfrm>
        </p:spPr>
        <p:txBody>
          <a:bodyPr>
            <a:normAutofit/>
          </a:bodyPr>
          <a:lstStyle/>
          <a:p>
            <a:pPr marL="342900" indent="-342900" algn="l">
              <a:buFont typeface="Wingdings" panose="05000000000000000000" pitchFamily="2" charset="2"/>
              <a:buChar char="Ø"/>
            </a:pPr>
            <a:endParaRPr lang="en-US" sz="2600" dirty="0">
              <a:solidFill>
                <a:schemeClr val="tx1"/>
              </a:solidFill>
            </a:endParaRPr>
          </a:p>
          <a:p>
            <a:pPr marL="342900" indent="-342900" algn="l">
              <a:buFont typeface="Wingdings" panose="05000000000000000000" pitchFamily="2" charset="2"/>
              <a:buChar char="Ø"/>
            </a:pPr>
            <a:endParaRPr lang="en-US" sz="2600" dirty="0">
              <a:solidFill>
                <a:schemeClr val="tx1"/>
              </a:solidFill>
            </a:endParaRPr>
          </a:p>
          <a:p>
            <a:pPr marL="914400" lvl="1" indent="-457200" algn="l">
              <a:buFont typeface="Arial" panose="020B0604020202020204" pitchFamily="34" charset="0"/>
              <a:buChar char="•"/>
            </a:pPr>
            <a:endParaRPr lang="en-US" sz="1600" dirty="0">
              <a:solidFill>
                <a:schemeClr val="tx1"/>
              </a:solidFill>
            </a:endParaRPr>
          </a:p>
          <a:p>
            <a:pPr marL="457200" indent="-457200" algn="l">
              <a:buFont typeface="Arial" panose="020B0604020202020204" pitchFamily="34" charset="0"/>
              <a:buChar char="•"/>
            </a:pPr>
            <a:endParaRPr lang="en-US" sz="2800" dirty="0">
              <a:solidFill>
                <a:schemeClr val="tx1"/>
              </a:solidFill>
            </a:endParaRPr>
          </a:p>
        </p:txBody>
      </p:sp>
      <p:sp>
        <p:nvSpPr>
          <p:cNvPr id="3" name="TextBox 2">
            <a:extLst>
              <a:ext uri="{FF2B5EF4-FFF2-40B4-BE49-F238E27FC236}">
                <a16:creationId xmlns:a16="http://schemas.microsoft.com/office/drawing/2014/main" id="{B77BB803-B637-948C-824E-6FA2DC7D9724}"/>
              </a:ext>
            </a:extLst>
          </p:cNvPr>
          <p:cNvSpPr txBox="1"/>
          <p:nvPr/>
        </p:nvSpPr>
        <p:spPr>
          <a:xfrm>
            <a:off x="685800" y="1340344"/>
            <a:ext cx="8001000" cy="1200329"/>
          </a:xfrm>
          <a:prstGeom prst="rect">
            <a:avLst/>
          </a:prstGeom>
          <a:noFill/>
        </p:spPr>
        <p:txBody>
          <a:bodyPr wrap="square">
            <a:spAutoFit/>
          </a:bodyPr>
          <a:lstStyle/>
          <a:p>
            <a:pPr>
              <a:spcBef>
                <a:spcPts val="1200"/>
              </a:spcBef>
              <a:buFont typeface="Wingdings" panose="05000000000000000000" pitchFamily="2" charset="2"/>
              <a:buChar char="Ø"/>
            </a:pPr>
            <a:endParaRPr lang="en-US" sz="1800" dirty="0"/>
          </a:p>
          <a:p>
            <a:pPr marL="0" indent="0">
              <a:buNone/>
            </a:pPr>
            <a:endParaRPr lang="en-US" dirty="0"/>
          </a:p>
          <a:p>
            <a:pPr marL="0" indent="0">
              <a:buNone/>
            </a:pPr>
            <a:endParaRPr lang="en-US" sz="1200" dirty="0"/>
          </a:p>
          <a:p>
            <a:pPr marL="0" indent="0">
              <a:buNone/>
            </a:pPr>
            <a:endParaRPr lang="en-US" sz="1200" dirty="0"/>
          </a:p>
          <a:p>
            <a:pPr marL="0" indent="0">
              <a:buNone/>
            </a:pPr>
            <a:endParaRPr lang="en-US" sz="1200" dirty="0"/>
          </a:p>
        </p:txBody>
      </p:sp>
      <p:sp>
        <p:nvSpPr>
          <p:cNvPr id="2" name="Title 3">
            <a:extLst>
              <a:ext uri="{FF2B5EF4-FFF2-40B4-BE49-F238E27FC236}">
                <a16:creationId xmlns:a16="http://schemas.microsoft.com/office/drawing/2014/main" id="{75D5FAF5-9F05-CCCE-9CD7-DBE41DDAE604}"/>
              </a:ext>
            </a:extLst>
          </p:cNvPr>
          <p:cNvSpPr txBox="1">
            <a:spLocks/>
          </p:cNvSpPr>
          <p:nvPr/>
        </p:nvSpPr>
        <p:spPr>
          <a:xfrm>
            <a:off x="381000" y="1340344"/>
            <a:ext cx="8305800" cy="1707656"/>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spcBef>
                <a:spcPct val="0"/>
              </a:spcBef>
              <a:buNone/>
              <a:defRPr sz="4400" kern="1200">
                <a:solidFill>
                  <a:schemeClr val="tx1">
                    <a:lumMod val="75000"/>
                    <a:lumOff val="25000"/>
                  </a:schemeClr>
                </a:solidFill>
                <a:latin typeface="+mj-lt"/>
                <a:ea typeface="+mj-ea"/>
                <a:cs typeface="+mj-cs"/>
              </a:defRPr>
            </a:lvl1pPr>
          </a:lstStyle>
          <a:p>
            <a:pPr algn="ctr"/>
            <a:r>
              <a:rPr lang="en-US" sz="2400" b="1" dirty="0">
                <a:solidFill>
                  <a:schemeClr val="tx1"/>
                </a:solidFill>
                <a:effectLst>
                  <a:outerShdw blurRad="38100" dist="38100" dir="2700000" algn="tl">
                    <a:srgbClr val="000000">
                      <a:alpha val="43137"/>
                    </a:srgbClr>
                  </a:outerShdw>
                </a:effectLst>
              </a:rPr>
              <a:t>Individual Market Premium Increases are Unsustainable, Hurt Residents, and Put the District at a Competitive Disadvantage </a:t>
            </a:r>
          </a:p>
        </p:txBody>
      </p:sp>
      <p:sp>
        <p:nvSpPr>
          <p:cNvPr id="7" name="Title 6">
            <a:extLst>
              <a:ext uri="{FF2B5EF4-FFF2-40B4-BE49-F238E27FC236}">
                <a16:creationId xmlns:a16="http://schemas.microsoft.com/office/drawing/2014/main" id="{51853756-EA40-C7BD-1BB5-0FBF8C7BF860}"/>
              </a:ext>
            </a:extLst>
          </p:cNvPr>
          <p:cNvSpPr>
            <a:spLocks noGrp="1"/>
          </p:cNvSpPr>
          <p:nvPr>
            <p:ph type="title"/>
          </p:nvPr>
        </p:nvSpPr>
        <p:spPr>
          <a:xfrm>
            <a:off x="381000" y="3173580"/>
            <a:ext cx="8305800" cy="3532019"/>
          </a:xfrm>
        </p:spPr>
        <p:txBody>
          <a:bodyPr>
            <a:normAutofit fontScale="90000"/>
          </a:bodyPr>
          <a:lstStyle/>
          <a:p>
            <a:pPr>
              <a:lnSpc>
                <a:spcPct val="90000"/>
              </a:lnSpc>
              <a:spcBef>
                <a:spcPts val="600"/>
              </a:spcBef>
            </a:pPr>
            <a:r>
              <a:rPr lang="en-US" sz="2700" dirty="0">
                <a:latin typeface="+mj-lt"/>
                <a:cs typeface="Calibri" panose="020F0502020204030204" pitchFamily="34" charset="0"/>
              </a:rPr>
              <a:t>EXAMPLE:  A 29-year old resident purchased the lowest cost bronze plan in 2018 ($6,200 deductible in 2018) and paid </a:t>
            </a:r>
            <a:r>
              <a:rPr lang="en-US" sz="2700" b="1" dirty="0">
                <a:solidFill>
                  <a:srgbClr val="C00000"/>
                </a:solidFill>
                <a:latin typeface="+mj-lt"/>
                <a:cs typeface="Calibri" panose="020F0502020204030204" pitchFamily="34" charset="0"/>
              </a:rPr>
              <a:t>$211.11/month.  In 2024, that resident pays $391.26/month </a:t>
            </a:r>
            <a:r>
              <a:rPr lang="en-US" sz="2700" dirty="0">
                <a:latin typeface="+mj-lt"/>
                <a:cs typeface="Calibri" panose="020F0502020204030204" pitchFamily="34" charset="0"/>
              </a:rPr>
              <a:t>and has a $6,350 deductible. This is an </a:t>
            </a:r>
            <a:r>
              <a:rPr lang="en-US" sz="2700" b="1" u="sng" dirty="0">
                <a:solidFill>
                  <a:srgbClr val="C00000"/>
                </a:solidFill>
                <a:cs typeface="Calibri" panose="020F0502020204030204" pitchFamily="34" charset="0"/>
              </a:rPr>
              <a:t>85</a:t>
            </a:r>
            <a:r>
              <a:rPr lang="en-US" sz="2700" b="1" u="sng" dirty="0">
                <a:solidFill>
                  <a:srgbClr val="C00000"/>
                </a:solidFill>
                <a:latin typeface="+mj-lt"/>
                <a:cs typeface="Calibri" panose="020F0502020204030204" pitchFamily="34" charset="0"/>
              </a:rPr>
              <a:t>% increase. </a:t>
            </a:r>
            <a:br>
              <a:rPr lang="en-US" sz="2700" dirty="0">
                <a:latin typeface="+mj-lt"/>
                <a:cs typeface="Calibri" panose="020F0502020204030204" pitchFamily="34" charset="0"/>
              </a:rPr>
            </a:br>
            <a:r>
              <a:rPr lang="en-US" sz="2700" dirty="0">
                <a:highlight>
                  <a:srgbClr val="FFFF00"/>
                </a:highlight>
                <a:cs typeface="Calibri" panose="020F0502020204030204" pitchFamily="34" charset="0"/>
              </a:rPr>
              <a:t> </a:t>
            </a:r>
            <a:br>
              <a:rPr lang="en-US" sz="2700" dirty="0">
                <a:highlight>
                  <a:srgbClr val="FFFF00"/>
                </a:highlight>
                <a:cs typeface="Calibri" panose="020F0502020204030204" pitchFamily="34" charset="0"/>
              </a:rPr>
            </a:br>
            <a:r>
              <a:rPr lang="en-US" sz="2700" dirty="0"/>
              <a:t>In the individual marketplace, only 23% of enrollees get lower monthly premium (APTC).  This means </a:t>
            </a:r>
            <a:r>
              <a:rPr lang="en-US" sz="2700" b="1" dirty="0">
                <a:solidFill>
                  <a:srgbClr val="C00000"/>
                </a:solidFill>
              </a:rPr>
              <a:t>that 4 of 5 enrollees pay the full premium </a:t>
            </a:r>
            <a:r>
              <a:rPr lang="en-US" sz="2700" dirty="0"/>
              <a:t>on a monthly basis. </a:t>
            </a:r>
            <a:endParaRPr lang="en-US" dirty="0"/>
          </a:p>
        </p:txBody>
      </p:sp>
    </p:spTree>
    <p:extLst>
      <p:ext uri="{BB962C8B-B14F-4D97-AF65-F5344CB8AC3E}">
        <p14:creationId xmlns:p14="http://schemas.microsoft.com/office/powerpoint/2010/main" val="982195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909C1D9B-A90B-82BD-BD8D-2755005C6179}"/>
              </a:ext>
            </a:extLst>
          </p:cNvPr>
          <p:cNvSpPr>
            <a:spLocks noGrp="1"/>
          </p:cNvSpPr>
          <p:nvPr>
            <p:ph idx="1"/>
          </p:nvPr>
        </p:nvSpPr>
        <p:spPr>
          <a:xfrm>
            <a:off x="838200" y="2590800"/>
            <a:ext cx="7848600" cy="3535363"/>
          </a:xfrm>
        </p:spPr>
        <p:txBody>
          <a:bodyPr>
            <a:normAutofit/>
          </a:bodyPr>
          <a:lstStyle/>
          <a:p>
            <a:pPr marL="0" marR="0" indent="0">
              <a:spcBef>
                <a:spcPts val="0"/>
              </a:spcBef>
              <a:spcAft>
                <a:spcPts val="0"/>
              </a:spcAft>
              <a:buNone/>
            </a:pPr>
            <a:endParaRPr lang="en-US" sz="26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600" dirty="0">
                <a:effectLst/>
                <a:latin typeface="Calibri" panose="020F0502020204030204" pitchFamily="34" charset="0"/>
                <a:ea typeface="Calibri" panose="020F0502020204030204" pitchFamily="34" charset="0"/>
              </a:rPr>
              <a:t>Median household income in DC by race*:</a:t>
            </a:r>
          </a:p>
          <a:p>
            <a:pPr>
              <a:spcBef>
                <a:spcPts val="0"/>
              </a:spcBef>
            </a:pPr>
            <a:r>
              <a:rPr lang="en-US" sz="2600" dirty="0">
                <a:latin typeface="Calibri" panose="020F0502020204030204" pitchFamily="34" charset="0"/>
                <a:ea typeface="Calibri" panose="020F0502020204030204" pitchFamily="34" charset="0"/>
              </a:rPr>
              <a:t>White households:  		</a:t>
            </a:r>
            <a:r>
              <a:rPr lang="en-US" sz="2600" dirty="0">
                <a:effectLst/>
                <a:latin typeface="Calibri" panose="020F0502020204030204" pitchFamily="34" charset="0"/>
                <a:ea typeface="Calibri" panose="020F0502020204030204" pitchFamily="34" charset="0"/>
              </a:rPr>
              <a:t>$159,692</a:t>
            </a:r>
          </a:p>
          <a:p>
            <a:pPr>
              <a:spcBef>
                <a:spcPts val="0"/>
              </a:spcBef>
            </a:pPr>
            <a:r>
              <a:rPr lang="en-US" sz="2600" dirty="0">
                <a:latin typeface="Calibri" panose="020F0502020204030204" pitchFamily="34" charset="0"/>
                <a:ea typeface="Calibri" panose="020F0502020204030204" pitchFamily="34" charset="0"/>
              </a:rPr>
              <a:t>Hispanic/Latino households: 	</a:t>
            </a:r>
            <a:r>
              <a:rPr lang="en-US" sz="2600" dirty="0">
                <a:effectLst/>
                <a:latin typeface="Calibri" panose="020F0502020204030204" pitchFamily="34" charset="0"/>
                <a:ea typeface="Calibri" panose="020F0502020204030204" pitchFamily="34" charset="0"/>
              </a:rPr>
              <a:t>$</a:t>
            </a:r>
            <a:r>
              <a:rPr lang="en-US" sz="2600" dirty="0">
                <a:latin typeface="Calibri" panose="020F0502020204030204" pitchFamily="34" charset="0"/>
                <a:ea typeface="Calibri" panose="020F0502020204030204" pitchFamily="34" charset="0"/>
              </a:rPr>
              <a:t>103,762</a:t>
            </a:r>
            <a:endParaRPr lang="en-US" sz="2600" dirty="0">
              <a:effectLst/>
              <a:latin typeface="Calibri" panose="020F0502020204030204" pitchFamily="34" charset="0"/>
              <a:ea typeface="Calibri" panose="020F0502020204030204" pitchFamily="34" charset="0"/>
            </a:endParaRPr>
          </a:p>
          <a:p>
            <a:pPr>
              <a:spcBef>
                <a:spcPts val="0"/>
              </a:spcBef>
            </a:pPr>
            <a:r>
              <a:rPr lang="en-US" sz="2600" dirty="0">
                <a:latin typeface="Calibri" panose="020F0502020204030204" pitchFamily="34" charset="0"/>
                <a:ea typeface="Calibri" panose="020F0502020204030204" pitchFamily="34" charset="0"/>
              </a:rPr>
              <a:t>Black households:  		  </a:t>
            </a:r>
            <a:r>
              <a:rPr lang="en-US" sz="2600" dirty="0">
                <a:effectLst/>
                <a:latin typeface="Calibri" panose="020F0502020204030204" pitchFamily="34" charset="0"/>
                <a:ea typeface="Calibri" panose="020F0502020204030204" pitchFamily="34" charset="0"/>
              </a:rPr>
              <a:t>$</a:t>
            </a:r>
            <a:r>
              <a:rPr lang="en-US" sz="2600" dirty="0">
                <a:latin typeface="Calibri" panose="020F0502020204030204" pitchFamily="34" charset="0"/>
                <a:ea typeface="Calibri" panose="020F0502020204030204" pitchFamily="34" charset="0"/>
              </a:rPr>
              <a:t>74,714</a:t>
            </a:r>
            <a:r>
              <a:rPr lang="en-US" sz="2600" dirty="0">
                <a:effectLst/>
                <a:latin typeface="Calibri" panose="020F0502020204030204" pitchFamily="34" charset="0"/>
                <a:ea typeface="Calibri" panose="020F0502020204030204" pitchFamily="34" charset="0"/>
              </a:rPr>
              <a:t>   </a:t>
            </a:r>
          </a:p>
          <a:p>
            <a:pPr>
              <a:spcBef>
                <a:spcPts val="0"/>
              </a:spcBef>
            </a:pPr>
            <a:endParaRPr lang="en-US" sz="18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u="sng" dirty="0">
                <a:solidFill>
                  <a:srgbClr val="0563C1"/>
                </a:solidFill>
                <a:latin typeface="Calibri" panose="020F0502020204030204" pitchFamily="34" charset="0"/>
                <a:ea typeface="Calibri" panose="020F0502020204030204" pitchFamily="34" charset="0"/>
                <a:hlinkClick r:id="rId2"/>
              </a:rPr>
              <a:t>*</a:t>
            </a:r>
            <a:r>
              <a:rPr lang="en-US" sz="1800" u="sng" dirty="0">
                <a:solidFill>
                  <a:srgbClr val="0563C1"/>
                </a:solidFill>
                <a:effectLst/>
                <a:latin typeface="Calibri" panose="020F0502020204030204" pitchFamily="34" charset="0"/>
                <a:ea typeface="Calibri" panose="020F0502020204030204" pitchFamily="34" charset="0"/>
                <a:hlinkClick r:id="rId2"/>
              </a:rPr>
              <a:t>Source: https://www.dchealthmatters.org/demographicdata?id=130951&amp;sectionId=936</a:t>
            </a:r>
            <a:r>
              <a:rPr lang="en-US" sz="1800" dirty="0">
                <a:effectLst/>
                <a:latin typeface="Calibri" panose="020F0502020204030204" pitchFamily="34" charset="0"/>
                <a:ea typeface="Calibri" panose="020F0502020204030204" pitchFamily="34" charset="0"/>
              </a:rPr>
              <a:t> </a:t>
            </a:r>
          </a:p>
          <a:p>
            <a:endParaRPr lang="en-US" dirty="0">
              <a:highlight>
                <a:srgbClr val="FFFF00"/>
              </a:highlight>
            </a:endParaRPr>
          </a:p>
          <a:p>
            <a:endParaRPr lang="en-US" dirty="0"/>
          </a:p>
        </p:txBody>
      </p:sp>
      <p:sp>
        <p:nvSpPr>
          <p:cNvPr id="7" name="Title 1">
            <a:extLst>
              <a:ext uri="{FF2B5EF4-FFF2-40B4-BE49-F238E27FC236}">
                <a16:creationId xmlns:a16="http://schemas.microsoft.com/office/drawing/2014/main" id="{09D0AE31-7CCA-8A67-0900-DFF8A873CF5F}"/>
              </a:ext>
            </a:extLst>
          </p:cNvPr>
          <p:cNvSpPr>
            <a:spLocks noGrp="1"/>
          </p:cNvSpPr>
          <p:nvPr>
            <p:ph type="title"/>
          </p:nvPr>
        </p:nvSpPr>
        <p:spPr>
          <a:xfrm>
            <a:off x="457200" y="1600200"/>
            <a:ext cx="8229600" cy="914400"/>
          </a:xfrm>
          <a:solidFill>
            <a:schemeClr val="accent1">
              <a:lumMod val="20000"/>
              <a:lumOff val="80000"/>
            </a:schemeClr>
          </a:solidFill>
        </p:spPr>
        <p:txBody>
          <a:bodyPr>
            <a:normAutofit fontScale="90000"/>
          </a:bodyPr>
          <a:lstStyle/>
          <a:p>
            <a:pPr algn="ctr"/>
            <a:r>
              <a:rPr lang="en-US" sz="2800" b="1" dirty="0"/>
              <a:t>Premium increases disproportionally impact DC’s Black and Brown residents and families</a:t>
            </a:r>
          </a:p>
        </p:txBody>
      </p:sp>
    </p:spTree>
    <p:extLst>
      <p:ext uri="{BB962C8B-B14F-4D97-AF65-F5344CB8AC3E}">
        <p14:creationId xmlns:p14="http://schemas.microsoft.com/office/powerpoint/2010/main" val="539534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0CE52358-E780-B5FF-83C3-5B5136819AC1}"/>
              </a:ext>
            </a:extLst>
          </p:cNvPr>
          <p:cNvSpPr>
            <a:spLocks noGrp="1"/>
          </p:cNvSpPr>
          <p:nvPr>
            <p:ph idx="1"/>
          </p:nvPr>
        </p:nvSpPr>
        <p:spPr>
          <a:xfrm>
            <a:off x="457200" y="3124200"/>
            <a:ext cx="8229600" cy="3001963"/>
          </a:xfrm>
        </p:spPr>
        <p:txBody>
          <a:bodyPr>
            <a:normAutofit/>
          </a:bodyPr>
          <a:lstStyle/>
          <a:p>
            <a:pPr marL="342900" indent="-342900" algn="l">
              <a:buFont typeface="Wingdings" panose="05000000000000000000" pitchFamily="2" charset="2"/>
              <a:buChar char="Ø"/>
            </a:pPr>
            <a:endParaRPr lang="en-US" sz="2600" dirty="0">
              <a:solidFill>
                <a:schemeClr val="tx1"/>
              </a:solidFill>
            </a:endParaRPr>
          </a:p>
          <a:p>
            <a:pPr marL="342900" indent="-342900" algn="l">
              <a:buFont typeface="Wingdings" panose="05000000000000000000" pitchFamily="2" charset="2"/>
              <a:buChar char="Ø"/>
            </a:pPr>
            <a:endParaRPr lang="en-US" sz="2600" dirty="0">
              <a:solidFill>
                <a:schemeClr val="tx1"/>
              </a:solidFill>
            </a:endParaRPr>
          </a:p>
          <a:p>
            <a:pPr marL="914400" lvl="1" indent="-457200" algn="l">
              <a:buFont typeface="Arial" panose="020B0604020202020204" pitchFamily="34" charset="0"/>
              <a:buChar char="•"/>
            </a:pPr>
            <a:endParaRPr lang="en-US" sz="1600" dirty="0">
              <a:solidFill>
                <a:schemeClr val="tx1"/>
              </a:solidFill>
            </a:endParaRPr>
          </a:p>
          <a:p>
            <a:pPr marL="457200" indent="-457200" algn="l">
              <a:buFont typeface="Arial" panose="020B0604020202020204" pitchFamily="34" charset="0"/>
              <a:buChar char="•"/>
            </a:pPr>
            <a:endParaRPr lang="en-US" sz="2800" dirty="0">
              <a:solidFill>
                <a:schemeClr val="tx1"/>
              </a:solidFill>
            </a:endParaRPr>
          </a:p>
        </p:txBody>
      </p:sp>
      <p:sp>
        <p:nvSpPr>
          <p:cNvPr id="3" name="TextBox 2">
            <a:extLst>
              <a:ext uri="{FF2B5EF4-FFF2-40B4-BE49-F238E27FC236}">
                <a16:creationId xmlns:a16="http://schemas.microsoft.com/office/drawing/2014/main" id="{B77BB803-B637-948C-824E-6FA2DC7D9724}"/>
              </a:ext>
            </a:extLst>
          </p:cNvPr>
          <p:cNvSpPr txBox="1"/>
          <p:nvPr/>
        </p:nvSpPr>
        <p:spPr>
          <a:xfrm>
            <a:off x="685800" y="1474619"/>
            <a:ext cx="8001000" cy="1200329"/>
          </a:xfrm>
          <a:prstGeom prst="rect">
            <a:avLst/>
          </a:prstGeom>
          <a:noFill/>
        </p:spPr>
        <p:txBody>
          <a:bodyPr wrap="square">
            <a:spAutoFit/>
          </a:bodyPr>
          <a:lstStyle/>
          <a:p>
            <a:pPr>
              <a:spcBef>
                <a:spcPts val="1200"/>
              </a:spcBef>
              <a:buFont typeface="Wingdings" panose="05000000000000000000" pitchFamily="2" charset="2"/>
              <a:buChar char="Ø"/>
            </a:pPr>
            <a:endParaRPr lang="en-US" sz="1800" dirty="0"/>
          </a:p>
          <a:p>
            <a:pPr marL="0" indent="0">
              <a:buNone/>
            </a:pPr>
            <a:endParaRPr lang="en-US" dirty="0"/>
          </a:p>
          <a:p>
            <a:pPr marL="0" indent="0">
              <a:buNone/>
            </a:pPr>
            <a:endParaRPr lang="en-US" sz="1200" dirty="0"/>
          </a:p>
          <a:p>
            <a:pPr marL="0" indent="0">
              <a:buNone/>
            </a:pPr>
            <a:endParaRPr lang="en-US" sz="1200" dirty="0"/>
          </a:p>
          <a:p>
            <a:pPr marL="0" indent="0">
              <a:buNone/>
            </a:pPr>
            <a:endParaRPr lang="en-US" sz="1200" dirty="0"/>
          </a:p>
        </p:txBody>
      </p:sp>
      <p:sp>
        <p:nvSpPr>
          <p:cNvPr id="5" name="Title 1">
            <a:extLst>
              <a:ext uri="{FF2B5EF4-FFF2-40B4-BE49-F238E27FC236}">
                <a16:creationId xmlns:a16="http://schemas.microsoft.com/office/drawing/2014/main" id="{B03470F5-DF66-8A02-1D45-6D53FCD5AC13}"/>
              </a:ext>
            </a:extLst>
          </p:cNvPr>
          <p:cNvSpPr>
            <a:spLocks noGrp="1"/>
          </p:cNvSpPr>
          <p:nvPr>
            <p:ph type="title"/>
          </p:nvPr>
        </p:nvSpPr>
        <p:spPr>
          <a:xfrm>
            <a:off x="457200" y="1447800"/>
            <a:ext cx="8229600" cy="990600"/>
          </a:xfrm>
        </p:spPr>
        <p:txBody>
          <a:bodyPr>
            <a:normAutofit/>
          </a:bodyPr>
          <a:lstStyle/>
          <a:p>
            <a:pPr algn="ctr"/>
            <a:r>
              <a:rPr lang="en-US" sz="2600" b="1" dirty="0"/>
              <a:t>Individual market premiums in the District are now among the highest in the nation</a:t>
            </a:r>
          </a:p>
        </p:txBody>
      </p:sp>
      <p:sp>
        <p:nvSpPr>
          <p:cNvPr id="9" name="TextBox 8">
            <a:extLst>
              <a:ext uri="{FF2B5EF4-FFF2-40B4-BE49-F238E27FC236}">
                <a16:creationId xmlns:a16="http://schemas.microsoft.com/office/drawing/2014/main" id="{92D1091E-B7FE-416A-F58C-6C4736575CF3}"/>
              </a:ext>
            </a:extLst>
          </p:cNvPr>
          <p:cNvSpPr txBox="1"/>
          <p:nvPr/>
        </p:nvSpPr>
        <p:spPr>
          <a:xfrm>
            <a:off x="381000" y="2486134"/>
            <a:ext cx="8229600" cy="3754874"/>
          </a:xfrm>
          <a:prstGeom prst="rect">
            <a:avLst/>
          </a:prstGeom>
          <a:noFill/>
        </p:spPr>
        <p:txBody>
          <a:bodyPr wrap="square">
            <a:spAutoFit/>
          </a:bodyPr>
          <a:lstStyle/>
          <a:p>
            <a:pPr marL="342900" indent="-342900">
              <a:spcBef>
                <a:spcPts val="1200"/>
              </a:spcBef>
              <a:buFont typeface="Wingdings" panose="05000000000000000000" pitchFamily="2" charset="2"/>
              <a:buChar char="Ø"/>
            </a:pPr>
            <a:r>
              <a:rPr lang="en-US" sz="2200" b="1" dirty="0">
                <a:solidFill>
                  <a:srgbClr val="C00000"/>
                </a:solidFill>
              </a:rPr>
              <a:t>In 2018</a:t>
            </a:r>
            <a:r>
              <a:rPr lang="en-US" sz="2200" dirty="0"/>
              <a:t>, DC had the</a:t>
            </a:r>
            <a:r>
              <a:rPr lang="en-US" sz="2200" b="1" dirty="0"/>
              <a:t> </a:t>
            </a:r>
            <a:r>
              <a:rPr lang="en-US" sz="2200" b="1" dirty="0">
                <a:solidFill>
                  <a:srgbClr val="C00000"/>
                </a:solidFill>
              </a:rPr>
              <a:t>4</a:t>
            </a:r>
            <a:r>
              <a:rPr lang="en-US" sz="2200" b="1" baseline="30000" dirty="0">
                <a:solidFill>
                  <a:srgbClr val="C00000"/>
                </a:solidFill>
              </a:rPr>
              <a:t>th</a:t>
            </a:r>
            <a:r>
              <a:rPr lang="en-US" sz="2200" b="1" dirty="0">
                <a:solidFill>
                  <a:srgbClr val="C00000"/>
                </a:solidFill>
              </a:rPr>
              <a:t> </a:t>
            </a:r>
            <a:r>
              <a:rPr lang="en-US" sz="2200" b="1" u="sng" dirty="0">
                <a:solidFill>
                  <a:srgbClr val="C00000"/>
                </a:solidFill>
              </a:rPr>
              <a:t>lowest</a:t>
            </a:r>
            <a:r>
              <a:rPr lang="en-US" sz="2200" b="1" dirty="0">
                <a:solidFill>
                  <a:srgbClr val="C00000"/>
                </a:solidFill>
              </a:rPr>
              <a:t> </a:t>
            </a:r>
            <a:r>
              <a:rPr lang="en-US" sz="2200" dirty="0"/>
              <a:t>average premium for Bronze coverage in the nation (tied with NM).* DC </a:t>
            </a:r>
            <a:r>
              <a:rPr lang="en-US" sz="2200" u="sng" dirty="0"/>
              <a:t>had</a:t>
            </a:r>
            <a:r>
              <a:rPr lang="en-US" sz="2200" dirty="0"/>
              <a:t> one of the most affordable markets. </a:t>
            </a:r>
          </a:p>
          <a:p>
            <a:pPr marL="342900" indent="-342900">
              <a:spcBef>
                <a:spcPts val="1200"/>
              </a:spcBef>
              <a:buFont typeface="Wingdings" panose="05000000000000000000" pitchFamily="2" charset="2"/>
              <a:buChar char="Ø"/>
            </a:pPr>
            <a:r>
              <a:rPr lang="en-US" sz="2200" b="1" dirty="0">
                <a:solidFill>
                  <a:srgbClr val="C00000"/>
                </a:solidFill>
              </a:rPr>
              <a:t>In 2024, DC ranks </a:t>
            </a:r>
            <a:r>
              <a:rPr lang="en-US" sz="2200" b="1" u="sng" dirty="0">
                <a:solidFill>
                  <a:srgbClr val="C00000"/>
                </a:solidFill>
              </a:rPr>
              <a:t>42</a:t>
            </a:r>
            <a:r>
              <a:rPr lang="en-US" sz="2200" b="1" u="sng" baseline="30000" dirty="0">
                <a:solidFill>
                  <a:srgbClr val="C00000"/>
                </a:solidFill>
              </a:rPr>
              <a:t>nd</a:t>
            </a:r>
            <a:r>
              <a:rPr lang="en-US" sz="2200" b="1" dirty="0">
                <a:solidFill>
                  <a:srgbClr val="C00000"/>
                </a:solidFill>
              </a:rPr>
              <a:t> and is now one of the most </a:t>
            </a:r>
            <a:r>
              <a:rPr lang="en-US" sz="2200" b="1" u="sng" dirty="0">
                <a:solidFill>
                  <a:srgbClr val="C00000"/>
                </a:solidFill>
              </a:rPr>
              <a:t>unaffordable</a:t>
            </a:r>
            <a:r>
              <a:rPr lang="en-US" sz="2200" b="1" dirty="0">
                <a:solidFill>
                  <a:srgbClr val="C00000"/>
                </a:solidFill>
              </a:rPr>
              <a:t> places for individual health insurance.  Our neighbors -- Maryland is #1 and is the most affordable and Virginia is #5 lowest average premium for Bronze.* </a:t>
            </a:r>
          </a:p>
          <a:p>
            <a:pPr>
              <a:spcBef>
                <a:spcPts val="1200"/>
              </a:spcBef>
            </a:pPr>
            <a:endParaRPr lang="en-US" sz="2200" dirty="0"/>
          </a:p>
          <a:p>
            <a:pPr marL="0" indent="0">
              <a:buNone/>
            </a:pPr>
            <a:endParaRPr lang="en-US" sz="1400" dirty="0"/>
          </a:p>
          <a:p>
            <a:pPr marL="0" indent="0">
              <a:buNone/>
            </a:pPr>
            <a:r>
              <a:rPr lang="en-US" sz="1400" dirty="0"/>
              <a:t>*Data Source: </a:t>
            </a:r>
            <a:r>
              <a:rPr lang="en-US" sz="1400" dirty="0">
                <a:hlinkClick r:id="rId3"/>
              </a:rPr>
              <a:t>https://www.kff.org/health-reform/state-indicator/average-marketplace-premiums-by-metal-tier/</a:t>
            </a:r>
            <a:endParaRPr lang="en-US" sz="2000" dirty="0"/>
          </a:p>
        </p:txBody>
      </p:sp>
    </p:spTree>
    <p:extLst>
      <p:ext uri="{BB962C8B-B14F-4D97-AF65-F5344CB8AC3E}">
        <p14:creationId xmlns:p14="http://schemas.microsoft.com/office/powerpoint/2010/main" val="2572764406"/>
      </p:ext>
    </p:extLst>
  </p:cSld>
  <p:clrMapOvr>
    <a:masterClrMapping/>
  </p:clrMapOvr>
</p:sld>
</file>

<file path=ppt/theme/theme1.xml><?xml version="1.0" encoding="utf-8"?>
<a:theme xmlns:a="http://schemas.openxmlformats.org/drawingml/2006/main" name="DC Health Link p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CDI">
      <a:majorFont>
        <a:latin typeface="Helvetica LT Std"/>
        <a:ea typeface=""/>
        <a:cs typeface=""/>
      </a:majorFont>
      <a:minorFont>
        <a:latin typeface="Helvetica LT St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C Health Link p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CDI">
      <a:majorFont>
        <a:latin typeface="Helvetica LT Std"/>
        <a:ea typeface=""/>
        <a:cs typeface=""/>
      </a:majorFont>
      <a:minorFont>
        <a:latin typeface="Helvetica LT St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0ab14d4f-91d8-4547-bd61-fddef943849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480111621FB2843928F60BD7D56656D" ma:contentTypeVersion="3" ma:contentTypeDescription="Create a new document." ma:contentTypeScope="" ma:versionID="78b6fac69236f1ed0110629e59c3439e">
  <xsd:schema xmlns:xsd="http://www.w3.org/2001/XMLSchema" xmlns:xs="http://www.w3.org/2001/XMLSchema" xmlns:p="http://schemas.microsoft.com/office/2006/metadata/properties" xmlns:ns3="0ab14d4f-91d8-4547-bd61-fddef943849b" targetNamespace="http://schemas.microsoft.com/office/2006/metadata/properties" ma:root="true" ma:fieldsID="5a16e49367e8dfee97bf4ecb6b03cc94" ns3:_="">
    <xsd:import namespace="0ab14d4f-91d8-4547-bd61-fddef943849b"/>
    <xsd:element name="properties">
      <xsd:complexType>
        <xsd:sequence>
          <xsd:element name="documentManagement">
            <xsd:complexType>
              <xsd:all>
                <xsd:element ref="ns3:MediaServiceMetadata" minOccurs="0"/>
                <xsd:element ref="ns3:MediaServiceFastMetadata"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b14d4f-91d8-4547-bd61-fddef94384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D4E9DD-54DF-40E0-B551-501988C8C15E}">
  <ds:schemaRefs>
    <ds:schemaRef ds:uri="http://schemas.microsoft.com/sharepoint/v3/contenttype/forms"/>
  </ds:schemaRefs>
</ds:datastoreItem>
</file>

<file path=customXml/itemProps2.xml><?xml version="1.0" encoding="utf-8"?>
<ds:datastoreItem xmlns:ds="http://schemas.openxmlformats.org/officeDocument/2006/customXml" ds:itemID="{6ACEDEE9-45BC-4FA7-A74D-91922FD4828C}">
  <ds:schemaRefs>
    <ds:schemaRef ds:uri="http://purl.org/dc/terms/"/>
    <ds:schemaRef ds:uri="0ab14d4f-91d8-4547-bd61-fddef943849b"/>
    <ds:schemaRef ds:uri="http://purl.org/dc/dcmitype/"/>
    <ds:schemaRef ds:uri="http://purl.org/dc/elements/1.1/"/>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739A5268-A24A-40E0-ABCE-828254406C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b14d4f-91d8-4547-bd61-fddef94384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103828</TotalTime>
  <Words>1507</Words>
  <Application>Microsoft Office PowerPoint</Application>
  <PresentationFormat>On-screen Show (4:3)</PresentationFormat>
  <Paragraphs>241</Paragraphs>
  <Slides>19</Slides>
  <Notes>14</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Aptos</vt:lpstr>
      <vt:lpstr>Aptos Narrow</vt:lpstr>
      <vt:lpstr>Arial</vt:lpstr>
      <vt:lpstr>Calibri</vt:lpstr>
      <vt:lpstr>Helvetica LT Std</vt:lpstr>
      <vt:lpstr>Lucida Sans Unicode</vt:lpstr>
      <vt:lpstr>Times New Roman</vt:lpstr>
      <vt:lpstr>Wingdings</vt:lpstr>
      <vt:lpstr>DC Health Link pp</vt:lpstr>
      <vt:lpstr>2_DC Health Link pp</vt:lpstr>
      <vt:lpstr>    DISB Public Hearing  PROPOSED HEALTH INSURANCE RATES FOR 2025 August 20, 2024    Mila Kofman, JD Executive Director DC Health Benefit Exchange Authority      </vt:lpstr>
      <vt:lpstr>PowerPoint Presentation</vt:lpstr>
      <vt:lpstr>HBX Role in Rate Review</vt:lpstr>
      <vt:lpstr>Insurer Proposed Premium Changes 2025 &amp; HBX Recommendations:  Individual Marketplace</vt:lpstr>
      <vt:lpstr>Small Group Marketplace</vt:lpstr>
      <vt:lpstr>Impact of Premium Increases on HealthCare4ChildCare</vt:lpstr>
      <vt:lpstr>EXAMPLE:  A 29-year old resident purchased the lowest cost bronze plan in 2018 ($6,200 deductible in 2018) and paid $211.11/month.  In 2024, that resident pays $391.26/month and has a $6,350 deductible. This is an 85% increase.    In the individual marketplace, only 23% of enrollees get lower monthly premium (APTC).  This means that 4 of 5 enrollees pay the full premium on a monthly basis. </vt:lpstr>
      <vt:lpstr>Premium increases disproportionally impact DC’s Black and Brown residents and families</vt:lpstr>
      <vt:lpstr>Individual market premiums in the District are now among the highest in the nation</vt:lpstr>
      <vt:lpstr>Individual and family health insurance should be affordable for self-employed residents, DC’s entrepreneurs, residents without job-based coverage, and residents losing Medicaid coverage.  </vt:lpstr>
      <vt:lpstr>Small businesses and Non-Profits in DC face significant challenges</vt:lpstr>
      <vt:lpstr>Small group premiums are more expensive in DC than in MD and the gap is growing:</vt:lpstr>
      <vt:lpstr>Small Group Market Proposed Premiums are Unsustainable for Employers and Workers</vt:lpstr>
      <vt:lpstr>Annual and cumulative effect of increasing small group premiums is hurting District small businesses, non-profits, and their employees</vt:lpstr>
      <vt:lpstr>Risk-Based Capital Ratio (200% requires action) </vt:lpstr>
      <vt:lpstr>Risk &amp; Profit in Insurer-Proposed 2025 Premiums  and Projected Medical Loss Ratio  (how much of the premium pays for care)</vt:lpstr>
      <vt:lpstr>Summary of Recommendations</vt:lpstr>
      <vt:lpstr>Policy recommendation: do not approve requested small group premium increases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Long</dc:creator>
  <cp:lastModifiedBy>Kofman, Mila (DCHBX)</cp:lastModifiedBy>
  <cp:revision>1753</cp:revision>
  <cp:lastPrinted>2024-08-19T19:29:03Z</cp:lastPrinted>
  <dcterms:created xsi:type="dcterms:W3CDTF">2014-01-16T16:28:27Z</dcterms:created>
  <dcterms:modified xsi:type="dcterms:W3CDTF">2024-08-19T19:29:06Z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0x0101004480111621FB2843928F60BD7D56656D</vt:lpwstr>
  </property>
</Properties>
</file>