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71" r:id="rId5"/>
  </p:sldMasterIdLst>
  <p:notesMasterIdLst>
    <p:notesMasterId r:id="rId25"/>
  </p:notesMasterIdLst>
  <p:handoutMasterIdLst>
    <p:handoutMasterId r:id="rId26"/>
  </p:handoutMasterIdLst>
  <p:sldIdLst>
    <p:sldId id="428" r:id="rId6"/>
    <p:sldId id="460" r:id="rId7"/>
    <p:sldId id="467" r:id="rId8"/>
    <p:sldId id="573" r:id="rId9"/>
    <p:sldId id="649" r:id="rId10"/>
    <p:sldId id="661" r:id="rId11"/>
    <p:sldId id="666" r:id="rId12"/>
    <p:sldId id="653" r:id="rId13"/>
    <p:sldId id="663" r:id="rId14"/>
    <p:sldId id="618" r:id="rId15"/>
    <p:sldId id="648" r:id="rId16"/>
    <p:sldId id="665" r:id="rId17"/>
    <p:sldId id="664" r:id="rId18"/>
    <p:sldId id="539" r:id="rId19"/>
    <p:sldId id="644" r:id="rId20"/>
    <p:sldId id="578" r:id="rId21"/>
    <p:sldId id="656" r:id="rId22"/>
    <p:sldId id="658" r:id="rId23"/>
    <p:sldId id="4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5" userDrawn="1">
          <p15:clr>
            <a:srgbClr val="A4A3A4"/>
          </p15:clr>
        </p15:guide>
        <p15:guide id="2" pos="2113" userDrawn="1">
          <p15:clr>
            <a:srgbClr val="A4A3A4"/>
          </p15:clr>
        </p15:guide>
        <p15:guide id="3" orient="horz" pos="2787" userDrawn="1">
          <p15:clr>
            <a:srgbClr val="A4A3A4"/>
          </p15:clr>
        </p15:guide>
        <p15:guide id="4" pos="2067" userDrawn="1">
          <p15:clr>
            <a:srgbClr val="A4A3A4"/>
          </p15:clr>
        </p15:guide>
        <p15:guide id="5" orient="horz" pos="2880" userDrawn="1">
          <p15:clr>
            <a:srgbClr val="A4A3A4"/>
          </p15:clr>
        </p15:guide>
        <p15:guide id="6" pos="2161" userDrawn="1">
          <p15:clr>
            <a:srgbClr val="A4A3A4"/>
          </p15:clr>
        </p15:guide>
        <p15:guide id="7" orient="horz" pos="2927" userDrawn="1">
          <p15:clr>
            <a:srgbClr val="A4A3A4"/>
          </p15:clr>
        </p15:guide>
        <p15:guide id="8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25680C-C693-98D1-8DDB-9BB6A233DA3C}" name="Beard, Andre (DCHBX)" initials="BA(" userId="S::andre.beard1@dc.gov::b17c6091-2ac0-4cc8-9e67-083808fc9b9b" providerId="AD"/>
  <p188:author id="{5FE1BC20-F55A-0E84-E24D-899D708DC44C}" name="Kofman, Mila (DCHBX)" initials="KM(" userId="S::Mila.Kofman@dc.gov::b860d874-a9fa-4482-804c-88a02a0ddbdf" providerId="AD"/>
  <p188:author id="{B674B138-417A-1381-4769-652A01DCD068}" name="Dzurec, Kathryn (DCHBX)" initials="DK(" userId="S::kathryn.dzurec@dc.gov::08b83fa7-b2a7-4e71-b56f-1d0b9b9f66c3" providerId="AD"/>
  <p188:author id="{37B0E487-645E-ADE1-7382-7B07D8ED2DF0}" name="O’Brien, Ellen (DCHBX)" initials="OE(" userId="S::ellen.obrien2@dc.gov::c806e19f-2573-4bc6-a07a-6e9e0d4c1de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fman, Mila (DCHBX)" initials="KM(" lastIdx="1" clrIdx="0">
    <p:extLst>
      <p:ext uri="{19B8F6BF-5375-455C-9EA6-DF929625EA0E}">
        <p15:presenceInfo xmlns:p15="http://schemas.microsoft.com/office/powerpoint/2012/main" userId="S-1-5-21-1713817121-306583656-3812618881-91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B9B93A"/>
    <a:srgbClr val="AEB0B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2762" autoAdjust="0"/>
  </p:normalViewPr>
  <p:slideViewPr>
    <p:cSldViewPr>
      <p:cViewPr varScale="1">
        <p:scale>
          <a:sx n="48" d="100"/>
          <a:sy n="48" d="100"/>
        </p:scale>
        <p:origin x="15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3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764"/>
    </p:cViewPr>
  </p:sorterViewPr>
  <p:notesViewPr>
    <p:cSldViewPr>
      <p:cViewPr>
        <p:scale>
          <a:sx n="160" d="100"/>
          <a:sy n="160" d="100"/>
        </p:scale>
        <p:origin x="268" y="76"/>
      </p:cViewPr>
      <p:guideLst>
        <p:guide orient="horz" pos="2835"/>
        <p:guide pos="2113"/>
        <p:guide orient="horz" pos="2787"/>
        <p:guide pos="2067"/>
        <p:guide orient="horz" pos="2880"/>
        <p:guide pos="2161"/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71696" cy="456888"/>
          </a:xfrm>
          <a:prstGeom prst="rect">
            <a:avLst/>
          </a:prstGeom>
        </p:spPr>
        <p:txBody>
          <a:bodyPr vert="horz" lIns="89532" tIns="44766" rIns="89532" bIns="447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60" y="6"/>
            <a:ext cx="2971696" cy="456888"/>
          </a:xfrm>
          <a:prstGeom prst="rect">
            <a:avLst/>
          </a:prstGeom>
        </p:spPr>
        <p:txBody>
          <a:bodyPr vert="horz" lIns="89532" tIns="44766" rIns="89532" bIns="44766" rtlCol="0"/>
          <a:lstStyle>
            <a:lvl1pPr algn="r">
              <a:defRPr sz="1200"/>
            </a:lvl1pPr>
          </a:lstStyle>
          <a:p>
            <a:fld id="{CB373C53-922F-4D63-91BA-AFD274852E53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685555"/>
            <a:ext cx="2971696" cy="456888"/>
          </a:xfrm>
          <a:prstGeom prst="rect">
            <a:avLst/>
          </a:prstGeom>
        </p:spPr>
        <p:txBody>
          <a:bodyPr vert="horz" lIns="89532" tIns="44766" rIns="89532" bIns="447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60" y="8685555"/>
            <a:ext cx="2971696" cy="456888"/>
          </a:xfrm>
          <a:prstGeom prst="rect">
            <a:avLst/>
          </a:prstGeom>
        </p:spPr>
        <p:txBody>
          <a:bodyPr vert="horz" lIns="89532" tIns="44766" rIns="89532" bIns="44766" rtlCol="0" anchor="b"/>
          <a:lstStyle>
            <a:lvl1pPr algn="r">
              <a:defRPr sz="1200"/>
            </a:lvl1pPr>
          </a:lstStyle>
          <a:p>
            <a:fld id="{71212412-E2B5-458C-87C6-F928CFF312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7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362" tIns="45679" rIns="91362" bIns="456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362" tIns="45679" rIns="91362" bIns="45679" rtlCol="0"/>
          <a:lstStyle>
            <a:lvl1pPr algn="r">
              <a:defRPr sz="1200"/>
            </a:lvl1pPr>
          </a:lstStyle>
          <a:p>
            <a:fld id="{627B7FF1-578A-492E-87B4-2A524BFE7AEF}" type="datetimeFigureOut">
              <a:rPr lang="en-US" smtClean="0"/>
              <a:t>8/25/2023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4213"/>
            <a:ext cx="4572000" cy="34305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2" tIns="45679" rIns="91362" bIns="456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4"/>
            <a:ext cx="5486400" cy="4114800"/>
          </a:xfrm>
          <a:prstGeom prst="rect">
            <a:avLst/>
          </a:prstGeom>
        </p:spPr>
        <p:txBody>
          <a:bodyPr vert="horz" lIns="91362" tIns="45679" rIns="91362" bIns="456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</p:spPr>
        <p:txBody>
          <a:bodyPr vert="horz" lIns="91362" tIns="45679" rIns="91362" bIns="456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2"/>
            <a:ext cx="2971800" cy="457200"/>
          </a:xfrm>
          <a:prstGeom prst="rect">
            <a:avLst/>
          </a:prstGeom>
        </p:spPr>
        <p:txBody>
          <a:bodyPr vert="horz" lIns="91362" tIns="45679" rIns="91362" bIns="45679" rtlCol="0" anchor="b"/>
          <a:lstStyle>
            <a:lvl1pPr algn="r">
              <a:defRPr sz="1200"/>
            </a:lvl1pPr>
          </a:lstStyle>
          <a:p>
            <a:fld id="{F881AD1C-B35A-42CF-89BC-770C3EDCC1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7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651E6-A78E-A743-8931-D22FCBC8AD2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12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355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294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245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4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750"/>
              </a:spcAft>
              <a:buFont typeface="Symbol" panose="05050102010706020507" pitchFamily="18" charset="2"/>
              <a:buNone/>
            </a:pP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ubai" panose="020B0503030403030204" pitchFamily="34" charset="-78"/>
              </a:rPr>
            </a:b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193483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170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750"/>
              </a:spcAft>
              <a:buFont typeface="Symbol" panose="05050102010706020507" pitchFamily="18" charset="2"/>
              <a:buChar char=""/>
            </a:pP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ubai" panose="020B0503030403030204" pitchFamily="34" charset="-78"/>
              </a:rPr>
            </a:b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473489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331658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7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7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99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749"/>
              </a:spcAft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      </a:t>
            </a: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09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9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5838">
              <a:defRPr/>
            </a:pPr>
            <a:fld id="{F881AD1C-B35A-42CF-89BC-770C3EDCC102}" type="slidenum">
              <a:rPr lang="en-US">
                <a:solidFill>
                  <a:prstClr val="black"/>
                </a:solidFill>
                <a:latin typeface="Calibri"/>
              </a:rPr>
              <a:pPr defTabSz="895838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5241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08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39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1AD1C-B35A-42CF-89BC-770C3EDCC1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9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8001000" cy="10668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5AAA-A516-4248-98A4-C882212315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1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057400" cy="460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602163"/>
          </a:xfrm>
        </p:spPr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505A-D1F6-4BBE-BA02-A3C918F99D7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43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8001000" cy="10668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9DD0-5AEB-4140-90CB-C28F2BD495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8010-35F6-41C3-BC2A-E4469C38FF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8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AFA9-C530-406E-8149-0034FE45A1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154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0F9E-475F-4A41-9076-2F458D474C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15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34A7-7F4E-4806-928E-45A4681CC5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4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B61C-EA69-42F8-BA2C-DF22705FA7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68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162050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008313" cy="3200400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B4DD-A617-40C9-B51F-E3D30A4F02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313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7848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23999"/>
            <a:ext cx="7848600" cy="3203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7848600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F11-479E-41C4-953A-9EF64A8BA5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64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7AFA-4F46-4FBD-BC14-A442F373BB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62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US" sz="1100" kern="120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D746-27A4-4E8C-A41F-074909A83A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05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057400" cy="460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602163"/>
          </a:xfrm>
        </p:spPr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17DD-8841-4DBE-9CA4-2EB4CBB0CF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1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D370-6EDA-4F82-AA57-B594216EE4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5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32E85-5F49-48F2-9509-2F67F63ECA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49D3-B456-4419-A72D-1FC129E6F9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8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B56A-49DD-476A-8B44-347B51F616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4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3008313" cy="1162050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008313" cy="3200400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FAE6-B566-4C75-B607-A1E0882BFF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68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7848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23999"/>
            <a:ext cx="7848600" cy="3203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7848600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4E1EB-E2BF-4704-A698-2B7B026640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90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400" b="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C07A-E841-4959-9D12-E386189FAB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9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847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8229600" cy="353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C00E-CAC4-41C0-B215-5A6FF2523F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14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b="0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600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1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847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8229600" cy="353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Click to edit Master text styles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Second level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Third level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Fourth level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Lucida Sans Unicode" pitchFamily="34" charset="0"/>
              <a:buChar char="‣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F88D-ABF0-407E-B99F-AB70479D51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8/25/2023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497FD-CF8D-4537-AF22-4084C80EE5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00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b="0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600" kern="1200" dirty="0" smtClean="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100" kern="1200" dirty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state-indicator/average-marketplace-premiums-by-metal-tie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i.org/resources/budge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chealthmatters.org/demographicdata?id=130951&amp;sectionId=9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" y="0"/>
            <a:ext cx="9144000" cy="3246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71038" y="4082831"/>
            <a:ext cx="3093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46121"/>
            <a:ext cx="9144000" cy="3611879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3000" b="1" dirty="0">
                <a:solidFill>
                  <a:schemeClr val="bg1"/>
                </a:solidFill>
              </a:rPr>
            </a:b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DISB Public Hearing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PROPOSED HEALTH INSURANCE RATES FOR 2024</a:t>
            </a:r>
            <a:br>
              <a:rPr lang="en-US" sz="31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August 24, 2023</a:t>
            </a:r>
            <a:br>
              <a:rPr lang="en-US" sz="2000" b="1" dirty="0">
                <a:solidFill>
                  <a:schemeClr val="bg1"/>
                </a:solidFill>
              </a:rPr>
            </a:br>
            <a:br>
              <a:rPr lang="en-US" sz="2000" b="1" dirty="0">
                <a:solidFill>
                  <a:schemeClr val="bg1"/>
                </a:solidFill>
              </a:rPr>
            </a:br>
            <a:br>
              <a:rPr lang="en-US" sz="2000" b="1" dirty="0">
                <a:solidFill>
                  <a:schemeClr val="bg1"/>
                </a:solidFill>
              </a:rPr>
            </a:br>
            <a:br>
              <a:rPr lang="en-US" sz="800" b="1" dirty="0">
                <a:solidFill>
                  <a:schemeClr val="bg1"/>
                </a:solidFill>
              </a:rPr>
            </a:br>
            <a:r>
              <a:rPr lang="en-US" sz="2900" b="1" dirty="0">
                <a:solidFill>
                  <a:schemeClr val="bg1"/>
                </a:solidFill>
              </a:rPr>
              <a:t>DC Health Benefit Exchange Authority</a:t>
            </a:r>
            <a:br>
              <a:rPr lang="en-US" sz="3100" dirty="0">
                <a:solidFill>
                  <a:schemeClr val="bg1"/>
                </a:solidFill>
              </a:rPr>
            </a:br>
            <a:br>
              <a:rPr lang="en-US" sz="2200" b="1" dirty="0">
                <a:solidFill>
                  <a:schemeClr val="bg1"/>
                </a:solidFill>
              </a:rPr>
            </a:br>
            <a:r>
              <a:rPr lang="en-US" sz="2200" b="1" dirty="0">
                <a:solidFill>
                  <a:srgbClr val="FFFF00"/>
                </a:solidFill>
              </a:rPr>
              <a:t>Mila Kofman, JD</a:t>
            </a:r>
            <a:br>
              <a:rPr lang="en-US" sz="2200" b="1" dirty="0">
                <a:solidFill>
                  <a:srgbClr val="FFFF00"/>
                </a:solidFill>
              </a:rPr>
            </a:br>
            <a:r>
              <a:rPr lang="en-US" sz="2200" b="1" dirty="0">
                <a:solidFill>
                  <a:srgbClr val="FFFF00"/>
                </a:solidFill>
              </a:rPr>
              <a:t>Executive Director</a:t>
            </a:r>
            <a:br>
              <a:rPr lang="en-US" sz="2200" b="1" dirty="0">
                <a:solidFill>
                  <a:srgbClr val="FFFF00"/>
                </a:solidFill>
              </a:rPr>
            </a:br>
            <a:br>
              <a:rPr lang="en-US" sz="2200" b="1" dirty="0">
                <a:solidFill>
                  <a:srgbClr val="FFFF00"/>
                </a:solidFill>
              </a:rPr>
            </a:br>
            <a:endParaRPr lang="en-US" sz="2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14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8A7B2-F43E-E58D-F37C-6100EA687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sz="2600" b="1" dirty="0">
              <a:ea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b="1" dirty="0">
                <a:ea typeface="Calibri" panose="020F0502020204030204" pitchFamily="34" charset="0"/>
              </a:rPr>
              <a:t>Individual and family health insurance should be affordable for entrepreneurs, residents without job-based coverage, and residents losing Medicaid coverage.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b="1" dirty="0">
                <a:ea typeface="Calibri" panose="020F0502020204030204" pitchFamily="34" charset="0"/>
              </a:rPr>
              <a:t>DC’s individual market has the lowest enrollment since 2014 (ACA marketplace’s first year of operations) and high premiums cause many residents to be uninsured.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b="1" dirty="0">
                <a:ea typeface="Calibri" panose="020F0502020204030204" pitchFamily="34" charset="0"/>
              </a:rPr>
              <a:t>Recommendation: </a:t>
            </a:r>
            <a:endParaRPr lang="en-US" sz="2600" b="1" dirty="0">
              <a:highlight>
                <a:srgbClr val="00FF00"/>
              </a:highlight>
              <a:ea typeface="Calibri" panose="020F0502020204030204" pitchFamily="34" charset="0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rgbClr val="C00000"/>
                </a:solidFill>
                <a:ea typeface="Calibri" panose="020F0502020204030204" pitchFamily="34" charset="0"/>
              </a:rPr>
              <a:t>Do not approve carrier requested rate increases for 2024 individual market.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219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336893"/>
              </p:ext>
            </p:extLst>
          </p:nvPr>
        </p:nvGraphicFramePr>
        <p:xfrm>
          <a:off x="400050" y="2286000"/>
          <a:ext cx="8343900" cy="4070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1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0487">
                  <a:extLst>
                    <a:ext uri="{9D8B030D-6E8A-4147-A177-3AD203B41FA5}">
                      <a16:colId xmlns:a16="http://schemas.microsoft.com/office/drawing/2014/main" val="2745187618"/>
                    </a:ext>
                  </a:extLst>
                </a:gridCol>
                <a:gridCol w="2541097">
                  <a:extLst>
                    <a:ext uri="{9D8B030D-6E8A-4147-A177-3AD203B41FA5}">
                      <a16:colId xmlns:a16="http://schemas.microsoft.com/office/drawing/2014/main" val="1706085065"/>
                    </a:ext>
                  </a:extLst>
                </a:gridCol>
              </a:tblGrid>
              <a:tr h="11249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Insurer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Insurer Proposed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Changes (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Average)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OW Actuarial Factors Analysis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HBX Recommendations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99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CareFirst HMO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18.5%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11.2%</a:t>
                      </a:r>
                    </a:p>
                  </a:txBody>
                  <a:tcPr marL="64046" marR="64046" marT="0" marB="0" anchor="ctr"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Individual market is unaffordable. Do not approve insurers’ proposed rates</a:t>
                      </a:r>
                    </a:p>
                  </a:txBody>
                  <a:tcPr marL="64046" marR="64046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4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CareFirst PPO (GHMSI)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9.9%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0.8%</a:t>
                      </a: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C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8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Kaiser Permanente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12.0%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Priced to a 12.3% loss and projected MLR of 121.0%</a:t>
                      </a:r>
                    </a:p>
                  </a:txBody>
                  <a:tcPr marL="64046" marR="64046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295400"/>
            <a:ext cx="9220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Insurer Proposed Premium Changes 2024 &amp; HBX Recommendations:  Individual Marketplace</a:t>
            </a:r>
          </a:p>
        </p:txBody>
      </p:sp>
    </p:spTree>
    <p:extLst>
      <p:ext uri="{BB962C8B-B14F-4D97-AF65-F5344CB8AC3E}">
        <p14:creationId xmlns:p14="http://schemas.microsoft.com/office/powerpoint/2010/main" val="3657775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1AAB-BC22-A569-A75F-15503568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0199"/>
            <a:ext cx="8229600" cy="12954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latin typeface="+mn-lt"/>
              </a:rPr>
              <a:t>Small Group Market Proposed Premiums are Unsustainable for Employers and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26E5-2704-865B-7928-99AB3F12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00400"/>
            <a:ext cx="8382000" cy="3276600"/>
          </a:xfrm>
        </p:spPr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endParaRPr lang="en-US" sz="2400" dirty="0">
              <a:ea typeface="Calibri" panose="020F0502020204030204" pitchFamily="34" charset="0"/>
            </a:endParaRPr>
          </a:p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r>
              <a:rPr lang="en-US" sz="2400" dirty="0">
                <a:ea typeface="Calibri" panose="020F0502020204030204" pitchFamily="34" charset="0"/>
              </a:rPr>
              <a:t>While the small group market is competitive – 211 options from 3 United HealthCare companies, 2 Aetna companies, CareFirst Blue Cross Blue Shield, and Kaiser Permanente – </a:t>
            </a:r>
            <a:r>
              <a:rPr lang="en-US" sz="2400" b="1" dirty="0">
                <a:solidFill>
                  <a:srgbClr val="C00000"/>
                </a:solidFill>
                <a:ea typeface="Calibri" panose="020F0502020204030204" pitchFamily="34" charset="0"/>
              </a:rPr>
              <a:t>the</a:t>
            </a:r>
            <a:r>
              <a:rPr lang="en-US" sz="2400" dirty="0">
                <a:solidFill>
                  <a:srgbClr val="C00000"/>
                </a:solidFill>
                <a:ea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a typeface="Calibri" panose="020F0502020204030204" pitchFamily="34" charset="0"/>
              </a:rPr>
              <a:t>annual and cumulative effect of increasing small group market premiums is hurting District small businesses and their employees.</a:t>
            </a:r>
            <a:br>
              <a:rPr lang="en-US" sz="2400" dirty="0">
                <a:ea typeface="Calibri" panose="020F0502020204030204" pitchFamily="34" charset="0"/>
              </a:rPr>
            </a:br>
            <a:endParaRPr lang="en-US" sz="19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32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81AAB-BC22-A569-A75F-15503568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0199"/>
            <a:ext cx="8229600" cy="11430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rgbClr val="C00000"/>
                </a:solidFill>
                <a:ea typeface="Calibri" panose="020F0502020204030204" pitchFamily="34" charset="0"/>
              </a:rPr>
              <a:t>Annual and cumulative effect of increasing small group premiums is hurting District small businesses, non-profits, and their employees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26E5-2704-865B-7928-99AB3F129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382000" cy="36576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5000"/>
              </a:lnSpc>
              <a:spcBef>
                <a:spcPts val="600"/>
              </a:spcBef>
              <a:buNone/>
            </a:pPr>
            <a:br>
              <a:rPr lang="en-US" sz="2400" dirty="0">
                <a:ea typeface="Calibri" panose="020F0502020204030204" pitchFamily="34" charset="0"/>
              </a:rPr>
            </a:br>
            <a:endParaRPr lang="en-US" sz="1900" dirty="0"/>
          </a:p>
          <a:p>
            <a:pPr marL="400050" lvl="1" indent="0">
              <a:lnSpc>
                <a:spcPct val="105000"/>
              </a:lnSpc>
              <a:spcBef>
                <a:spcPts val="600"/>
              </a:spcBef>
              <a:buNone/>
            </a:pPr>
            <a:r>
              <a:rPr lang="en-US" sz="1900" b="1" dirty="0">
                <a:effectLst/>
                <a:ea typeface="Calibri" panose="020F0502020204030204" pitchFamily="34" charset="0"/>
              </a:rPr>
              <a:t>Example:  </a:t>
            </a:r>
            <a:r>
              <a:rPr lang="en-US" sz="1900" dirty="0">
                <a:effectLst/>
                <a:ea typeface="Calibri" panose="020F0502020204030204" pitchFamily="34" charset="0"/>
              </a:rPr>
              <a:t>A District employer with 5 </a:t>
            </a:r>
            <a:r>
              <a:rPr lang="en-US" sz="1900" dirty="0">
                <a:ea typeface="Calibri" panose="020F0502020204030204" pitchFamily="34" charset="0"/>
              </a:rPr>
              <a:t>employees ages 28, 30, 32, 45, and 62 enrolled in a gold plan saw </a:t>
            </a:r>
            <a:r>
              <a:rPr lang="en-US" sz="1900" dirty="0">
                <a:effectLst/>
                <a:ea typeface="Calibri" panose="020F0502020204030204" pitchFamily="34" charset="0"/>
              </a:rPr>
              <a:t>a </a:t>
            </a:r>
            <a:r>
              <a:rPr lang="en-US" sz="19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40.5% increase </a:t>
            </a:r>
            <a:r>
              <a:rPr lang="en-US" sz="1900" dirty="0">
                <a:effectLst/>
                <a:ea typeface="Calibri" panose="020F0502020204030204" pitchFamily="34" charset="0"/>
              </a:rPr>
              <a:t>in annual premium from 2018 to 2023 going from $</a:t>
            </a:r>
            <a:r>
              <a:rPr lang="en-US" sz="1900" dirty="0"/>
              <a:t>30,816 in 2018 to $43,288 in 2023.  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900" dirty="0"/>
              <a:t>Revenue has </a:t>
            </a:r>
            <a:r>
              <a:rPr lang="en-US" sz="1900" u="sng" dirty="0"/>
              <a:t>not</a:t>
            </a:r>
            <a:r>
              <a:rPr lang="en-US" sz="1900" dirty="0"/>
              <a:t> increased by 40.5%.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900" dirty="0"/>
              <a:t>Employer costs have increased due to inflation and supply chain disruptions.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900" dirty="0"/>
              <a:t>To stay competitive the employer keeps gold coverage for employees otherwise risks losing workers.  </a:t>
            </a:r>
          </a:p>
          <a:p>
            <a:pPr marL="457200" lvl="1" indent="0">
              <a:lnSpc>
                <a:spcPct val="105000"/>
              </a:lnSpc>
              <a:spcBef>
                <a:spcPts val="600"/>
              </a:spcBef>
              <a:buNone/>
            </a:pPr>
            <a:endParaRPr lang="en-US" sz="1900" dirty="0"/>
          </a:p>
          <a:p>
            <a:pPr marL="457200" lvl="1" indent="0">
              <a:lnSpc>
                <a:spcPct val="105000"/>
              </a:lnSpc>
              <a:spcBef>
                <a:spcPts val="600"/>
              </a:spcBef>
              <a:buNone/>
            </a:pPr>
            <a:r>
              <a:rPr lang="en-US" sz="1900" b="1" dirty="0"/>
              <a:t>Note that 41% of small businesses and non-profits have platinum coverage and 36% have gold coverage to stay competitive in DC’s labor market.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295400"/>
            <a:ext cx="9144001" cy="762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Risk-Based Capital Ratio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013664"/>
              </p:ext>
            </p:extLst>
          </p:nvPr>
        </p:nvGraphicFramePr>
        <p:xfrm>
          <a:off x="190498" y="2286000"/>
          <a:ext cx="8763001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393411432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401647309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759308414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1862046724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sz="1400" b="1" dirty="0">
                          <a:latin typeface="+mn-lt"/>
                          <a:cs typeface="Calibri"/>
                        </a:rPr>
                        <a:t>Aetna</a:t>
                      </a:r>
                      <a:r>
                        <a:rPr sz="1400" b="1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400" b="1" spc="-5" dirty="0">
                          <a:latin typeface="+mn-lt"/>
                          <a:cs typeface="Calibri"/>
                        </a:rPr>
                        <a:t>PPO</a:t>
                      </a:r>
                      <a:endParaRPr sz="14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latin typeface="+mn-lt"/>
                          <a:cs typeface="Calibri"/>
                        </a:rPr>
                        <a:t>489%</a:t>
                      </a:r>
                      <a:endParaRPr sz="16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521%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469%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latin typeface="+mn-lt"/>
                        </a:rPr>
                        <a:t>359%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439%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408%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471%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565%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sz="1400" b="1" dirty="0">
                          <a:latin typeface="+mn-lt"/>
                          <a:cs typeface="Calibri"/>
                        </a:rPr>
                        <a:t>Aetna</a:t>
                      </a:r>
                      <a:r>
                        <a:rPr sz="1400" b="1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+mn-lt"/>
                          <a:cs typeface="Calibri"/>
                        </a:rPr>
                        <a:t>H</a:t>
                      </a:r>
                      <a:r>
                        <a:rPr lang="en-US" sz="1400" b="1" dirty="0">
                          <a:latin typeface="+mn-lt"/>
                          <a:cs typeface="Calibri"/>
                        </a:rPr>
                        <a:t>MO</a:t>
                      </a:r>
                      <a:endParaRPr sz="14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latin typeface="+mn-lt"/>
                          <a:cs typeface="Calibri"/>
                        </a:rPr>
                        <a:t>570%</a:t>
                      </a:r>
                      <a:endParaRPr sz="16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654%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611%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latin typeface="+mn-lt"/>
                        </a:rPr>
                        <a:t>533%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577%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565%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424%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585%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sz="1400" b="1" dirty="0">
                          <a:latin typeface="+mn-lt"/>
                          <a:cs typeface="Calibri"/>
                        </a:rPr>
                        <a:t>UnitedHealthcare</a:t>
                      </a:r>
                      <a:r>
                        <a:rPr lang="en-US" sz="1400" b="1" dirty="0">
                          <a:latin typeface="+mn-lt"/>
                          <a:cs typeface="Calibri"/>
                        </a:rPr>
                        <a:t> PPO</a:t>
                      </a:r>
                      <a:endParaRPr sz="14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latin typeface="+mn-lt"/>
                          <a:cs typeface="Calibri"/>
                        </a:rPr>
                        <a:t>814%</a:t>
                      </a:r>
                      <a:endParaRPr sz="16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666%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644%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latin typeface="+mn-lt"/>
                        </a:rPr>
                        <a:t>539%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536%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472%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480%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557%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sz="1400" b="1" dirty="0">
                          <a:latin typeface="+mn-lt"/>
                          <a:cs typeface="Calibri"/>
                        </a:rPr>
                        <a:t>United</a:t>
                      </a:r>
                      <a:r>
                        <a:rPr sz="1400" b="1" spc="-5" dirty="0">
                          <a:latin typeface="+mn-lt"/>
                          <a:cs typeface="Calibri"/>
                        </a:rPr>
                        <a:t> </a:t>
                      </a:r>
                      <a:r>
                        <a:rPr sz="1400" b="1" dirty="0">
                          <a:latin typeface="+mn-lt"/>
                          <a:cs typeface="Calibri"/>
                        </a:rPr>
                        <a:t>Healthcare </a:t>
                      </a:r>
                      <a:r>
                        <a:rPr lang="en-US" sz="1400" b="1" dirty="0">
                          <a:latin typeface="+mn-lt"/>
                          <a:cs typeface="Calibri"/>
                        </a:rPr>
                        <a:t>HMO</a:t>
                      </a:r>
                      <a:endParaRPr sz="14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latin typeface="+mn-lt"/>
                          <a:cs typeface="Calibri"/>
                        </a:rPr>
                        <a:t>957%</a:t>
                      </a:r>
                      <a:endParaRPr sz="16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2,780%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685%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latin typeface="+mn-lt"/>
                        </a:rPr>
                        <a:t>343%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372%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498%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403%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sz="1400" b="1" spc="-5" dirty="0">
                          <a:latin typeface="+mn-lt"/>
                          <a:cs typeface="Calibri"/>
                        </a:rPr>
                        <a:t>Optimu</a:t>
                      </a:r>
                      <a:r>
                        <a:rPr sz="1400" b="1" dirty="0">
                          <a:latin typeface="+mn-lt"/>
                          <a:cs typeface="Calibri"/>
                        </a:rPr>
                        <a:t>m </a:t>
                      </a:r>
                      <a:r>
                        <a:rPr sz="1400" b="1" spc="-5" dirty="0">
                          <a:latin typeface="+mn-lt"/>
                          <a:cs typeface="Calibri"/>
                        </a:rPr>
                        <a:t>Choic</a:t>
                      </a:r>
                      <a:r>
                        <a:rPr sz="1400" b="1" dirty="0">
                          <a:latin typeface="+mn-lt"/>
                          <a:cs typeface="Calibri"/>
                        </a:rPr>
                        <a:t>e Inc.</a:t>
                      </a:r>
                      <a:r>
                        <a:rPr lang="en-US" sz="1400" b="1" dirty="0">
                          <a:latin typeface="+mn-lt"/>
                          <a:cs typeface="Calibri"/>
                        </a:rPr>
                        <a:t> HMO</a:t>
                      </a:r>
                      <a:endParaRPr sz="14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latin typeface="+mn-lt"/>
                          <a:cs typeface="Calibri"/>
                        </a:rPr>
                        <a:t>538%</a:t>
                      </a:r>
                      <a:endParaRPr sz="1600" b="1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554%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latin typeface="+mn-lt"/>
                          <a:cs typeface="Calibri"/>
                        </a:rPr>
                        <a:t>592%</a:t>
                      </a:r>
                      <a:endParaRPr sz="16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latin typeface="+mn-lt"/>
                        </a:rPr>
                        <a:t>760%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925%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701%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741%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sz="1400" b="1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CareFirs</a:t>
                      </a:r>
                      <a:r>
                        <a:rPr sz="14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PPO </a:t>
                      </a:r>
                      <a:r>
                        <a:rPr sz="1400" b="1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(GHMSI)</a:t>
                      </a:r>
                      <a:r>
                        <a:rPr lang="en-US" sz="1400" b="1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891%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984%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1,194%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latin typeface="+mn-lt"/>
                        </a:rPr>
                        <a:t>1,088%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923%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1,011%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851%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882%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sz="1400" b="1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CareFirs</a:t>
                      </a:r>
                      <a:r>
                        <a:rPr sz="14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HMO </a:t>
                      </a:r>
                      <a:r>
                        <a:rPr sz="1400" b="1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(BlueChoice)</a:t>
                      </a:r>
                      <a:endParaRPr sz="1400" b="1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461%</a:t>
                      </a:r>
                      <a:endParaRPr sz="1600" b="1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483%</a:t>
                      </a:r>
                      <a:endParaRPr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766%</a:t>
                      </a:r>
                      <a:endParaRPr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latin typeface="+mn-lt"/>
                        </a:rPr>
                        <a:t>845%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635%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721%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807%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911%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sz="14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Kaiser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467%</a:t>
                      </a:r>
                      <a:endParaRPr sz="1600" b="1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507%</a:t>
                      </a:r>
                      <a:endParaRPr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92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434%</a:t>
                      </a:r>
                      <a:endParaRPr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0" dirty="0">
                          <a:latin typeface="+mn-lt"/>
                        </a:rPr>
                        <a:t>371%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529%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231%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320%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latin typeface="+mn-lt"/>
                        </a:rPr>
                        <a:t>365%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4D7AC89-C1BF-439C-B03E-241839AF3ED6}"/>
              </a:ext>
            </a:extLst>
          </p:cNvPr>
          <p:cNvSpPr txBox="1"/>
          <p:nvPr/>
        </p:nvSpPr>
        <p:spPr>
          <a:xfrm>
            <a:off x="381000" y="6400800"/>
            <a:ext cx="8839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Note: RBC of 200% requires corrective action.  All companies report a strong financial condition.  </a:t>
            </a:r>
          </a:p>
        </p:txBody>
      </p:sp>
    </p:spTree>
    <p:extLst>
      <p:ext uri="{BB962C8B-B14F-4D97-AF65-F5344CB8AC3E}">
        <p14:creationId xmlns:p14="http://schemas.microsoft.com/office/powerpoint/2010/main" val="3459052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7E57-26C6-4C27-95EA-C299ADE98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Risk &amp; Profit in Insurer-Proposed 2024 Premiums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 and Projected Medical Loss Ratio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(how much of the premium pays for care)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09E9A06-7400-936F-9156-7E8EC5597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41411"/>
              </p:ext>
            </p:extLst>
          </p:nvPr>
        </p:nvGraphicFramePr>
        <p:xfrm>
          <a:off x="152400" y="2362200"/>
          <a:ext cx="8915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951">
                  <a:extLst>
                    <a:ext uri="{9D8B030D-6E8A-4147-A177-3AD203B41FA5}">
                      <a16:colId xmlns:a16="http://schemas.microsoft.com/office/drawing/2014/main" val="878976457"/>
                    </a:ext>
                  </a:extLst>
                </a:gridCol>
                <a:gridCol w="1963024">
                  <a:extLst>
                    <a:ext uri="{9D8B030D-6E8A-4147-A177-3AD203B41FA5}">
                      <a16:colId xmlns:a16="http://schemas.microsoft.com/office/drawing/2014/main" val="776991941"/>
                    </a:ext>
                  </a:extLst>
                </a:gridCol>
                <a:gridCol w="1472268">
                  <a:extLst>
                    <a:ext uri="{9D8B030D-6E8A-4147-A177-3AD203B41FA5}">
                      <a16:colId xmlns:a16="http://schemas.microsoft.com/office/drawing/2014/main" val="2200252152"/>
                    </a:ext>
                  </a:extLst>
                </a:gridCol>
                <a:gridCol w="1308682">
                  <a:extLst>
                    <a:ext uri="{9D8B030D-6E8A-4147-A177-3AD203B41FA5}">
                      <a16:colId xmlns:a16="http://schemas.microsoft.com/office/drawing/2014/main" val="1184463350"/>
                    </a:ext>
                  </a:extLst>
                </a:gridCol>
                <a:gridCol w="1390475">
                  <a:extLst>
                    <a:ext uri="{9D8B030D-6E8A-4147-A177-3AD203B41FA5}">
                      <a16:colId xmlns:a16="http://schemas.microsoft.com/office/drawing/2014/main" val="2535538363"/>
                    </a:ext>
                  </a:extLst>
                </a:gridCol>
              </a:tblGrid>
              <a:tr h="3575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Individual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Small Group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3751624"/>
                  </a:ext>
                </a:extLst>
              </a:tr>
              <a:tr h="8816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Risk &amp; Profit (contribution to surplus)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Projected MLR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Risk &amp; Profit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Projected MLR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74384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r>
                        <a:rPr lang="en-US" b="1" dirty="0"/>
                        <a:t>CareFirst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6701826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r>
                        <a:rPr lang="en-US" b="1" dirty="0"/>
                        <a:t>CareFirst PPO (GHMSI)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86.7%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4708997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r>
                        <a:rPr lang="en-US" b="1" dirty="0"/>
                        <a:t>Kaiser Permanente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-12.3%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121.0%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-27.3%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>
                          <a:solidFill>
                            <a:srgbClr val="C00000"/>
                          </a:solidFill>
                        </a:rPr>
                        <a:t>104.0%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3055279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r>
                        <a:rPr lang="en-US" b="1" dirty="0"/>
                        <a:t>Aetna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84.6%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5382457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r>
                        <a:rPr lang="en-US" b="1" dirty="0"/>
                        <a:t>Aetna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658537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r>
                        <a:rPr lang="en-US" b="1" dirty="0"/>
                        <a:t>United PPO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87.6%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844559"/>
                  </a:ext>
                </a:extLst>
              </a:tr>
              <a:tr h="357558">
                <a:tc>
                  <a:txBody>
                    <a:bodyPr/>
                    <a:lstStyle/>
                    <a:p>
                      <a:r>
                        <a:rPr lang="en-US" b="1" dirty="0"/>
                        <a:t>United Optimum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5877814"/>
                  </a:ext>
                </a:extLst>
              </a:tr>
              <a:tr h="617156">
                <a:tc>
                  <a:txBody>
                    <a:bodyPr/>
                    <a:lstStyle/>
                    <a:p>
                      <a:r>
                        <a:rPr lang="en-US" b="1" dirty="0"/>
                        <a:t>United Mid-Atlantic HMO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83.5%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767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353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C5EB8-DAC5-4CEB-915D-3C5BEFBA6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Policy recommendation: do not approve requested  small group rates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E5577-D20B-445D-9188-1865FB95A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100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800"/>
              </a:spcBef>
              <a:buFont typeface="Arial" pitchFamily="34" charset="0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DC small business and non-profit community has not fully recovered from on-going inflation, COVID supply chain issues, and other economic factors. </a:t>
            </a:r>
          </a:p>
          <a:p>
            <a:pPr marL="514350" indent="-514350">
              <a:spcBef>
                <a:spcPts val="800"/>
              </a:spcBef>
              <a:buFont typeface="Arial" pitchFamily="34" charset="0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Insurers’ financials show significant surplus and can withstand less guaranteed profit built into the proposed rate increases. </a:t>
            </a:r>
          </a:p>
          <a:p>
            <a:pPr marL="514350" indent="-514350">
              <a:spcBef>
                <a:spcPts val="800"/>
              </a:spcBef>
              <a:buFont typeface="Arial" pitchFamily="34" charset="0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Given the economic environment, we urge DISB to approve rates that result in more of every premium dollar paying for medical care (higher projected MLR).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1576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7E57-26C6-4C27-95EA-C299ADE98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533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Small Group Marketplace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262118-E9EF-3059-6542-DA9F83B823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58497"/>
              </p:ext>
            </p:extLst>
          </p:nvPr>
        </p:nvGraphicFramePr>
        <p:xfrm>
          <a:off x="152400" y="1828800"/>
          <a:ext cx="8839200" cy="4828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453106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0557423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81125921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Insurer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Insurer Proposed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Changes (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Average)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Insurer Proposed Projected MLR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OW Actuarial Factors Analysis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HBX Recommendation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HBX Recommended MLR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6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CareFirst HMO*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latin typeface="+mn-lt"/>
                          <a:cs typeface="Times New Roman" panose="02020603050405020304" pitchFamily="18" charset="0"/>
                        </a:rPr>
                        <a:t>8.9%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83.0%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8.3%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4.7%</a:t>
                      </a:r>
                    </a:p>
                  </a:txBody>
                  <a:tcPr marL="64046" marR="64046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85.8%</a:t>
                      </a:r>
                    </a:p>
                  </a:txBody>
                  <a:tcPr marL="64046" marR="64046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CareFirst PPO (GHMSI)*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9.8%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86.7%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7.2% 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89.7%</a:t>
                      </a: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4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Kaiser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latin typeface="+mn-lt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u="non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104.0%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Note: Insurer pricing to 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 loss –27.3%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Note: Insurer pricing to paying more for medical care than premium collected </a:t>
                      </a:r>
                      <a:r>
                        <a:rPr lang="en-US" sz="1200" b="1" u="none" dirty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104.4%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Aetna HMO*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11.4%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84.6%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10.5%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u="none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89.5%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b="1" i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1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Aetna PPO*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-4.0%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83.5%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-4.0%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-9.4%</a:t>
                      </a:r>
                    </a:p>
                  </a:txBody>
                  <a:tcPr marL="64046" marR="64046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88.6%</a:t>
                      </a:r>
                    </a:p>
                  </a:txBody>
                  <a:tcPr marL="64046" marR="64046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41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United Optimum HMO*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6.6%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84.8%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2.5%</a:t>
                      </a: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86.7%</a:t>
                      </a: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PPO*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6.0%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87.6%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4.4%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64046" marR="64046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89.6%</a:t>
                      </a:r>
                    </a:p>
                  </a:txBody>
                  <a:tcPr marL="64046" marR="64046" marT="0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8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United Mid-Atlantic HMO*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6.0%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83.5%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4.4% 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85.4%</a:t>
                      </a: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132">
                <a:tc gridSpan="6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More of every premium dollar should pay for medical care. Disallow risk &amp; profit factor to keep small group premiums more affordable. </a:t>
                      </a:r>
                      <a:endParaRPr lang="en-US" sz="1200" b="0" dirty="0">
                        <a:solidFill>
                          <a:srgbClr val="C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467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588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7E57-26C6-4C27-95EA-C299ADE98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685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Summary of Recommendations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8729D4D-2230-AB8F-CD0C-BE02D9B163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882004"/>
              </p:ext>
            </p:extLst>
          </p:nvPr>
        </p:nvGraphicFramePr>
        <p:xfrm>
          <a:off x="457200" y="1981200"/>
          <a:ext cx="8077201" cy="467176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411">
                  <a:extLst>
                    <a:ext uri="{9D8B030D-6E8A-4147-A177-3AD203B41FA5}">
                      <a16:colId xmlns:a16="http://schemas.microsoft.com/office/drawing/2014/main" val="2865281431"/>
                    </a:ext>
                  </a:extLst>
                </a:gridCol>
                <a:gridCol w="1720144">
                  <a:extLst>
                    <a:ext uri="{9D8B030D-6E8A-4147-A177-3AD203B41FA5}">
                      <a16:colId xmlns:a16="http://schemas.microsoft.com/office/drawing/2014/main" val="2084121729"/>
                    </a:ext>
                  </a:extLst>
                </a:gridCol>
                <a:gridCol w="1495778">
                  <a:extLst>
                    <a:ext uri="{9D8B030D-6E8A-4147-A177-3AD203B41FA5}">
                      <a16:colId xmlns:a16="http://schemas.microsoft.com/office/drawing/2014/main" val="283218283"/>
                    </a:ext>
                  </a:extLst>
                </a:gridCol>
                <a:gridCol w="1570568">
                  <a:extLst>
                    <a:ext uri="{9D8B030D-6E8A-4147-A177-3AD203B41FA5}">
                      <a16:colId xmlns:a16="http://schemas.microsoft.com/office/drawing/2014/main" val="1181680109"/>
                    </a:ext>
                  </a:extLst>
                </a:gridCol>
              </a:tblGrid>
              <a:tr h="7225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Insurer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Insurer Proposed Individual Market</a:t>
                      </a:r>
                    </a:p>
                  </a:txBody>
                  <a:tcPr marL="64046" marR="64046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HBX Recommendations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Individual Marketplace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Insurer Proposed Small Group Market </a:t>
                      </a:r>
                    </a:p>
                  </a:txBody>
                  <a:tcPr marL="64046" marR="64046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HBX Recommendations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Small Group Marketplace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8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CareFirst HMO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+mn-lt"/>
                          <a:cs typeface="Times New Roman" panose="02020603050405020304" pitchFamily="18" charset="0"/>
                        </a:rPr>
                        <a:t>18.5%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Individual market is unaffordable. Do not approve insurer’s proposed rates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n-lt"/>
                          <a:cs typeface="Times New Roman" panose="02020603050405020304" pitchFamily="18" charset="0"/>
                        </a:rPr>
                        <a:t>8.9%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4.7%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CareFirst PPO (GHMSI)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9.9%</a:t>
                      </a:r>
                    </a:p>
                  </a:txBody>
                  <a:tcPr marL="64046" marR="64046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b="1" i="0" u="non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9.8%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60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Kaiser Permanente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12.%</a:t>
                      </a:r>
                    </a:p>
                  </a:txBody>
                  <a:tcPr marL="64046" marR="64046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200" b="1" i="0" u="non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n-lt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Note: Insurer pricing to </a:t>
                      </a:r>
                      <a:r>
                        <a:rPr lang="en-US" sz="1000" b="1" i="0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 loss –27.3%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03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Aetna HMO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 rowSpan="5"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n/a </a:t>
                      </a:r>
                    </a:p>
                  </a:txBody>
                  <a:tcPr marL="64046" marR="64046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1400" b="1" i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11.4%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i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4.4%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13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Aetna PPO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-4%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-9.4%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2325933562"/>
                  </a:ext>
                </a:extLst>
              </a:tr>
              <a:tr h="4348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United Optimum HMO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6.6%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2.5%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4102593395"/>
                  </a:ext>
                </a:extLst>
              </a:tr>
              <a:tr h="49700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PPO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6.0%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313048229"/>
                  </a:ext>
                </a:extLst>
              </a:tr>
              <a:tr h="5959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United Mid-Atlantic HMO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6.0%</a:t>
                      </a:r>
                      <a:endParaRPr lang="en-US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1.9%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3363701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694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Thank you, Commissioner Woods for holding this hearing, for considering our recommendations, and for your leadership and work to protect insurance consumers. </a:t>
            </a:r>
          </a:p>
        </p:txBody>
      </p:sp>
    </p:spTree>
    <p:extLst>
      <p:ext uri="{BB962C8B-B14F-4D97-AF65-F5344CB8AC3E}">
        <p14:creationId xmlns:p14="http://schemas.microsoft.com/office/powerpoint/2010/main" val="234540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362199"/>
            <a:ext cx="8610600" cy="4359275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cs typeface="Calibri" panose="020F0502020204030204" pitchFamily="34" charset="0"/>
              </a:rPr>
              <a:t>DC Health Link – DC’s Affordable Care Act online health insurance marketplace</a:t>
            </a:r>
            <a:endParaRPr lang="en-US" sz="23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solidFill>
                  <a:schemeClr val="tx1"/>
                </a:solidFill>
                <a:cs typeface="Calibri" panose="020F0502020204030204" pitchFamily="34" charset="0"/>
              </a:rPr>
              <a:t>Last state to start IT build, </a:t>
            </a:r>
            <a:r>
              <a:rPr lang="en-US" sz="2300" dirty="0">
                <a:solidFill>
                  <a:srgbClr val="C00000"/>
                </a:solidFill>
                <a:cs typeface="Calibri" panose="020F0502020204030204" pitchFamily="34" charset="0"/>
              </a:rPr>
              <a:t>1 of 4 state marketplaces opened for business on time </a:t>
            </a:r>
            <a:r>
              <a:rPr lang="en-US" sz="2300" dirty="0">
                <a:solidFill>
                  <a:schemeClr val="tx1"/>
                </a:solidFill>
                <a:cs typeface="Calibri" panose="020F0502020204030204" pitchFamily="34" charset="0"/>
              </a:rPr>
              <a:t>(&amp; stayed open) Oct 1, 2013 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300" b="1" dirty="0">
                <a:solidFill>
                  <a:srgbClr val="0173BC"/>
                </a:solidFill>
                <a:cs typeface="Calibri" panose="020F0502020204030204" pitchFamily="34" charset="0"/>
              </a:rPr>
              <a:t>Small group &amp; individual market through DC Health Link</a:t>
            </a:r>
            <a:r>
              <a:rPr lang="en-US" sz="23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marL="800100" lvl="1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300" dirty="0">
                <a:solidFill>
                  <a:schemeClr val="tx1"/>
                </a:solidFill>
                <a:cs typeface="Calibri" panose="020F0502020204030204" pitchFamily="34" charset="0"/>
              </a:rPr>
              <a:t>100,000 people</a:t>
            </a:r>
          </a:p>
          <a:p>
            <a:pPr marL="342900" indent="-34290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300" b="1" dirty="0">
                <a:solidFill>
                  <a:srgbClr val="0070C0"/>
                </a:solidFill>
                <a:cs typeface="Calibri" panose="020F0502020204030204" pitchFamily="34" charset="0"/>
              </a:rPr>
              <a:t>Responsible for over $670 million </a:t>
            </a:r>
            <a:r>
              <a:rPr lang="en-US" sz="2300" dirty="0">
                <a:solidFill>
                  <a:schemeClr val="tx1"/>
                </a:solidFill>
                <a:cs typeface="Calibri" panose="020F0502020204030204" pitchFamily="34" charset="0"/>
              </a:rPr>
              <a:t>in annual premiums </a:t>
            </a:r>
          </a:p>
          <a:p>
            <a:pPr marL="342900" indent="-342900" algn="l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300" b="1" dirty="0">
                <a:solidFill>
                  <a:srgbClr val="0173BC"/>
                </a:solidFill>
                <a:cs typeface="Calibri" panose="020F0502020204030204" pitchFamily="34" charset="0"/>
              </a:rPr>
              <a:t>Cut uninsured rate in half</a:t>
            </a:r>
            <a:r>
              <a:rPr lang="en-US" sz="2300" dirty="0">
                <a:solidFill>
                  <a:schemeClr val="tx1"/>
                </a:solidFill>
                <a:cs typeface="Calibri" panose="020F0502020204030204" pitchFamily="34" charset="0"/>
              </a:rPr>
              <a:t> since DC Health Link opened for business. Near universal coverage with more than 96% of DC residents covered </a:t>
            </a:r>
          </a:p>
          <a:p>
            <a:pPr marL="800100" lvl="1" indent="-342900" algn="l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300" dirty="0">
                <a:solidFill>
                  <a:schemeClr val="tx1"/>
                </a:solidFill>
                <a:cs typeface="Calibri" panose="020F0502020204030204" pitchFamily="34" charset="0"/>
              </a:rPr>
              <a:t>DC ranks </a:t>
            </a:r>
            <a:r>
              <a:rPr lang="en-US" sz="2300" b="1" dirty="0">
                <a:solidFill>
                  <a:srgbClr val="C00000"/>
                </a:solidFill>
                <a:cs typeface="Calibri" panose="020F0502020204030204" pitchFamily="34" charset="0"/>
              </a:rPr>
              <a:t>#2</a:t>
            </a:r>
            <a:r>
              <a:rPr lang="en-US" sz="2300" dirty="0">
                <a:solidFill>
                  <a:schemeClr val="tx1"/>
                </a:solidFill>
                <a:cs typeface="Calibri" panose="020F0502020204030204" pitchFamily="34" charset="0"/>
              </a:rPr>
              <a:t> in U.S. for lowest uninsured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9144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 Health Link: Affordable Care Act State-Based Online Health Insurance Marketplace</a:t>
            </a:r>
          </a:p>
        </p:txBody>
      </p:sp>
    </p:spTree>
    <p:extLst>
      <p:ext uri="{BB962C8B-B14F-4D97-AF65-F5344CB8AC3E}">
        <p14:creationId xmlns:p14="http://schemas.microsoft.com/office/powerpoint/2010/main" val="350073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98755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HBX Role in Rate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10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HBX advocates for the </a:t>
            </a:r>
            <a:r>
              <a:rPr lang="en-US" sz="2400" b="1" dirty="0">
                <a:solidFill>
                  <a:srgbClr val="C00000"/>
                </a:solidFill>
              </a:rPr>
              <a:t>lowest possible rates </a:t>
            </a:r>
            <a:r>
              <a:rPr lang="en-US" sz="2400" dirty="0"/>
              <a:t>for our small businesses, non-profits, and individual customers.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HBX provides actuarial analysis and policy reasons for the lowest possible rates for DISB’s consideration.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HBX outside actuaries (Oliver Wyman) analyze proposed rate filings: </a:t>
            </a:r>
          </a:p>
          <a:p>
            <a:pPr lvl="1" indent="-342900"/>
            <a:r>
              <a:rPr lang="en-US" dirty="0"/>
              <a:t>Identify unsupported assumptions and errors</a:t>
            </a:r>
          </a:p>
          <a:p>
            <a:pPr lvl="1" indent="-342900"/>
            <a:r>
              <a:rPr lang="en-US" dirty="0"/>
              <a:t>Work with DISB actuaries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6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6200" y="0"/>
            <a:ext cx="92202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/>
              <a:t>Small Group &amp; Individual Marketplace Insurers’ Proposed Premium Increases filed in May 2023 for 2024 Plan Year </a:t>
            </a: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32048"/>
              </p:ext>
            </p:extLst>
          </p:nvPr>
        </p:nvGraphicFramePr>
        <p:xfrm>
          <a:off x="291547" y="1676400"/>
          <a:ext cx="8560905" cy="4753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3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36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3635">
                  <a:extLst>
                    <a:ext uri="{9D8B030D-6E8A-4147-A177-3AD203B41FA5}">
                      <a16:colId xmlns:a16="http://schemas.microsoft.com/office/drawing/2014/main" val="2315110702"/>
                    </a:ext>
                  </a:extLst>
                </a:gridCol>
              </a:tblGrid>
              <a:tr h="7312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Insurer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Small Group Marketplace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Individual Marketplace</a:t>
                      </a:r>
                    </a:p>
                  </a:txBody>
                  <a:tcPr marL="64046" marR="64046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CareFirst HMO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LT Std"/>
                          <a:cs typeface="Times New Roman" panose="02020603050405020304" pitchFamily="18" charset="0"/>
                        </a:rPr>
                        <a:t>8.9%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18.5%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CareFirst PPO (GHMSI)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Helvetica LT Std"/>
                          <a:cs typeface="Times New Roman" panose="02020603050405020304" pitchFamily="18" charset="0"/>
                        </a:rPr>
                        <a:t>9.8%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9.9%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Kaiser Permanente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Helvetica LT Std"/>
                          <a:cs typeface="Times New Roman" panose="02020603050405020304" pitchFamily="18" charset="0"/>
                        </a:rPr>
                        <a:t>10.0%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12.0%</a:t>
                      </a:r>
                      <a:endParaRPr lang="en-US" sz="1600" dirty="0">
                        <a:latin typeface="Helvetica LT Std"/>
                      </a:endParaRP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Aetna HMO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11.4%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Aetna PPO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-4.0%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United Optimum HMO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6.6%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United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PPO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6.0%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cs typeface="Times New Roman" panose="02020603050405020304" pitchFamily="18" charset="0"/>
                        </a:rPr>
                        <a:t>United Mid-Atlantic HMO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Helvetica LT Std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4046" marR="640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6.0%</a:t>
                      </a:r>
                    </a:p>
                  </a:txBody>
                  <a:tcPr marL="64046" marR="64046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Helvetica LT Std"/>
                          <a:ea typeface="Calibri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4046" marR="6404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622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93EF1-AD5F-4AEC-9371-F73374870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/>
              <a:t>Individual market premiums in the District are among the highest in the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205A8-4E5C-3133-238F-1AC4711CE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581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In 2018, DC had the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C00000"/>
                </a:solidFill>
              </a:rPr>
              <a:t>4</a:t>
            </a:r>
            <a:r>
              <a:rPr lang="en-US" sz="1800" b="1" baseline="30000" dirty="0">
                <a:solidFill>
                  <a:srgbClr val="C00000"/>
                </a:solidFill>
              </a:rPr>
              <a:t>th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u="sng" dirty="0">
                <a:solidFill>
                  <a:srgbClr val="C00000"/>
                </a:solidFill>
              </a:rPr>
              <a:t>lowest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average premium for Bronze coverage in the nation (tied with NM).* DC </a:t>
            </a:r>
            <a:r>
              <a:rPr lang="en-US" sz="1800" u="sng" dirty="0"/>
              <a:t>had</a:t>
            </a:r>
            <a:r>
              <a:rPr lang="en-US" sz="1800" dirty="0"/>
              <a:t> one of the most affordable markets.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dirty="0"/>
              <a:t>In</a:t>
            </a:r>
            <a:r>
              <a:rPr lang="en-US" sz="1800" b="1" dirty="0">
                <a:solidFill>
                  <a:srgbClr val="C00000"/>
                </a:solidFill>
              </a:rPr>
              <a:t> 2023, DC has the 13</a:t>
            </a:r>
            <a:r>
              <a:rPr lang="en-US" sz="1800" b="1" baseline="30000" dirty="0">
                <a:solidFill>
                  <a:srgbClr val="C00000"/>
                </a:solidFill>
              </a:rPr>
              <a:t>th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u="sng" dirty="0">
                <a:solidFill>
                  <a:srgbClr val="C00000"/>
                </a:solidFill>
              </a:rPr>
              <a:t>highest</a:t>
            </a:r>
            <a:r>
              <a:rPr lang="en-US" sz="1800" dirty="0"/>
              <a:t> average premium for Bronze coverage.* DC is one of the </a:t>
            </a:r>
            <a:r>
              <a:rPr lang="en-US" sz="1800" u="sng" dirty="0"/>
              <a:t>least</a:t>
            </a:r>
            <a:r>
              <a:rPr lang="en-US" sz="1800" dirty="0"/>
              <a:t> affordable markets. 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C00000"/>
                </a:solidFill>
              </a:rPr>
              <a:t>Individual market paid enrollment has decreased from its high of 17,896 enrollees in July 2017 to 13,987 enrollees in July 2023.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*Source: </a:t>
            </a:r>
            <a:r>
              <a:rPr lang="en-US" sz="1200" dirty="0">
                <a:hlinkClick r:id="rId3"/>
              </a:rPr>
              <a:t>https://www.kff.org/health-reform/state-indicator/average-marketplace-premiums-by-metal-tier/</a:t>
            </a:r>
            <a:endParaRPr lang="en-US" sz="1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9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46F30D-DAA2-7F7A-36F1-59B4FFC5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44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Market Premium Increases are Unsustainable, Hurt Residents, and Put the District at a Competitive Disadvantage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429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>
                <a:cs typeface="Calibri" panose="020F0502020204030204" pitchFamily="34" charset="0"/>
              </a:rPr>
              <a:t>For the lowest cost bronze plan ($6,200 deductible in 2018), a 28-year old resident paid per month: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C00000"/>
                </a:solidFill>
                <a:cs typeface="Calibri" panose="020F0502020204030204" pitchFamily="34" charset="0"/>
              </a:rPr>
              <a:t>$211.11 in 2018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cs typeface="Calibri" panose="020F0502020204030204" pitchFamily="34" charset="0"/>
              </a:rPr>
              <a:t>$246.18 in 2019 (cost for a 29-year old)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highlight>
                  <a:srgbClr val="FFFF00"/>
                </a:highlight>
                <a:cs typeface="Calibri" panose="020F0502020204030204" pitchFamily="34" charset="0"/>
              </a:rPr>
              <a:t>$275.92 in 2020 (cost for a 30-year old) </a:t>
            </a:r>
            <a:r>
              <a:rPr lang="en-US" sz="2000" dirty="0">
                <a:highlight>
                  <a:srgbClr val="FFFF00"/>
                </a:highlight>
              </a:rPr>
              <a:t>Important to recognize that during COVID, Commissioner Woods did not approve rate increases. </a:t>
            </a:r>
            <a:endParaRPr lang="en-US" sz="2000" dirty="0">
              <a:highlight>
                <a:srgbClr val="FFFF00"/>
              </a:highlight>
              <a:cs typeface="Calibri" panose="020F0502020204030204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highlight>
                  <a:srgbClr val="FFFF00"/>
                </a:highlight>
                <a:cs typeface="Calibri" panose="020F0502020204030204" pitchFamily="34" charset="0"/>
              </a:rPr>
              <a:t>$276.19 in 2021 (cost for a 31-year old)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cs typeface="Calibri" panose="020F0502020204030204" pitchFamily="34" charset="0"/>
              </a:rPr>
              <a:t>$</a:t>
            </a:r>
            <a:r>
              <a:rPr lang="en-US" sz="2000" dirty="0">
                <a:effectLst/>
                <a:ea typeface="Calibri" panose="020F0502020204030204" pitchFamily="34" charset="0"/>
              </a:rPr>
              <a:t>308.18 </a:t>
            </a:r>
            <a:r>
              <a:rPr lang="en-US" sz="2000" dirty="0">
                <a:cs typeface="Calibri" panose="020F0502020204030204" pitchFamily="34" charset="0"/>
              </a:rPr>
              <a:t>in 2022 (cost for a 32-year old)*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C00000"/>
                </a:solidFill>
                <a:cs typeface="Calibri" panose="020F0502020204030204" pitchFamily="34" charset="0"/>
              </a:rPr>
              <a:t>$</a:t>
            </a:r>
            <a:r>
              <a:rPr lang="en-US" sz="2000" b="1" i="0" dirty="0">
                <a:solidFill>
                  <a:srgbClr val="C00000"/>
                </a:solidFill>
                <a:effectLst/>
              </a:rPr>
              <a:t>372.87</a:t>
            </a:r>
            <a:r>
              <a:rPr lang="en-US" sz="2000" b="1" dirty="0">
                <a:solidFill>
                  <a:srgbClr val="C00000"/>
                </a:solidFill>
                <a:cs typeface="Calibri" panose="020F0502020204030204" pitchFamily="34" charset="0"/>
              </a:rPr>
              <a:t> in 2023 </a:t>
            </a:r>
            <a:r>
              <a:rPr lang="en-US" sz="2000" dirty="0">
                <a:cs typeface="Calibri" panose="020F0502020204030204" pitchFamily="34" charset="0"/>
              </a:rPr>
              <a:t>(cost for a 33-year old)* and $6,350 deductible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400" dirty="0"/>
              <a:t>In the individual marketplace, only 20% of enrollees get lower monthly premium (APTC).  This means </a:t>
            </a:r>
            <a:r>
              <a:rPr lang="en-US" sz="2400" b="1" dirty="0">
                <a:solidFill>
                  <a:srgbClr val="C00000"/>
                </a:solidFill>
              </a:rPr>
              <a:t>that 4 of 5 enrollees pay the full premium </a:t>
            </a:r>
            <a:r>
              <a:rPr lang="en-US" sz="2400" dirty="0"/>
              <a:t>on a monthly basis.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1600" dirty="0"/>
              <a:t>*Second lowest cost bronze plan.  This plan was the lowest cost plan until 2022.  </a:t>
            </a:r>
            <a:endParaRPr lang="en-US" sz="1700" dirty="0"/>
          </a:p>
          <a:p>
            <a:pPr>
              <a:lnSpc>
                <a:spcPct val="120000"/>
              </a:lnSpc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en-US" sz="2400" dirty="0"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94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B103A-1F50-0790-9079-FCBFBF176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429000"/>
            <a:ext cx="8382000" cy="31242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600" dirty="0"/>
              <a:t>Residents losing Medicaid coverage because of higher income can enroll in DC Health Link coverage and may qualify for lower premiums (APTC). </a:t>
            </a:r>
          </a:p>
          <a:p>
            <a:pPr>
              <a:lnSpc>
                <a:spcPct val="8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2600" dirty="0"/>
              <a:t>However, current individual health insurance premiums – even with lower premiums (with APTC) – may be unaffordable.</a:t>
            </a:r>
          </a:p>
          <a:p>
            <a:pPr marL="857250" lvl="2" indent="0">
              <a:lnSpc>
                <a:spcPct val="85000"/>
              </a:lnSpc>
              <a:spcBef>
                <a:spcPts val="6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52745-C202-2D37-01B0-B7521A3DF134}"/>
              </a:ext>
            </a:extLst>
          </p:cNvPr>
          <p:cNvSpPr txBox="1"/>
          <p:nvPr/>
        </p:nvSpPr>
        <p:spPr>
          <a:xfrm>
            <a:off x="0" y="1447800"/>
            <a:ext cx="9144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Success of Medicaid Unwinding in Part Depends on Whether Residents Will Have Affordable Premiums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268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B103A-1F50-0790-9079-FCBFBF176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4114799"/>
          </a:xfrm>
        </p:spPr>
        <p:txBody>
          <a:bodyPr>
            <a:noAutofit/>
          </a:bodyPr>
          <a:lstStyle/>
          <a:p>
            <a:pPr marL="457200" lvl="1" indent="0">
              <a:lnSpc>
                <a:spcPct val="85000"/>
              </a:lnSpc>
              <a:spcBef>
                <a:spcPts val="600"/>
              </a:spcBef>
              <a:buNone/>
            </a:pPr>
            <a:endParaRPr lang="en-US" sz="1800" b="1" i="1" dirty="0"/>
          </a:p>
          <a:p>
            <a:pPr marL="457200" lvl="1" indent="0">
              <a:lnSpc>
                <a:spcPct val="85000"/>
              </a:lnSpc>
              <a:spcBef>
                <a:spcPts val="600"/>
              </a:spcBef>
              <a:buNone/>
            </a:pPr>
            <a:r>
              <a:rPr lang="en-US" sz="1800" b="1" i="1" dirty="0"/>
              <a:t>Example:  </a:t>
            </a:r>
            <a:r>
              <a:rPr lang="en-US" sz="1800" i="1" dirty="0"/>
              <a:t>A 40-year-old resident with income of $40,000 would pay $1,979.28 for health insurance premiums for the lowest-cost bronze plan in 2023. The $1,979.28 is after applying APTC of </a:t>
            </a:r>
            <a:r>
              <a:rPr lang="en-US" sz="1800" i="1" dirty="0">
                <a:solidFill>
                  <a:srgbClr val="333333"/>
                </a:solidFill>
              </a:rPr>
              <a:t>$2,771.88.</a:t>
            </a:r>
            <a:r>
              <a:rPr lang="en-US" sz="1800" i="1" dirty="0"/>
              <a:t> This plan’s deductible is $6,350. </a:t>
            </a:r>
          </a:p>
          <a:p>
            <a:pPr marL="857250" lvl="2" indent="0">
              <a:lnSpc>
                <a:spcPct val="85000"/>
              </a:lnSpc>
              <a:spcBef>
                <a:spcPts val="600"/>
              </a:spcBef>
              <a:buNone/>
            </a:pPr>
            <a:r>
              <a:rPr lang="en-US" sz="1800" i="1" dirty="0"/>
              <a:t>Considering annual costs of $41,376 for housing, taxes, transportation, food, and other necessities*, there is no income left to pay $1,979.28 annually for premiums.  </a:t>
            </a:r>
          </a:p>
          <a:p>
            <a:pPr marL="857250" lvl="2" indent="0">
              <a:lnSpc>
                <a:spcPct val="85000"/>
              </a:lnSpc>
              <a:spcBef>
                <a:spcPts val="6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 indent="-285750">
              <a:lnSpc>
                <a:spcPct val="8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 b="1" dirty="0">
                <a:solidFill>
                  <a:srgbClr val="FF0000"/>
                </a:solidFill>
              </a:rPr>
              <a:t>Any increase in premium will make it more costly for residents to remain insured when they lose their Medicaid:</a:t>
            </a:r>
          </a:p>
          <a:p>
            <a:pPr lvl="1">
              <a:lnSpc>
                <a:spcPct val="8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FF0000"/>
                </a:solidFill>
              </a:rPr>
              <a:t>those who qualify for APTC but can’t afford their share of premium; and </a:t>
            </a:r>
          </a:p>
          <a:p>
            <a:pPr lvl="1">
              <a:lnSpc>
                <a:spcPct val="8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FF0000"/>
                </a:solidFill>
              </a:rPr>
              <a:t>those who don’t qualify for APTC. </a:t>
            </a:r>
          </a:p>
          <a:p>
            <a:pPr marL="857250" lvl="2" indent="0">
              <a:lnSpc>
                <a:spcPct val="85000"/>
              </a:lnSpc>
              <a:spcBef>
                <a:spcPts val="60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A52745-C202-2D37-01B0-B7521A3DF134}"/>
              </a:ext>
            </a:extLst>
          </p:cNvPr>
          <p:cNvSpPr txBox="1"/>
          <p:nvPr/>
        </p:nvSpPr>
        <p:spPr>
          <a:xfrm>
            <a:off x="0" y="1447800"/>
            <a:ext cx="9144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Individual health insurance premiums – even with lower premiums (with APTC) – are not affordable.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2A6BA0-45BD-4EC7-285D-54C6C7AC7808}"/>
              </a:ext>
            </a:extLst>
          </p:cNvPr>
          <p:cNvSpPr txBox="1"/>
          <p:nvPr/>
        </p:nvSpPr>
        <p:spPr>
          <a:xfrm>
            <a:off x="304800" y="6119574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+mj-lt"/>
            </a:endParaRPr>
          </a:p>
          <a:p>
            <a:endParaRPr lang="en-US" sz="1200" dirty="0">
              <a:latin typeface="+mj-lt"/>
            </a:endParaRPr>
          </a:p>
          <a:p>
            <a:r>
              <a:rPr lang="en-US" sz="1200" dirty="0">
                <a:latin typeface="+mj-lt"/>
              </a:rPr>
              <a:t>*Source: </a:t>
            </a:r>
            <a:r>
              <a:rPr lang="en-US" sz="1200" dirty="0">
                <a:solidFill>
                  <a:srgbClr val="000000"/>
                </a:solidFill>
                <a:latin typeface="+mj-lt"/>
                <a:hlinkClick r:id="rId3"/>
              </a:rPr>
              <a:t>https://www.epi.org/resources/budget/</a:t>
            </a:r>
            <a:r>
              <a:rPr lang="en-US" sz="1200" dirty="0">
                <a:solidFill>
                  <a:srgbClr val="000000"/>
                </a:solidFill>
                <a:latin typeface="+mj-lt"/>
              </a:rPr>
              <a:t>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761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75156-C937-FA04-E5B3-9FC59F522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524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Premium increases disproportionally impact DC’s Black and Brown residents and 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E2A22-ABC4-F583-6736-855F84F40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24200"/>
            <a:ext cx="8001000" cy="335280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Median household income in DC by race*:</a:t>
            </a:r>
          </a:p>
          <a:p>
            <a:pPr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White households:  		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$161,812</a:t>
            </a:r>
          </a:p>
          <a:p>
            <a:pPr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Hispanic/Latino households: 	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$94,484</a:t>
            </a:r>
          </a:p>
          <a:p>
            <a:pPr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Black households:  		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$54,401   </a:t>
            </a:r>
          </a:p>
          <a:p>
            <a:pPr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*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Source: https://www.dchealthmatters.org/demographicdata?id=130951&amp;sectionId=936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28772"/>
      </p:ext>
    </p:extLst>
  </p:cSld>
  <p:clrMapOvr>
    <a:masterClrMapping/>
  </p:clrMapOvr>
</p:sld>
</file>

<file path=ppt/theme/theme1.xml><?xml version="1.0" encoding="utf-8"?>
<a:theme xmlns:a="http://schemas.openxmlformats.org/drawingml/2006/main" name="DC Health Link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CDI">
      <a:majorFont>
        <a:latin typeface="Helvetica LT Std"/>
        <a:ea typeface=""/>
        <a:cs typeface=""/>
      </a:majorFont>
      <a:minorFont>
        <a:latin typeface="Helvetica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C Health Link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CDI">
      <a:majorFont>
        <a:latin typeface="Helvetica LT Std"/>
        <a:ea typeface=""/>
        <a:cs typeface=""/>
      </a:majorFont>
      <a:minorFont>
        <a:latin typeface="Helvetica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b14d4f-91d8-4547-bd61-fddef943849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80111621FB2843928F60BD7D56656D" ma:contentTypeVersion="3" ma:contentTypeDescription="Create a new document." ma:contentTypeScope="" ma:versionID="78b6fac69236f1ed0110629e59c3439e">
  <xsd:schema xmlns:xsd="http://www.w3.org/2001/XMLSchema" xmlns:xs="http://www.w3.org/2001/XMLSchema" xmlns:p="http://schemas.microsoft.com/office/2006/metadata/properties" xmlns:ns3="0ab14d4f-91d8-4547-bd61-fddef943849b" targetNamespace="http://schemas.microsoft.com/office/2006/metadata/properties" ma:root="true" ma:fieldsID="5a16e49367e8dfee97bf4ecb6b03cc94" ns3:_="">
    <xsd:import namespace="0ab14d4f-91d8-4547-bd61-fddef94384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14d4f-91d8-4547-bd61-fddef94384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D4E9DD-54DF-40E0-B551-501988C8C1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CEDEE9-45BC-4FA7-A74D-91922FD4828C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0ab14d4f-91d8-4547-bd61-fddef943849b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9A5268-A24A-40E0-ABCE-828254406C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b14d4f-91d8-4547-bd61-fddef94384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95489</TotalTime>
  <Words>1868</Words>
  <Application>Microsoft Office PowerPoint</Application>
  <PresentationFormat>On-screen Show (4:3)</PresentationFormat>
  <Paragraphs>378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Helvetica LT Std</vt:lpstr>
      <vt:lpstr>Lucida Sans Unicode</vt:lpstr>
      <vt:lpstr>Symbol</vt:lpstr>
      <vt:lpstr>Wingdings</vt:lpstr>
      <vt:lpstr>DC Health Link pp</vt:lpstr>
      <vt:lpstr>1_DC Health Link pp</vt:lpstr>
      <vt:lpstr>  DISB Public Hearing  PROPOSED HEALTH INSURANCE RATES FOR 2024 August 24, 2023    DC Health Benefit Exchange Authority  Mila Kofman, JD Executive Director  </vt:lpstr>
      <vt:lpstr>DC Health Link: Affordable Care Act State-Based Online Health Insurance Marketplace</vt:lpstr>
      <vt:lpstr>HBX Role in Rate Review</vt:lpstr>
      <vt:lpstr>PowerPoint Presentation</vt:lpstr>
      <vt:lpstr>Individual market premiums in the District are among the highest in the nation</vt:lpstr>
      <vt:lpstr>Individual Market Premium Increases are Unsustainable, Hurt Residents, and Put the District at a Competitive Disadvantage </vt:lpstr>
      <vt:lpstr>PowerPoint Presentation</vt:lpstr>
      <vt:lpstr>PowerPoint Presentation</vt:lpstr>
      <vt:lpstr>Premium increases disproportionally impact DC’s Black and Brown residents and families</vt:lpstr>
      <vt:lpstr>PowerPoint Presentation</vt:lpstr>
      <vt:lpstr>PowerPoint Presentation</vt:lpstr>
      <vt:lpstr>Small Group Market Proposed Premiums are Unsustainable for Employers and Workers</vt:lpstr>
      <vt:lpstr>Annual and cumulative effect of increasing small group premiums is hurting District small businesses, non-profits, and their employees</vt:lpstr>
      <vt:lpstr>Risk-Based Capital Ratio </vt:lpstr>
      <vt:lpstr>Risk &amp; Profit in Insurer-Proposed 2024 Premiums  and Projected Medical Loss Ratio  (how much of the premium pays for care)</vt:lpstr>
      <vt:lpstr>Policy recommendation: do not approve requested  small group rates </vt:lpstr>
      <vt:lpstr>Small Group Marketplace</vt:lpstr>
      <vt:lpstr>Summary of Recommendations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Long</dc:creator>
  <cp:lastModifiedBy>Gessel, Benjamin (DCHBX)</cp:lastModifiedBy>
  <cp:revision>1667</cp:revision>
  <cp:lastPrinted>2023-08-24T14:41:19Z</cp:lastPrinted>
  <dcterms:created xsi:type="dcterms:W3CDTF">2014-01-16T16:28:27Z</dcterms:created>
  <dcterms:modified xsi:type="dcterms:W3CDTF">2023-08-25T19:19:02Z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0x0101004480111621FB2843928F60BD7D56656D</vt:lpwstr>
  </property>
</Properties>
</file>