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0"/>
  </p:notesMasterIdLst>
  <p:handoutMasterIdLst>
    <p:handoutMasterId r:id="rId21"/>
  </p:handoutMasterIdLst>
  <p:sldIdLst>
    <p:sldId id="428" r:id="rId2"/>
    <p:sldId id="462" r:id="rId3"/>
    <p:sldId id="438" r:id="rId4"/>
    <p:sldId id="351" r:id="rId5"/>
    <p:sldId id="418" r:id="rId6"/>
    <p:sldId id="467" r:id="rId7"/>
    <p:sldId id="486" r:id="rId8"/>
    <p:sldId id="485" r:id="rId9"/>
    <p:sldId id="460" r:id="rId10"/>
    <p:sldId id="477" r:id="rId11"/>
    <p:sldId id="489" r:id="rId12"/>
    <p:sldId id="484" r:id="rId13"/>
    <p:sldId id="488" r:id="rId14"/>
    <p:sldId id="449" r:id="rId15"/>
    <p:sldId id="451" r:id="rId16"/>
    <p:sldId id="452" r:id="rId17"/>
    <p:sldId id="490" r:id="rId18"/>
    <p:sldId id="46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2880">
          <p15:clr>
            <a:srgbClr val="A4A3A4"/>
          </p15:clr>
        </p15:guide>
        <p15:guide id="4" pos="2160">
          <p15:clr>
            <a:srgbClr val="A4A3A4"/>
          </p15:clr>
        </p15:guide>
        <p15:guide id="5" orient="horz" pos="2977">
          <p15:clr>
            <a:srgbClr val="A4A3A4"/>
          </p15:clr>
        </p15:guide>
        <p15:guide id="6" pos="225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6" autoAdjust="0"/>
    <p:restoredTop sz="95400" autoAdjust="0"/>
  </p:normalViewPr>
  <p:slideViewPr>
    <p:cSldViewPr>
      <p:cViewPr>
        <p:scale>
          <a:sx n="107" d="100"/>
          <a:sy n="107" d="100"/>
        </p:scale>
        <p:origin x="-648" y="-7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varScale="1">
        <p:scale>
          <a:sx n="82" d="100"/>
          <a:sy n="82" d="100"/>
        </p:scale>
        <p:origin x="2460" y="64"/>
      </p:cViewPr>
      <p:guideLst>
        <p:guide orient="horz" pos="2928"/>
        <p:guide orient="horz" pos="2880"/>
        <p:guide orient="horz" pos="2977"/>
        <p:guide pos="2208"/>
        <p:guide pos="2160"/>
        <p:guide pos="225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735" cy="464503"/>
          </a:xfrm>
          <a:prstGeom prst="rect">
            <a:avLst/>
          </a:prstGeom>
        </p:spPr>
        <p:txBody>
          <a:bodyPr vert="horz" lIns="91289" tIns="45644" rIns="91289" bIns="45644" rtlCol="0"/>
          <a:lstStyle>
            <a:lvl1pPr algn="l">
              <a:defRPr sz="1200"/>
            </a:lvl1pPr>
          </a:lstStyle>
          <a:p>
            <a:endParaRPr lang="en-US" dirty="0"/>
          </a:p>
        </p:txBody>
      </p:sp>
      <p:sp>
        <p:nvSpPr>
          <p:cNvPr id="3" name="Date Placeholder 2"/>
          <p:cNvSpPr>
            <a:spLocks noGrp="1"/>
          </p:cNvSpPr>
          <p:nvPr>
            <p:ph type="dt" sz="quarter" idx="1"/>
          </p:nvPr>
        </p:nvSpPr>
        <p:spPr>
          <a:xfrm>
            <a:off x="3971082" y="1"/>
            <a:ext cx="3037735" cy="464503"/>
          </a:xfrm>
          <a:prstGeom prst="rect">
            <a:avLst/>
          </a:prstGeom>
        </p:spPr>
        <p:txBody>
          <a:bodyPr vert="horz" lIns="91289" tIns="45644" rIns="91289" bIns="45644" rtlCol="0"/>
          <a:lstStyle>
            <a:lvl1pPr algn="r">
              <a:defRPr sz="1200"/>
            </a:lvl1pPr>
          </a:lstStyle>
          <a:p>
            <a:fld id="{CB373C53-922F-4D63-91BA-AFD274852E53}" type="datetimeFigureOut">
              <a:rPr lang="en-US" smtClean="0"/>
              <a:t>8/17/2017</a:t>
            </a:fld>
            <a:endParaRPr lang="en-US" dirty="0"/>
          </a:p>
        </p:txBody>
      </p:sp>
      <p:sp>
        <p:nvSpPr>
          <p:cNvPr id="4" name="Footer Placeholder 3"/>
          <p:cNvSpPr>
            <a:spLocks noGrp="1"/>
          </p:cNvSpPr>
          <p:nvPr>
            <p:ph type="ftr" sz="quarter" idx="2"/>
          </p:nvPr>
        </p:nvSpPr>
        <p:spPr>
          <a:xfrm>
            <a:off x="1" y="8830312"/>
            <a:ext cx="3037735" cy="464503"/>
          </a:xfrm>
          <a:prstGeom prst="rect">
            <a:avLst/>
          </a:prstGeom>
        </p:spPr>
        <p:txBody>
          <a:bodyPr vert="horz" lIns="91289" tIns="45644" rIns="91289" bIns="45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2" y="8830312"/>
            <a:ext cx="3037735" cy="464503"/>
          </a:xfrm>
          <a:prstGeom prst="rect">
            <a:avLst/>
          </a:prstGeom>
        </p:spPr>
        <p:txBody>
          <a:bodyPr vert="horz" lIns="91289" tIns="45644" rIns="91289" bIns="45644" rtlCol="0" anchor="b"/>
          <a:lstStyle>
            <a:lvl1pPr algn="r">
              <a:defRPr sz="1200"/>
            </a:lvl1pPr>
          </a:lstStyle>
          <a:p>
            <a:fld id="{71212412-E2B5-458C-87C6-F928CFF312F9}" type="slidenum">
              <a:rPr lang="en-US" smtClean="0"/>
              <a:t>‹#›</a:t>
            </a:fld>
            <a:endParaRPr lang="en-US" dirty="0"/>
          </a:p>
        </p:txBody>
      </p:sp>
    </p:spTree>
    <p:extLst>
      <p:ext uri="{BB962C8B-B14F-4D97-AF65-F5344CB8AC3E}">
        <p14:creationId xmlns:p14="http://schemas.microsoft.com/office/powerpoint/2010/main" val="109167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6" tIns="46577" rIns="93156" bIns="46577"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56" tIns="46577" rIns="93156" bIns="46577" rtlCol="0"/>
          <a:lstStyle>
            <a:lvl1pPr algn="r">
              <a:defRPr sz="1200"/>
            </a:lvl1pPr>
          </a:lstStyle>
          <a:p>
            <a:fld id="{627B7FF1-578A-492E-87B4-2A524BFE7AEF}" type="datetimeFigureOut">
              <a:rPr lang="en-US" smtClean="0"/>
              <a:t>8/17/2017</a:t>
            </a:fld>
            <a:endParaRPr lang="en-US" dirty="0"/>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3156" tIns="46577" rIns="93156" bIns="4657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6" tIns="46577" rIns="93156" bIns="465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6" tIns="46577" rIns="93156" bIns="465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56" tIns="46577" rIns="93156" bIns="46577" rtlCol="0" anchor="b"/>
          <a:lstStyle>
            <a:lvl1pPr algn="r">
              <a:defRPr sz="1200"/>
            </a:lvl1pPr>
          </a:lstStyle>
          <a:p>
            <a:fld id="{F881AD1C-B35A-42CF-89BC-770C3EDCC102}" type="slidenum">
              <a:rPr lang="en-US" smtClean="0"/>
              <a:t>‹#›</a:t>
            </a:fld>
            <a:endParaRPr lang="en-US" dirty="0"/>
          </a:p>
        </p:txBody>
      </p:sp>
    </p:spTree>
    <p:extLst>
      <p:ext uri="{BB962C8B-B14F-4D97-AF65-F5344CB8AC3E}">
        <p14:creationId xmlns:p14="http://schemas.microsoft.com/office/powerpoint/2010/main" val="170027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B651E6-A78E-A743-8931-D22FCBC8AD2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38741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10</a:t>
            </a:fld>
            <a:endParaRPr lang="en-US" dirty="0"/>
          </a:p>
        </p:txBody>
      </p:sp>
    </p:spTree>
    <p:extLst>
      <p:ext uri="{BB962C8B-B14F-4D97-AF65-F5344CB8AC3E}">
        <p14:creationId xmlns:p14="http://schemas.microsoft.com/office/powerpoint/2010/main" val="934466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11</a:t>
            </a:fld>
            <a:endParaRPr lang="en-US" dirty="0"/>
          </a:p>
        </p:txBody>
      </p:sp>
    </p:spTree>
    <p:extLst>
      <p:ext uri="{BB962C8B-B14F-4D97-AF65-F5344CB8AC3E}">
        <p14:creationId xmlns:p14="http://schemas.microsoft.com/office/powerpoint/2010/main" val="3945577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extLst>
      <p:ext uri="{BB962C8B-B14F-4D97-AF65-F5344CB8AC3E}">
        <p14:creationId xmlns:p14="http://schemas.microsoft.com/office/powerpoint/2010/main" val="3496580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13</a:t>
            </a:fld>
            <a:endParaRPr lang="en-US" dirty="0"/>
          </a:p>
        </p:txBody>
      </p:sp>
    </p:spTree>
    <p:extLst>
      <p:ext uri="{BB962C8B-B14F-4D97-AF65-F5344CB8AC3E}">
        <p14:creationId xmlns:p14="http://schemas.microsoft.com/office/powerpoint/2010/main" val="3398154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14</a:t>
            </a:fld>
            <a:endParaRPr lang="en-US" dirty="0"/>
          </a:p>
        </p:txBody>
      </p:sp>
    </p:spTree>
    <p:extLst>
      <p:ext uri="{BB962C8B-B14F-4D97-AF65-F5344CB8AC3E}">
        <p14:creationId xmlns:p14="http://schemas.microsoft.com/office/powerpoint/2010/main" val="1791525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15</a:t>
            </a:fld>
            <a:endParaRPr lang="en-US" dirty="0"/>
          </a:p>
        </p:txBody>
      </p:sp>
    </p:spTree>
    <p:extLst>
      <p:ext uri="{BB962C8B-B14F-4D97-AF65-F5344CB8AC3E}">
        <p14:creationId xmlns:p14="http://schemas.microsoft.com/office/powerpoint/2010/main" val="3272576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16</a:t>
            </a:fld>
            <a:endParaRPr lang="en-US" dirty="0"/>
          </a:p>
        </p:txBody>
      </p:sp>
    </p:spTree>
    <p:extLst>
      <p:ext uri="{BB962C8B-B14F-4D97-AF65-F5344CB8AC3E}">
        <p14:creationId xmlns:p14="http://schemas.microsoft.com/office/powerpoint/2010/main" val="210017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17</a:t>
            </a:fld>
            <a:endParaRPr lang="en-US" dirty="0"/>
          </a:p>
        </p:txBody>
      </p:sp>
    </p:spTree>
    <p:extLst>
      <p:ext uri="{BB962C8B-B14F-4D97-AF65-F5344CB8AC3E}">
        <p14:creationId xmlns:p14="http://schemas.microsoft.com/office/powerpoint/2010/main" val="1476030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18</a:t>
            </a:fld>
            <a:endParaRPr lang="en-US" dirty="0"/>
          </a:p>
        </p:txBody>
      </p:sp>
    </p:spTree>
    <p:extLst>
      <p:ext uri="{BB962C8B-B14F-4D97-AF65-F5344CB8AC3E}">
        <p14:creationId xmlns:p14="http://schemas.microsoft.com/office/powerpoint/2010/main" val="812179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2</a:t>
            </a:fld>
            <a:endParaRPr lang="en-US" dirty="0"/>
          </a:p>
        </p:txBody>
      </p:sp>
    </p:spTree>
    <p:extLst>
      <p:ext uri="{BB962C8B-B14F-4D97-AF65-F5344CB8AC3E}">
        <p14:creationId xmlns:p14="http://schemas.microsoft.com/office/powerpoint/2010/main" val="3862293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3</a:t>
            </a:fld>
            <a:endParaRPr lang="en-US" dirty="0"/>
          </a:p>
        </p:txBody>
      </p:sp>
    </p:spTree>
    <p:extLst>
      <p:ext uri="{BB962C8B-B14F-4D97-AF65-F5344CB8AC3E}">
        <p14:creationId xmlns:p14="http://schemas.microsoft.com/office/powerpoint/2010/main" val="3026318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F881AD1C-B35A-42CF-89BC-770C3EDCC102}" type="slidenum">
              <a:rPr lang="en-US" smtClean="0"/>
              <a:t>4</a:t>
            </a:fld>
            <a:endParaRPr lang="en-US" dirty="0"/>
          </a:p>
        </p:txBody>
      </p:sp>
    </p:spTree>
    <p:extLst>
      <p:ext uri="{BB962C8B-B14F-4D97-AF65-F5344CB8AC3E}">
        <p14:creationId xmlns:p14="http://schemas.microsoft.com/office/powerpoint/2010/main" val="3034978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1AD1C-B35A-42CF-89BC-770C3EDCC102}" type="slidenum">
              <a:rPr lang="en-US" smtClean="0"/>
              <a:t>5</a:t>
            </a:fld>
            <a:endParaRPr lang="en-US" dirty="0"/>
          </a:p>
        </p:txBody>
      </p:sp>
    </p:spTree>
    <p:extLst>
      <p:ext uri="{BB962C8B-B14F-4D97-AF65-F5344CB8AC3E}">
        <p14:creationId xmlns:p14="http://schemas.microsoft.com/office/powerpoint/2010/main" val="3081091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6</a:t>
            </a:fld>
            <a:endParaRPr lang="en-US" dirty="0"/>
          </a:p>
        </p:txBody>
      </p:sp>
    </p:spTree>
    <p:extLst>
      <p:ext uri="{BB962C8B-B14F-4D97-AF65-F5344CB8AC3E}">
        <p14:creationId xmlns:p14="http://schemas.microsoft.com/office/powerpoint/2010/main" val="4289899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7</a:t>
            </a:fld>
            <a:endParaRPr lang="en-US" dirty="0"/>
          </a:p>
        </p:txBody>
      </p:sp>
    </p:spTree>
    <p:extLst>
      <p:ext uri="{BB962C8B-B14F-4D97-AF65-F5344CB8AC3E}">
        <p14:creationId xmlns:p14="http://schemas.microsoft.com/office/powerpoint/2010/main" val="198393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8</a:t>
            </a:fld>
            <a:endParaRPr lang="en-US" dirty="0"/>
          </a:p>
        </p:txBody>
      </p:sp>
    </p:spTree>
    <p:extLst>
      <p:ext uri="{BB962C8B-B14F-4D97-AF65-F5344CB8AC3E}">
        <p14:creationId xmlns:p14="http://schemas.microsoft.com/office/powerpoint/2010/main" val="2193023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81AD1C-B35A-42CF-89BC-770C3EDCC102}" type="slidenum">
              <a:rPr lang="en-US" smtClean="0"/>
              <a:t>9</a:t>
            </a:fld>
            <a:endParaRPr lang="en-US" dirty="0"/>
          </a:p>
        </p:txBody>
      </p:sp>
    </p:spTree>
    <p:extLst>
      <p:ext uri="{BB962C8B-B14F-4D97-AF65-F5344CB8AC3E}">
        <p14:creationId xmlns:p14="http://schemas.microsoft.com/office/powerpoint/2010/main" val="3597527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667000"/>
            <a:ext cx="8001000" cy="1066800"/>
          </a:xfrm>
        </p:spPr>
        <p:txBody>
          <a:bodyPr/>
          <a:lstStyle>
            <a:lvl1pPr marL="0" indent="0" algn="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10"/>
          <p:cNvSpPr>
            <a:spLocks noGrp="1"/>
          </p:cNvSpPr>
          <p:nvPr>
            <p:ph type="ftr"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59241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6021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524000"/>
            <a:ext cx="6019800" cy="4602163"/>
          </a:xfrm>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1439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100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535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514600"/>
            <a:ext cx="4038600" cy="3611563"/>
          </a:xfrm>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5" name="Date Placeholder 4"/>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328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4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614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3008313" cy="1162050"/>
          </a:xfrm>
        </p:spPr>
        <p:txBody>
          <a:bodyPr anchor="b"/>
          <a:lstStyle>
            <a:lvl1pPr algn="l">
              <a:defRPr sz="2000" b="1">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575050" y="1676400"/>
            <a:ext cx="5111750" cy="44497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2000"/>
            </a:lvl6pPr>
            <a:lvl7pPr>
              <a:defRPr sz="2000"/>
            </a:lvl7pPr>
            <a:lvl8pPr>
              <a:defRPr sz="2000"/>
            </a:lvl8pPr>
            <a:lvl9pPr>
              <a:defRPr sz="20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Text Placeholder 3"/>
          <p:cNvSpPr>
            <a:spLocks noGrp="1"/>
          </p:cNvSpPr>
          <p:nvPr>
            <p:ph type="body" sz="half" idx="2"/>
          </p:nvPr>
        </p:nvSpPr>
        <p:spPr>
          <a:xfrm>
            <a:off x="457200" y="2895600"/>
            <a:ext cx="3008313" cy="3200400"/>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168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7848600" cy="566738"/>
          </a:xfrm>
        </p:spPr>
        <p:txBody>
          <a:bodyPr anchor="b"/>
          <a:lstStyle>
            <a:lvl1pPr algn="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457200" y="1523999"/>
            <a:ext cx="78486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367338"/>
            <a:ext cx="7848600" cy="804862"/>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090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8891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0" y="0"/>
            <a:ext cx="9144000" cy="1284732"/>
          </a:xfrm>
          <a:prstGeom prst="rect">
            <a:avLst/>
          </a:prstGeom>
        </p:spPr>
      </p:pic>
      <p:sp>
        <p:nvSpPr>
          <p:cNvPr id="2" name="Title Placeholder 1"/>
          <p:cNvSpPr>
            <a:spLocks noGrp="1"/>
          </p:cNvSpPr>
          <p:nvPr>
            <p:ph type="title"/>
          </p:nvPr>
        </p:nvSpPr>
        <p:spPr>
          <a:xfrm>
            <a:off x="457200" y="1600200"/>
            <a:ext cx="8229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590800"/>
            <a:ext cx="8229600" cy="35353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3CD33-B675-49CF-8B04-089888BC1460}" type="datetimeFigureOut">
              <a:rPr lang="en-US" smtClean="0">
                <a:solidFill>
                  <a:prstClr val="black">
                    <a:tint val="75000"/>
                  </a:prstClr>
                </a:solidFill>
              </a:rPr>
              <a:pPr/>
              <a:t>8/17/2017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814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400" b="0" kern="1200" dirty="0" smtClean="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1600" kern="1200" dirty="0" smtClean="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100" kern="1200" dirty="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cid:image006.png@01D31528.74E81BC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0" y="0"/>
            <a:ext cx="9144000" cy="3246120"/>
          </a:xfrm>
          <a:prstGeom prst="rect">
            <a:avLst/>
          </a:prstGeom>
        </p:spPr>
      </p:pic>
      <p:sp>
        <p:nvSpPr>
          <p:cNvPr id="3" name="TextBox 2"/>
          <p:cNvSpPr txBox="1"/>
          <p:nvPr/>
        </p:nvSpPr>
        <p:spPr>
          <a:xfrm>
            <a:off x="5771038" y="4082831"/>
            <a:ext cx="3093562" cy="923330"/>
          </a:xfrm>
          <a:prstGeom prst="rect">
            <a:avLst/>
          </a:prstGeom>
          <a:noFill/>
        </p:spPr>
        <p:txBody>
          <a:bodyPr wrap="square" rtlCol="0">
            <a:spAutoFit/>
          </a:bodyPr>
          <a:lstStyle/>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2" name="Title 1"/>
          <p:cNvSpPr>
            <a:spLocks noGrp="1"/>
          </p:cNvSpPr>
          <p:nvPr>
            <p:ph type="title"/>
          </p:nvPr>
        </p:nvSpPr>
        <p:spPr>
          <a:xfrm>
            <a:off x="0" y="3246121"/>
            <a:ext cx="9144000" cy="3611879"/>
          </a:xfrm>
          <a:solidFill>
            <a:srgbClr val="0070C0"/>
          </a:solidFill>
        </p:spPr>
        <p:txBody>
          <a:bodyPr>
            <a:normAutofit fontScale="90000"/>
          </a:bodyPr>
          <a:lstStyle/>
          <a:p>
            <a:pPr algn="ctr"/>
            <a:r>
              <a:rPr lang="en-US" sz="3000" b="1" dirty="0">
                <a:solidFill>
                  <a:schemeClr val="bg1"/>
                </a:solidFill>
              </a:rPr>
              <a:t/>
            </a:r>
            <a:br>
              <a:rPr lang="en-US" sz="3000" b="1" dirty="0">
                <a:solidFill>
                  <a:schemeClr val="bg1"/>
                </a:solidFill>
              </a:rPr>
            </a:br>
            <a:r>
              <a:rPr lang="en-US" sz="3000" b="1" dirty="0">
                <a:solidFill>
                  <a:schemeClr val="bg1"/>
                </a:solidFill>
              </a:rPr>
              <a:t/>
            </a:r>
            <a:br>
              <a:rPr lang="en-US" sz="3000" b="1" dirty="0">
                <a:solidFill>
                  <a:schemeClr val="bg1"/>
                </a:solidFill>
              </a:rPr>
            </a:br>
            <a:r>
              <a:rPr lang="en-US" sz="3000" b="1" dirty="0">
                <a:solidFill>
                  <a:schemeClr val="bg1"/>
                </a:solidFill>
              </a:rPr>
              <a:t>DISB Public Hearing</a:t>
            </a:r>
            <a:br>
              <a:rPr lang="en-US" sz="3000" b="1" dirty="0">
                <a:solidFill>
                  <a:schemeClr val="bg1"/>
                </a:solidFill>
              </a:rPr>
            </a:br>
            <a:r>
              <a:rPr lang="en-US" sz="3000" b="1" dirty="0">
                <a:solidFill>
                  <a:schemeClr val="bg1"/>
                </a:solidFill>
              </a:rPr>
              <a:t> 2018 PROPOSED HEALTH INSURANCE RATES</a:t>
            </a:r>
            <a:r>
              <a:rPr lang="en-US" sz="3100" b="1" dirty="0">
                <a:solidFill>
                  <a:schemeClr val="bg1"/>
                </a:solidFill>
              </a:rPr>
              <a:t/>
            </a:r>
            <a:br>
              <a:rPr lang="en-US" sz="3100" b="1" dirty="0">
                <a:solidFill>
                  <a:schemeClr val="bg1"/>
                </a:solidFill>
              </a:rPr>
            </a:br>
            <a:r>
              <a:rPr lang="en-US" sz="2000" b="1" dirty="0" smtClean="0">
                <a:solidFill>
                  <a:schemeClr val="bg1"/>
                </a:solidFill>
              </a:rPr>
              <a:t>August </a:t>
            </a:r>
            <a:r>
              <a:rPr lang="en-US" sz="2000" b="1" dirty="0">
                <a:solidFill>
                  <a:schemeClr val="bg1"/>
                </a:solidFill>
              </a:rPr>
              <a:t>17, 2017</a:t>
            </a:r>
            <a:br>
              <a:rPr lang="en-US" sz="2000" b="1" dirty="0">
                <a:solidFill>
                  <a:schemeClr val="bg1"/>
                </a:solidFill>
              </a:rPr>
            </a:br>
            <a:r>
              <a:rPr lang="en-US" sz="2000" b="1" dirty="0">
                <a:solidFill>
                  <a:schemeClr val="bg1"/>
                </a:solidFill>
              </a:rPr>
              <a:t/>
            </a:r>
            <a:br>
              <a:rPr lang="en-US" sz="2000" b="1" dirty="0">
                <a:solidFill>
                  <a:schemeClr val="bg1"/>
                </a:solidFill>
              </a:rPr>
            </a:br>
            <a:r>
              <a:rPr lang="en-US" sz="800" b="1" dirty="0">
                <a:solidFill>
                  <a:schemeClr val="bg1"/>
                </a:solidFill>
              </a:rPr>
              <a:t/>
            </a:r>
            <a:br>
              <a:rPr lang="en-US" sz="800" b="1" dirty="0">
                <a:solidFill>
                  <a:schemeClr val="bg1"/>
                </a:solidFill>
              </a:rPr>
            </a:br>
            <a:r>
              <a:rPr lang="en-US" sz="2900" b="1" dirty="0">
                <a:solidFill>
                  <a:schemeClr val="bg1"/>
                </a:solidFill>
              </a:rPr>
              <a:t>DC Health Benefit Exchange Authority</a:t>
            </a:r>
            <a:r>
              <a:rPr lang="en-US" sz="3100" dirty="0">
                <a:solidFill>
                  <a:schemeClr val="bg1"/>
                </a:solidFill>
              </a:rPr>
              <a:t/>
            </a:r>
            <a:br>
              <a:rPr lang="en-US" sz="3100" dirty="0">
                <a:solidFill>
                  <a:schemeClr val="bg1"/>
                </a:solidFill>
              </a:rPr>
            </a:br>
            <a:r>
              <a:rPr lang="en-US" sz="2200" b="1" dirty="0">
                <a:solidFill>
                  <a:schemeClr val="bg1"/>
                </a:solidFill>
              </a:rPr>
              <a:t/>
            </a:r>
            <a:br>
              <a:rPr lang="en-US" sz="2200" b="1" dirty="0">
                <a:solidFill>
                  <a:schemeClr val="bg1"/>
                </a:solidFill>
              </a:rPr>
            </a:br>
            <a:r>
              <a:rPr lang="en-US" sz="2200" b="1" dirty="0">
                <a:solidFill>
                  <a:srgbClr val="FFFF00"/>
                </a:solidFill>
              </a:rPr>
              <a:t>Mila Kofman, JD</a:t>
            </a:r>
            <a:br>
              <a:rPr lang="en-US" sz="2200" b="1" dirty="0">
                <a:solidFill>
                  <a:srgbClr val="FFFF00"/>
                </a:solidFill>
              </a:rPr>
            </a:br>
            <a:r>
              <a:rPr lang="en-US" sz="2200" b="1" dirty="0">
                <a:solidFill>
                  <a:srgbClr val="FFFF00"/>
                </a:solidFill>
              </a:rPr>
              <a:t>Executive Director</a:t>
            </a:r>
            <a:br>
              <a:rPr lang="en-US" sz="2200" b="1" dirty="0">
                <a:solidFill>
                  <a:srgbClr val="FFFF00"/>
                </a:solidFill>
              </a:rPr>
            </a:br>
            <a:r>
              <a:rPr lang="en-US" sz="2200" b="1" dirty="0">
                <a:solidFill>
                  <a:srgbClr val="FFFF00"/>
                </a:solidFill>
              </a:rPr>
              <a:t/>
            </a:r>
            <a:br>
              <a:rPr lang="en-US" sz="2200" b="1" dirty="0">
                <a:solidFill>
                  <a:srgbClr val="FFFF00"/>
                </a:solidFill>
              </a:rPr>
            </a:br>
            <a:endParaRPr lang="en-US" sz="2200" b="1" dirty="0">
              <a:solidFill>
                <a:srgbClr val="FFFF00"/>
              </a:solidFill>
            </a:endParaRPr>
          </a:p>
        </p:txBody>
      </p:sp>
    </p:spTree>
    <p:extLst>
      <p:ext uri="{BB962C8B-B14F-4D97-AF65-F5344CB8AC3E}">
        <p14:creationId xmlns:p14="http://schemas.microsoft.com/office/powerpoint/2010/main" val="2729614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47800"/>
            <a:ext cx="8915400" cy="838200"/>
          </a:xfrm>
        </p:spPr>
        <p:txBody>
          <a:bodyPr>
            <a:normAutofit fontScale="90000"/>
          </a:bodyPr>
          <a:lstStyle/>
          <a:p>
            <a:r>
              <a:rPr lang="en-US" sz="3100" b="1" dirty="0"/>
              <a:t/>
            </a:r>
            <a:br>
              <a:rPr lang="en-US" sz="3100" b="1" dirty="0"/>
            </a:br>
            <a:r>
              <a:rPr lang="en-US" sz="3100" b="1" dirty="0"/>
              <a:t>DISB should deny </a:t>
            </a:r>
            <a:r>
              <a:rPr lang="en-US" sz="3100" b="1" dirty="0" smtClean="0"/>
              <a:t>CareFirst proposed rate </a:t>
            </a:r>
            <a:r>
              <a:rPr lang="en-US" sz="3100" b="1" dirty="0"/>
              <a:t>increase for individual market</a:t>
            </a:r>
            <a:r>
              <a:rPr lang="en-US" sz="2400" dirty="0"/>
              <a:t/>
            </a:r>
            <a:br>
              <a:rPr lang="en-US" sz="2400" dirty="0"/>
            </a:br>
            <a:endParaRPr lang="en-US" sz="2400" dirty="0"/>
          </a:p>
        </p:txBody>
      </p:sp>
      <p:sp>
        <p:nvSpPr>
          <p:cNvPr id="3" name="Content Placeholder 2"/>
          <p:cNvSpPr>
            <a:spLocks noGrp="1"/>
          </p:cNvSpPr>
          <p:nvPr>
            <p:ph idx="1"/>
          </p:nvPr>
        </p:nvSpPr>
        <p:spPr>
          <a:xfrm>
            <a:off x="304800" y="2667000"/>
            <a:ext cx="8686800" cy="4038600"/>
          </a:xfrm>
        </p:spPr>
        <p:txBody>
          <a:bodyPr>
            <a:normAutofit/>
          </a:bodyPr>
          <a:lstStyle/>
          <a:p>
            <a:pPr marL="0" indent="0">
              <a:buNone/>
            </a:pPr>
            <a:r>
              <a:rPr lang="en-US" sz="2400" dirty="0">
                <a:solidFill>
                  <a:srgbClr val="FF0000"/>
                </a:solidFill>
              </a:rPr>
              <a:t>POLICY CONCERN:  large rate increases threaten market stability</a:t>
            </a:r>
          </a:p>
          <a:p>
            <a:pPr marL="0" indent="0">
              <a:buNone/>
            </a:pPr>
            <a:endParaRPr lang="en-US" sz="2400" dirty="0">
              <a:solidFill>
                <a:srgbClr val="FF0000"/>
              </a:solidFill>
            </a:endParaRPr>
          </a:p>
          <a:p>
            <a:r>
              <a:rPr lang="en-US" sz="2400" dirty="0" smtClean="0"/>
              <a:t>DC residents </a:t>
            </a:r>
            <a:r>
              <a:rPr lang="en-US" sz="2400" dirty="0"/>
              <a:t>will no longer be able to afford their premium. </a:t>
            </a:r>
            <a:endParaRPr lang="en-US" sz="2400" dirty="0" smtClean="0"/>
          </a:p>
          <a:p>
            <a:r>
              <a:rPr lang="en-US" sz="2400" dirty="0" smtClean="0"/>
              <a:t>DC residents may become uninsured.  </a:t>
            </a:r>
            <a:endParaRPr lang="en-US" sz="2400" dirty="0"/>
          </a:p>
          <a:p>
            <a:r>
              <a:rPr lang="en-US" sz="2400" u="sng" dirty="0"/>
              <a:t>Healthy</a:t>
            </a:r>
            <a:r>
              <a:rPr lang="en-US" sz="2400" dirty="0"/>
              <a:t> people are more likely to drop coverage than sick people.  </a:t>
            </a:r>
          </a:p>
          <a:p>
            <a:r>
              <a:rPr lang="en-US" sz="2400" dirty="0"/>
              <a:t>Sicker pool means higher prices for everyone.</a:t>
            </a:r>
          </a:p>
          <a:p>
            <a:r>
              <a:rPr lang="en-US" sz="2400" dirty="0"/>
              <a:t>Sicker risk pool means instability. </a:t>
            </a:r>
          </a:p>
        </p:txBody>
      </p:sp>
    </p:spTree>
    <p:extLst>
      <p:ext uri="{BB962C8B-B14F-4D97-AF65-F5344CB8AC3E}">
        <p14:creationId xmlns:p14="http://schemas.microsoft.com/office/powerpoint/2010/main" val="3211830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47800"/>
            <a:ext cx="8915400" cy="990600"/>
          </a:xfrm>
        </p:spPr>
        <p:txBody>
          <a:bodyPr>
            <a:normAutofit fontScale="90000"/>
          </a:bodyPr>
          <a:lstStyle/>
          <a:p>
            <a:r>
              <a:rPr lang="en-US" sz="3600" b="1" dirty="0"/>
              <a:t>Example:  Kaiser Permanente</a:t>
            </a:r>
            <a:r>
              <a:rPr lang="en-US" sz="2400" dirty="0"/>
              <a:t/>
            </a:r>
            <a:br>
              <a:rPr lang="en-US" sz="2400" dirty="0"/>
            </a:br>
            <a:endParaRPr lang="en-US" sz="2400" dirty="0"/>
          </a:p>
        </p:txBody>
      </p:sp>
      <p:sp>
        <p:nvSpPr>
          <p:cNvPr id="3" name="Content Placeholder 2"/>
          <p:cNvSpPr>
            <a:spLocks noGrp="1"/>
          </p:cNvSpPr>
          <p:nvPr>
            <p:ph idx="1"/>
          </p:nvPr>
        </p:nvSpPr>
        <p:spPr>
          <a:xfrm>
            <a:off x="228600" y="2362200"/>
            <a:ext cx="8686800" cy="4419600"/>
          </a:xfrm>
        </p:spPr>
        <p:txBody>
          <a:bodyPr>
            <a:noAutofit/>
          </a:bodyPr>
          <a:lstStyle/>
          <a:p>
            <a:r>
              <a:rPr lang="en-US" sz="2800" dirty="0"/>
              <a:t>Kaiser could have asked for and actuarially justified a rate increase as much as two times higher than their requested rate increase.</a:t>
            </a:r>
          </a:p>
          <a:p>
            <a:r>
              <a:rPr lang="en-US" sz="2800" dirty="0"/>
              <a:t>Kaiser chose not to do that based on the company’s concern about people becoming uninsured. </a:t>
            </a:r>
          </a:p>
          <a:p>
            <a:r>
              <a:rPr lang="en-US" sz="2800" dirty="0"/>
              <a:t>Kaiser said they wanted to make the 2018 rates more affordable.  </a:t>
            </a:r>
          </a:p>
        </p:txBody>
      </p:sp>
    </p:spTree>
    <p:extLst>
      <p:ext uri="{BB962C8B-B14F-4D97-AF65-F5344CB8AC3E}">
        <p14:creationId xmlns:p14="http://schemas.microsoft.com/office/powerpoint/2010/main" val="2148496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1650782"/>
            <a:ext cx="8229600" cy="430887"/>
          </a:xfrm>
          <a:prstGeom prst="rect">
            <a:avLst/>
          </a:prstGeom>
          <a:solidFill>
            <a:srgbClr val="FABF90"/>
          </a:solidFill>
        </p:spPr>
        <p:txBody>
          <a:bodyPr vert="horz" wrap="square" lIns="0" tIns="0" rIns="0" bIns="0" rtlCol="0">
            <a:spAutoFit/>
          </a:bodyPr>
          <a:lstStyle/>
          <a:p>
            <a:pPr marL="20515" algn="ctr"/>
            <a:r>
              <a:rPr sz="2800" b="1" spc="-13" dirty="0">
                <a:latin typeface="Calibri"/>
                <a:cs typeface="Calibri"/>
              </a:rPr>
              <a:t>D</a:t>
            </a:r>
            <a:r>
              <a:rPr sz="2800" b="1" spc="-9" dirty="0">
                <a:latin typeface="Calibri"/>
                <a:cs typeface="Calibri"/>
              </a:rPr>
              <a:t>C</a:t>
            </a:r>
            <a:r>
              <a:rPr sz="2800" b="1" dirty="0">
                <a:latin typeface="Calibri"/>
                <a:cs typeface="Calibri"/>
              </a:rPr>
              <a:t> </a:t>
            </a:r>
            <a:r>
              <a:rPr sz="2800" b="1" spc="-9" dirty="0">
                <a:latin typeface="Calibri"/>
                <a:cs typeface="Calibri"/>
              </a:rPr>
              <a:t>Filing</a:t>
            </a:r>
            <a:r>
              <a:rPr sz="2800" b="1" spc="-4" dirty="0">
                <a:latin typeface="Calibri"/>
                <a:cs typeface="Calibri"/>
              </a:rPr>
              <a:t> ‐</a:t>
            </a:r>
            <a:r>
              <a:rPr sz="2800" b="1" dirty="0">
                <a:latin typeface="Calibri"/>
                <a:cs typeface="Calibri"/>
              </a:rPr>
              <a:t> </a:t>
            </a:r>
            <a:r>
              <a:rPr sz="2800" b="1" spc="-9" dirty="0">
                <a:latin typeface="Calibri"/>
                <a:cs typeface="Calibri"/>
              </a:rPr>
              <a:t>Risk</a:t>
            </a:r>
            <a:r>
              <a:rPr sz="2800" b="1" spc="-4" dirty="0">
                <a:latin typeface="Calibri"/>
                <a:cs typeface="Calibri"/>
              </a:rPr>
              <a:t> </a:t>
            </a:r>
            <a:r>
              <a:rPr sz="2800" b="1" spc="-9" dirty="0">
                <a:latin typeface="Calibri"/>
                <a:cs typeface="Calibri"/>
              </a:rPr>
              <a:t>Based</a:t>
            </a:r>
            <a:r>
              <a:rPr sz="2800" b="1" spc="-4" dirty="0">
                <a:latin typeface="Calibri"/>
                <a:cs typeface="Calibri"/>
              </a:rPr>
              <a:t> </a:t>
            </a:r>
            <a:r>
              <a:rPr sz="2800" b="1" spc="-13" dirty="0">
                <a:latin typeface="Calibri"/>
                <a:cs typeface="Calibri"/>
              </a:rPr>
              <a:t>Capita</a:t>
            </a:r>
            <a:r>
              <a:rPr sz="2800" b="1" spc="-4" dirty="0">
                <a:latin typeface="Calibri"/>
                <a:cs typeface="Calibri"/>
              </a:rPr>
              <a:t>l</a:t>
            </a:r>
            <a:r>
              <a:rPr sz="2800" b="1" dirty="0">
                <a:latin typeface="Calibri"/>
                <a:cs typeface="Calibri"/>
              </a:rPr>
              <a:t> </a:t>
            </a:r>
            <a:r>
              <a:rPr sz="2800" b="1" spc="-9" dirty="0">
                <a:latin typeface="Calibri"/>
                <a:cs typeface="Calibri"/>
              </a:rPr>
              <a:t>Summary</a:t>
            </a:r>
            <a:r>
              <a:rPr lang="en-US" b="1" spc="-9" dirty="0">
                <a:latin typeface="Calibri"/>
                <a:cs typeface="Calibri"/>
              </a:rPr>
              <a:t> </a:t>
            </a:r>
            <a:endParaRPr dirty="0">
              <a:latin typeface="Calibri"/>
              <a:cs typeface="Calibri"/>
            </a:endParaRPr>
          </a:p>
        </p:txBody>
      </p:sp>
      <p:sp>
        <p:nvSpPr>
          <p:cNvPr id="3" name="object 3"/>
          <p:cNvSpPr txBox="1"/>
          <p:nvPr/>
        </p:nvSpPr>
        <p:spPr>
          <a:xfrm>
            <a:off x="304800" y="6019800"/>
            <a:ext cx="2971800" cy="923330"/>
          </a:xfrm>
          <a:prstGeom prst="rect">
            <a:avLst/>
          </a:prstGeom>
        </p:spPr>
        <p:txBody>
          <a:bodyPr vert="horz" wrap="square" lIns="0" tIns="0" rIns="0" bIns="0" rtlCol="0">
            <a:spAutoFit/>
          </a:bodyPr>
          <a:lstStyle/>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sz="1000" dirty="0">
              <a:latin typeface="Calibri"/>
              <a:cs typeface="Calibri"/>
            </a:endParaRPr>
          </a:p>
        </p:txBody>
      </p:sp>
      <p:sp>
        <p:nvSpPr>
          <p:cNvPr id="4" name="object 4"/>
          <p:cNvSpPr txBox="1"/>
          <p:nvPr/>
        </p:nvSpPr>
        <p:spPr>
          <a:xfrm>
            <a:off x="2895600" y="1163223"/>
            <a:ext cx="898235" cy="1200329"/>
          </a:xfrm>
          <a:prstGeom prst="rect">
            <a:avLst/>
          </a:prstGeom>
        </p:spPr>
        <p:txBody>
          <a:bodyPr vert="horz" wrap="square" lIns="0" tIns="0" rIns="0" bIns="0" rtlCol="0">
            <a:spAutoFit/>
          </a:bodyPr>
          <a:lstStyle/>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lang="en-US" sz="1000" b="1" u="sng" spc="-9" dirty="0">
              <a:latin typeface="Calibri"/>
              <a:cs typeface="Calibri"/>
            </a:endParaRPr>
          </a:p>
          <a:p>
            <a:pPr marL="11397"/>
            <a:endParaRPr dirty="0">
              <a:latin typeface="Calibri"/>
              <a:cs typeface="Calibri"/>
            </a:endParaRPr>
          </a:p>
        </p:txBody>
      </p:sp>
      <p:sp>
        <p:nvSpPr>
          <p:cNvPr id="5" name="object 5"/>
          <p:cNvSpPr txBox="1"/>
          <p:nvPr/>
        </p:nvSpPr>
        <p:spPr>
          <a:xfrm>
            <a:off x="1904884" y="999206"/>
            <a:ext cx="7162916" cy="1559401"/>
          </a:xfrm>
          <a:prstGeom prst="rect">
            <a:avLst/>
          </a:prstGeom>
        </p:spPr>
        <p:txBody>
          <a:bodyPr vert="horz" wrap="square" lIns="0" tIns="0" rIns="0" bIns="0" rtlCol="0">
            <a:spAutoFit/>
          </a:bodyPr>
          <a:lstStyle/>
          <a:p>
            <a:pPr algn="ctr">
              <a:tabLst>
                <a:tab pos="1030287" algn="l"/>
                <a:tab pos="2841837" algn="l"/>
              </a:tabLst>
            </a:pPr>
            <a:r>
              <a:rPr sz="1000" u="heavy" spc="-4" dirty="0">
                <a:latin typeface="Times New Roman"/>
                <a:cs typeface="Times New Roman"/>
              </a:rPr>
              <a:t> 	</a:t>
            </a:r>
            <a:endParaRPr lang="en-US" sz="1000" u="heavy" spc="-4" dirty="0">
              <a:latin typeface="Times New Roman"/>
              <a:cs typeface="Times New Roman"/>
            </a:endParaRPr>
          </a:p>
          <a:p>
            <a:pPr algn="ctr">
              <a:tabLst>
                <a:tab pos="1030287" algn="l"/>
                <a:tab pos="2841837" algn="l"/>
              </a:tabLst>
            </a:pPr>
            <a:endParaRPr lang="en-US" sz="1000" b="1" u="heavy" spc="-4" dirty="0">
              <a:latin typeface="Times New Roman"/>
              <a:cs typeface="Times New Roman"/>
            </a:endParaRPr>
          </a:p>
          <a:p>
            <a:pPr algn="ctr">
              <a:tabLst>
                <a:tab pos="1030287" algn="l"/>
                <a:tab pos="2841837" algn="l"/>
              </a:tabLst>
            </a:pPr>
            <a:endParaRPr lang="en-US" sz="1000" b="1" u="heavy" spc="-4" dirty="0">
              <a:latin typeface="Times New Roman"/>
              <a:cs typeface="Times New Roman"/>
            </a:endParaRPr>
          </a:p>
          <a:p>
            <a:pPr algn="ctr">
              <a:tabLst>
                <a:tab pos="1030287" algn="l"/>
                <a:tab pos="2841837" algn="l"/>
              </a:tabLst>
            </a:pPr>
            <a:endParaRPr lang="en-US" sz="1000" b="1" u="heavy" spc="-4" dirty="0">
              <a:latin typeface="Times New Roman"/>
              <a:cs typeface="Times New Roman"/>
            </a:endParaRPr>
          </a:p>
          <a:p>
            <a:pPr algn="ctr">
              <a:tabLst>
                <a:tab pos="1030287" algn="l"/>
                <a:tab pos="2841837" algn="l"/>
              </a:tabLst>
            </a:pPr>
            <a:endParaRPr lang="en-US" sz="1000" b="1" u="heavy" spc="-4" dirty="0">
              <a:latin typeface="Times New Roman"/>
              <a:cs typeface="Times New Roman"/>
            </a:endParaRPr>
          </a:p>
          <a:p>
            <a:pPr marL="15386" algn="ctr">
              <a:spcBef>
                <a:spcPts val="126"/>
              </a:spcBef>
              <a:tabLst>
                <a:tab pos="588084" algn="l"/>
                <a:tab pos="1153374" algn="l"/>
                <a:tab pos="1718665" algn="l"/>
                <a:tab pos="2284525" algn="l"/>
              </a:tabLst>
            </a:pPr>
            <a:r>
              <a:rPr lang="en-US" sz="1000" b="1" u="sng" spc="-9" dirty="0">
                <a:latin typeface="Calibri"/>
                <a:cs typeface="Calibri"/>
              </a:rPr>
              <a:t>    </a:t>
            </a:r>
          </a:p>
          <a:p>
            <a:pPr marL="15386" algn="ctr">
              <a:spcBef>
                <a:spcPts val="126"/>
              </a:spcBef>
              <a:tabLst>
                <a:tab pos="588084" algn="l"/>
                <a:tab pos="1153374" algn="l"/>
                <a:tab pos="1718665" algn="l"/>
                <a:tab pos="2284525" algn="l"/>
              </a:tabLst>
            </a:pPr>
            <a:endParaRPr lang="en-US" sz="1000" b="1" u="sng" spc="-9" dirty="0">
              <a:latin typeface="Calibri"/>
              <a:cs typeface="Calibri"/>
            </a:endParaRPr>
          </a:p>
          <a:p>
            <a:pPr marL="15386" algn="ctr">
              <a:spcBef>
                <a:spcPts val="126"/>
              </a:spcBef>
              <a:tabLst>
                <a:tab pos="588084" algn="l"/>
                <a:tab pos="1153374" algn="l"/>
                <a:tab pos="1718665" algn="l"/>
                <a:tab pos="2284525" algn="l"/>
              </a:tabLst>
            </a:pPr>
            <a:endParaRPr lang="en-US" sz="1000" b="1" u="sng" spc="-9" dirty="0">
              <a:latin typeface="Calibri"/>
              <a:cs typeface="Calibri"/>
            </a:endParaRPr>
          </a:p>
          <a:p>
            <a:pPr marL="15386" algn="ctr">
              <a:spcBef>
                <a:spcPts val="126"/>
              </a:spcBef>
              <a:tabLst>
                <a:tab pos="588084" algn="l"/>
                <a:tab pos="1153374" algn="l"/>
                <a:tab pos="1718665" algn="l"/>
                <a:tab pos="2284525" algn="l"/>
              </a:tabLst>
            </a:pPr>
            <a:r>
              <a:rPr lang="en-US" b="1" spc="-9" dirty="0">
                <a:latin typeface="Calibri"/>
                <a:cs typeface="Calibri"/>
              </a:rPr>
              <a:t>           			  </a:t>
            </a:r>
            <a:r>
              <a:rPr b="1" u="sng" spc="-9" dirty="0">
                <a:latin typeface="Calibri"/>
                <a:cs typeface="Calibri"/>
              </a:rPr>
              <a:t>2016	</a:t>
            </a:r>
            <a:r>
              <a:rPr lang="en-US" b="1" u="sng" spc="-9" dirty="0">
                <a:latin typeface="Calibri"/>
                <a:cs typeface="Calibri"/>
              </a:rPr>
              <a:t>	    2</a:t>
            </a:r>
            <a:r>
              <a:rPr b="1" u="sng" spc="-9" dirty="0">
                <a:latin typeface="Calibri"/>
                <a:cs typeface="Calibri"/>
              </a:rPr>
              <a:t>015	</a:t>
            </a:r>
            <a:r>
              <a:rPr lang="en-US" b="1" u="sng" spc="-9" dirty="0">
                <a:latin typeface="Calibri"/>
                <a:cs typeface="Calibri"/>
              </a:rPr>
              <a:t>     </a:t>
            </a:r>
            <a:r>
              <a:rPr b="1" u="sng" spc="-9" dirty="0">
                <a:latin typeface="Calibri"/>
                <a:cs typeface="Calibri"/>
              </a:rPr>
              <a:t>2014</a:t>
            </a:r>
            <a:r>
              <a:rPr lang="en-US" b="1" u="sng" spc="-9" dirty="0">
                <a:latin typeface="Calibri"/>
                <a:cs typeface="Calibri"/>
              </a:rPr>
              <a:t>            </a:t>
            </a:r>
            <a:r>
              <a:rPr b="1" u="sng" spc="-9" dirty="0">
                <a:latin typeface="Calibri"/>
                <a:cs typeface="Calibri"/>
              </a:rPr>
              <a:t>2013</a:t>
            </a:r>
            <a:r>
              <a:rPr lang="en-US" b="1" u="sng" spc="-9" dirty="0">
                <a:latin typeface="Calibri"/>
                <a:cs typeface="Calibri"/>
              </a:rPr>
              <a:t>       </a:t>
            </a:r>
            <a:r>
              <a:rPr b="1" u="sng" spc="-9" dirty="0">
                <a:latin typeface="Calibri"/>
                <a:cs typeface="Calibri"/>
              </a:rPr>
              <a:t>2012</a:t>
            </a:r>
            <a:endParaRPr u="sng" dirty="0">
              <a:latin typeface="Calibri"/>
              <a:cs typeface="Calibri"/>
            </a:endParaRPr>
          </a:p>
        </p:txBody>
      </p:sp>
      <p:graphicFrame>
        <p:nvGraphicFramePr>
          <p:cNvPr id="6" name="object 6"/>
          <p:cNvGraphicFramePr>
            <a:graphicFrameLocks noGrp="1"/>
          </p:cNvGraphicFramePr>
          <p:nvPr>
            <p:extLst>
              <p:ext uri="{D42A27DB-BD31-4B8C-83A1-F6EECF244321}">
                <p14:modId xmlns:p14="http://schemas.microsoft.com/office/powerpoint/2010/main" val="3430586104"/>
              </p:ext>
            </p:extLst>
          </p:nvPr>
        </p:nvGraphicFramePr>
        <p:xfrm>
          <a:off x="190500" y="2895600"/>
          <a:ext cx="8610599" cy="3689029"/>
        </p:xfrm>
        <a:graphic>
          <a:graphicData uri="http://schemas.openxmlformats.org/drawingml/2006/table">
            <a:tbl>
              <a:tblPr firstRow="1" bandRow="1">
                <a:tableStyleId>{2D5ABB26-0587-4C30-8999-92F81FD0307C}</a:tableStyleId>
              </a:tblPr>
              <a:tblGrid>
                <a:gridCol w="3555454">
                  <a:extLst>
                    <a:ext uri="{9D8B030D-6E8A-4147-A177-3AD203B41FA5}">
                      <a16:colId xmlns:a16="http://schemas.microsoft.com/office/drawing/2014/main" xmlns="" val="20000"/>
                    </a:ext>
                  </a:extLst>
                </a:gridCol>
                <a:gridCol w="1309992">
                  <a:extLst>
                    <a:ext uri="{9D8B030D-6E8A-4147-A177-3AD203B41FA5}">
                      <a16:colId xmlns:a16="http://schemas.microsoft.com/office/drawing/2014/main" xmlns="" val="20001"/>
                    </a:ext>
                  </a:extLst>
                </a:gridCol>
                <a:gridCol w="947861">
                  <a:extLst>
                    <a:ext uri="{9D8B030D-6E8A-4147-A177-3AD203B41FA5}">
                      <a16:colId xmlns:a16="http://schemas.microsoft.com/office/drawing/2014/main" xmlns="" val="20002"/>
                    </a:ext>
                  </a:extLst>
                </a:gridCol>
                <a:gridCol w="996195">
                  <a:extLst>
                    <a:ext uri="{9D8B030D-6E8A-4147-A177-3AD203B41FA5}">
                      <a16:colId xmlns:a16="http://schemas.microsoft.com/office/drawing/2014/main" xmlns="" val="20003"/>
                    </a:ext>
                  </a:extLst>
                </a:gridCol>
                <a:gridCol w="968892">
                  <a:extLst>
                    <a:ext uri="{9D8B030D-6E8A-4147-A177-3AD203B41FA5}">
                      <a16:colId xmlns:a16="http://schemas.microsoft.com/office/drawing/2014/main" xmlns="" val="20004"/>
                    </a:ext>
                  </a:extLst>
                </a:gridCol>
                <a:gridCol w="832205">
                  <a:extLst>
                    <a:ext uri="{9D8B030D-6E8A-4147-A177-3AD203B41FA5}">
                      <a16:colId xmlns:a16="http://schemas.microsoft.com/office/drawing/2014/main" xmlns="" val="20005"/>
                    </a:ext>
                  </a:extLst>
                </a:gridCol>
              </a:tblGrid>
              <a:tr h="457200">
                <a:tc>
                  <a:txBody>
                    <a:bodyPr/>
                    <a:lstStyle/>
                    <a:p>
                      <a:pPr marL="34925">
                        <a:lnSpc>
                          <a:spcPct val="100000"/>
                        </a:lnSpc>
                      </a:pPr>
                      <a:r>
                        <a:rPr sz="1800" b="1" dirty="0">
                          <a:latin typeface="Calibri"/>
                          <a:cs typeface="Calibri"/>
                        </a:rPr>
                        <a:t>Aetna</a:t>
                      </a:r>
                      <a:r>
                        <a:rPr sz="1800" b="1" spc="-5" dirty="0">
                          <a:latin typeface="Calibri"/>
                          <a:cs typeface="Calibri"/>
                        </a:rPr>
                        <a:t> Lif</a:t>
                      </a:r>
                      <a:r>
                        <a:rPr sz="1800" b="1" dirty="0">
                          <a:latin typeface="Calibri"/>
                          <a:cs typeface="Calibri"/>
                        </a:rPr>
                        <a:t>e Insurance</a:t>
                      </a:r>
                      <a:r>
                        <a:rPr sz="1800" b="1" spc="-5" dirty="0">
                          <a:latin typeface="Calibri"/>
                          <a:cs typeface="Calibri"/>
                        </a:rPr>
                        <a:t> Co.</a:t>
                      </a:r>
                      <a:endParaRPr sz="1800" b="1" dirty="0">
                        <a:latin typeface="Calibri"/>
                        <a:cs typeface="Calibri"/>
                      </a:endParaRPr>
                    </a:p>
                  </a:txBody>
                  <a:tcPr marL="0" marR="0" marT="0" marB="0">
                    <a:solidFill>
                      <a:schemeClr val="bg2"/>
                    </a:solidFill>
                  </a:tcPr>
                </a:tc>
                <a:tc>
                  <a:txBody>
                    <a:bodyPr/>
                    <a:lstStyle/>
                    <a:p>
                      <a:pPr marL="377190">
                        <a:lnSpc>
                          <a:spcPct val="100000"/>
                        </a:lnSpc>
                      </a:pPr>
                      <a:r>
                        <a:rPr sz="1800" dirty="0">
                          <a:latin typeface="Calibri"/>
                          <a:cs typeface="Calibri"/>
                        </a:rPr>
                        <a:t>471%</a:t>
                      </a:r>
                    </a:p>
                  </a:txBody>
                  <a:tcPr marL="0" marR="0" marT="0" marB="0">
                    <a:solidFill>
                      <a:schemeClr val="bg2"/>
                    </a:solidFill>
                  </a:tcPr>
                </a:tc>
                <a:tc>
                  <a:txBody>
                    <a:bodyPr/>
                    <a:lstStyle/>
                    <a:p>
                      <a:pPr marL="162560">
                        <a:lnSpc>
                          <a:spcPct val="100000"/>
                        </a:lnSpc>
                      </a:pPr>
                      <a:r>
                        <a:rPr sz="1800" dirty="0">
                          <a:latin typeface="Calibri"/>
                          <a:cs typeface="Calibri"/>
                        </a:rPr>
                        <a:t>565%</a:t>
                      </a:r>
                    </a:p>
                  </a:txBody>
                  <a:tcPr marL="0" marR="0" marT="0" marB="0">
                    <a:solidFill>
                      <a:schemeClr val="bg2"/>
                    </a:solidFill>
                  </a:tcPr>
                </a:tc>
                <a:tc>
                  <a:txBody>
                    <a:bodyPr/>
                    <a:lstStyle/>
                    <a:p>
                      <a:pPr marL="176530">
                        <a:lnSpc>
                          <a:spcPct val="100000"/>
                        </a:lnSpc>
                      </a:pPr>
                      <a:r>
                        <a:rPr sz="1800" dirty="0">
                          <a:latin typeface="Calibri"/>
                          <a:cs typeface="Calibri"/>
                        </a:rPr>
                        <a:t>606%</a:t>
                      </a:r>
                    </a:p>
                  </a:txBody>
                  <a:tcPr marL="0" marR="0" marT="0" marB="0">
                    <a:solidFill>
                      <a:schemeClr val="bg2"/>
                    </a:solidFill>
                  </a:tcPr>
                </a:tc>
                <a:tc>
                  <a:txBody>
                    <a:bodyPr/>
                    <a:lstStyle/>
                    <a:p>
                      <a:pPr marL="158750">
                        <a:lnSpc>
                          <a:spcPct val="100000"/>
                        </a:lnSpc>
                      </a:pPr>
                      <a:r>
                        <a:rPr sz="1800" dirty="0">
                          <a:latin typeface="Calibri"/>
                          <a:cs typeface="Calibri"/>
                        </a:rPr>
                        <a:t>670%</a:t>
                      </a:r>
                    </a:p>
                  </a:txBody>
                  <a:tcPr marL="0" marR="0" marT="0" marB="0">
                    <a:solidFill>
                      <a:schemeClr val="bg2"/>
                    </a:solidFill>
                  </a:tcPr>
                </a:tc>
                <a:tc>
                  <a:txBody>
                    <a:bodyPr/>
                    <a:lstStyle/>
                    <a:p>
                      <a:pPr marL="158750">
                        <a:lnSpc>
                          <a:spcPct val="100000"/>
                        </a:lnSpc>
                      </a:pPr>
                      <a:r>
                        <a:rPr sz="1800" dirty="0">
                          <a:latin typeface="Calibri"/>
                          <a:cs typeface="Calibri"/>
                        </a:rPr>
                        <a:t>701%</a:t>
                      </a:r>
                    </a:p>
                  </a:txBody>
                  <a:tcPr marL="0" marR="0" marT="0" marB="0">
                    <a:solidFill>
                      <a:schemeClr val="bg2"/>
                    </a:solidFill>
                  </a:tcPr>
                </a:tc>
                <a:extLst>
                  <a:ext uri="{0D108BD9-81ED-4DB2-BD59-A6C34878D82A}">
                    <a16:rowId xmlns:a16="http://schemas.microsoft.com/office/drawing/2014/main" xmlns="" val="10000"/>
                  </a:ext>
                </a:extLst>
              </a:tr>
              <a:tr h="457200">
                <a:tc>
                  <a:txBody>
                    <a:bodyPr/>
                    <a:lstStyle/>
                    <a:p>
                      <a:pPr marL="34925">
                        <a:lnSpc>
                          <a:spcPct val="100000"/>
                        </a:lnSpc>
                      </a:pPr>
                      <a:r>
                        <a:rPr sz="1800" b="1" dirty="0">
                          <a:latin typeface="Calibri"/>
                          <a:cs typeface="Calibri"/>
                        </a:rPr>
                        <a:t>Aetna</a:t>
                      </a:r>
                      <a:r>
                        <a:rPr sz="1800" b="1" spc="-5" dirty="0">
                          <a:latin typeface="Calibri"/>
                          <a:cs typeface="Calibri"/>
                        </a:rPr>
                        <a:t> </a:t>
                      </a:r>
                      <a:r>
                        <a:rPr sz="1800" b="1" dirty="0">
                          <a:latin typeface="Calibri"/>
                          <a:cs typeface="Calibri"/>
                        </a:rPr>
                        <a:t>Health Insurance</a:t>
                      </a:r>
                      <a:r>
                        <a:rPr sz="1800" b="1" spc="-5" dirty="0">
                          <a:latin typeface="Calibri"/>
                          <a:cs typeface="Calibri"/>
                        </a:rPr>
                        <a:t> Co.</a:t>
                      </a:r>
                      <a:endParaRPr sz="1800" b="1" dirty="0">
                        <a:latin typeface="Calibri"/>
                        <a:cs typeface="Calibri"/>
                      </a:endParaRPr>
                    </a:p>
                  </a:txBody>
                  <a:tcPr marL="0" marR="0" marT="0" marB="0"/>
                </a:tc>
                <a:tc>
                  <a:txBody>
                    <a:bodyPr/>
                    <a:lstStyle/>
                    <a:p>
                      <a:pPr marL="376555">
                        <a:lnSpc>
                          <a:spcPct val="100000"/>
                        </a:lnSpc>
                      </a:pPr>
                      <a:r>
                        <a:rPr sz="1800" dirty="0">
                          <a:latin typeface="Calibri"/>
                          <a:cs typeface="Calibri"/>
                        </a:rPr>
                        <a:t>424%</a:t>
                      </a:r>
                    </a:p>
                  </a:txBody>
                  <a:tcPr marL="0" marR="0" marT="0" marB="0"/>
                </a:tc>
                <a:tc>
                  <a:txBody>
                    <a:bodyPr/>
                    <a:lstStyle/>
                    <a:p>
                      <a:pPr marL="162560">
                        <a:lnSpc>
                          <a:spcPct val="100000"/>
                        </a:lnSpc>
                      </a:pPr>
                      <a:r>
                        <a:rPr sz="1800" dirty="0">
                          <a:latin typeface="Calibri"/>
                          <a:cs typeface="Calibri"/>
                        </a:rPr>
                        <a:t>585%</a:t>
                      </a:r>
                    </a:p>
                  </a:txBody>
                  <a:tcPr marL="0" marR="0" marT="0" marB="0"/>
                </a:tc>
                <a:tc>
                  <a:txBody>
                    <a:bodyPr/>
                    <a:lstStyle/>
                    <a:p>
                      <a:pPr marL="176530">
                        <a:lnSpc>
                          <a:spcPct val="100000"/>
                        </a:lnSpc>
                      </a:pPr>
                      <a:r>
                        <a:rPr sz="1800" dirty="0">
                          <a:latin typeface="Calibri"/>
                          <a:cs typeface="Calibri"/>
                        </a:rPr>
                        <a:t>498%</a:t>
                      </a:r>
                    </a:p>
                  </a:txBody>
                  <a:tcPr marL="0" marR="0" marT="0" marB="0"/>
                </a:tc>
                <a:tc>
                  <a:txBody>
                    <a:bodyPr/>
                    <a:lstStyle/>
                    <a:p>
                      <a:pPr marL="158750">
                        <a:lnSpc>
                          <a:spcPct val="100000"/>
                        </a:lnSpc>
                      </a:pPr>
                      <a:r>
                        <a:rPr sz="1800" dirty="0">
                          <a:latin typeface="Calibri"/>
                          <a:cs typeface="Calibri"/>
                        </a:rPr>
                        <a:t>399%</a:t>
                      </a:r>
                    </a:p>
                  </a:txBody>
                  <a:tcPr marL="0" marR="0" marT="0" marB="0"/>
                </a:tc>
                <a:tc>
                  <a:txBody>
                    <a:bodyPr/>
                    <a:lstStyle/>
                    <a:p>
                      <a:pPr marL="158750">
                        <a:lnSpc>
                          <a:spcPct val="100000"/>
                        </a:lnSpc>
                      </a:pPr>
                      <a:r>
                        <a:rPr sz="1800" dirty="0">
                          <a:latin typeface="Calibri"/>
                          <a:cs typeface="Calibri"/>
                        </a:rPr>
                        <a:t>410%</a:t>
                      </a:r>
                    </a:p>
                  </a:txBody>
                  <a:tcPr marL="0" marR="0" marT="0" marB="0"/>
                </a:tc>
                <a:extLst>
                  <a:ext uri="{0D108BD9-81ED-4DB2-BD59-A6C34878D82A}">
                    <a16:rowId xmlns:a16="http://schemas.microsoft.com/office/drawing/2014/main" xmlns="" val="10001"/>
                  </a:ext>
                </a:extLst>
              </a:tr>
              <a:tr h="457200">
                <a:tc>
                  <a:txBody>
                    <a:bodyPr/>
                    <a:lstStyle/>
                    <a:p>
                      <a:pPr marL="34925">
                        <a:lnSpc>
                          <a:spcPct val="100000"/>
                        </a:lnSpc>
                      </a:pPr>
                      <a:r>
                        <a:rPr sz="1800" b="1" dirty="0">
                          <a:latin typeface="Calibri"/>
                          <a:cs typeface="Calibri"/>
                        </a:rPr>
                        <a:t>UnitedHealthcare</a:t>
                      </a:r>
                      <a:r>
                        <a:rPr sz="1800" b="1" spc="-10" dirty="0">
                          <a:latin typeface="Calibri"/>
                          <a:cs typeface="Calibri"/>
                        </a:rPr>
                        <a:t> </a:t>
                      </a:r>
                      <a:r>
                        <a:rPr sz="1800" b="1" dirty="0">
                          <a:latin typeface="Calibri"/>
                          <a:cs typeface="Calibri"/>
                        </a:rPr>
                        <a:t>Insurance</a:t>
                      </a:r>
                      <a:r>
                        <a:rPr sz="1800" b="1" spc="-5" dirty="0">
                          <a:latin typeface="Calibri"/>
                          <a:cs typeface="Calibri"/>
                        </a:rPr>
                        <a:t> Co.</a:t>
                      </a:r>
                      <a:endParaRPr sz="1800" b="1" dirty="0">
                        <a:latin typeface="Calibri"/>
                        <a:cs typeface="Calibri"/>
                      </a:endParaRPr>
                    </a:p>
                  </a:txBody>
                  <a:tcPr marL="0" marR="0" marT="0" marB="0">
                    <a:solidFill>
                      <a:schemeClr val="bg2"/>
                    </a:solidFill>
                  </a:tcPr>
                </a:tc>
                <a:tc>
                  <a:txBody>
                    <a:bodyPr/>
                    <a:lstStyle/>
                    <a:p>
                      <a:pPr marL="377190">
                        <a:lnSpc>
                          <a:spcPct val="100000"/>
                        </a:lnSpc>
                      </a:pPr>
                      <a:r>
                        <a:rPr sz="1800" dirty="0">
                          <a:latin typeface="Calibri"/>
                          <a:cs typeface="Calibri"/>
                        </a:rPr>
                        <a:t>480%</a:t>
                      </a:r>
                    </a:p>
                  </a:txBody>
                  <a:tcPr marL="0" marR="0" marT="0" marB="0">
                    <a:solidFill>
                      <a:schemeClr val="bg2"/>
                    </a:solidFill>
                  </a:tcPr>
                </a:tc>
                <a:tc>
                  <a:txBody>
                    <a:bodyPr/>
                    <a:lstStyle/>
                    <a:p>
                      <a:pPr marL="162560">
                        <a:lnSpc>
                          <a:spcPct val="100000"/>
                        </a:lnSpc>
                      </a:pPr>
                      <a:r>
                        <a:rPr sz="1800" dirty="0">
                          <a:latin typeface="Calibri"/>
                          <a:cs typeface="Calibri"/>
                        </a:rPr>
                        <a:t>557%</a:t>
                      </a:r>
                    </a:p>
                  </a:txBody>
                  <a:tcPr marL="0" marR="0" marT="0" marB="0">
                    <a:solidFill>
                      <a:schemeClr val="bg2"/>
                    </a:solidFill>
                  </a:tcPr>
                </a:tc>
                <a:tc>
                  <a:txBody>
                    <a:bodyPr/>
                    <a:lstStyle/>
                    <a:p>
                      <a:pPr marL="176530">
                        <a:lnSpc>
                          <a:spcPct val="100000"/>
                        </a:lnSpc>
                      </a:pPr>
                      <a:r>
                        <a:rPr sz="1800" dirty="0">
                          <a:latin typeface="Calibri"/>
                          <a:cs typeface="Calibri"/>
                        </a:rPr>
                        <a:t>560%</a:t>
                      </a:r>
                    </a:p>
                  </a:txBody>
                  <a:tcPr marL="0" marR="0" marT="0" marB="0">
                    <a:solidFill>
                      <a:schemeClr val="bg2"/>
                    </a:solidFill>
                  </a:tcPr>
                </a:tc>
                <a:tc>
                  <a:txBody>
                    <a:bodyPr/>
                    <a:lstStyle/>
                    <a:p>
                      <a:pPr marL="158750">
                        <a:lnSpc>
                          <a:spcPct val="100000"/>
                        </a:lnSpc>
                      </a:pPr>
                      <a:r>
                        <a:rPr sz="1800" dirty="0">
                          <a:latin typeface="Calibri"/>
                          <a:cs typeface="Calibri"/>
                        </a:rPr>
                        <a:t>555%</a:t>
                      </a:r>
                    </a:p>
                  </a:txBody>
                  <a:tcPr marL="0" marR="0" marT="0" marB="0">
                    <a:solidFill>
                      <a:schemeClr val="bg2"/>
                    </a:solidFill>
                  </a:tcPr>
                </a:tc>
                <a:tc>
                  <a:txBody>
                    <a:bodyPr/>
                    <a:lstStyle/>
                    <a:p>
                      <a:pPr marL="158750">
                        <a:lnSpc>
                          <a:spcPct val="100000"/>
                        </a:lnSpc>
                      </a:pPr>
                      <a:r>
                        <a:rPr sz="1800" dirty="0">
                          <a:latin typeface="Calibri"/>
                          <a:cs typeface="Calibri"/>
                        </a:rPr>
                        <a:t>532%</a:t>
                      </a:r>
                    </a:p>
                  </a:txBody>
                  <a:tcPr marL="0" marR="0" marT="0" marB="0">
                    <a:solidFill>
                      <a:schemeClr val="bg2"/>
                    </a:solidFill>
                  </a:tcPr>
                </a:tc>
                <a:extLst>
                  <a:ext uri="{0D108BD9-81ED-4DB2-BD59-A6C34878D82A}">
                    <a16:rowId xmlns:a16="http://schemas.microsoft.com/office/drawing/2014/main" xmlns="" val="10002"/>
                  </a:ext>
                </a:extLst>
              </a:tr>
              <a:tr h="487179">
                <a:tc>
                  <a:txBody>
                    <a:bodyPr/>
                    <a:lstStyle/>
                    <a:p>
                      <a:pPr marL="34925">
                        <a:lnSpc>
                          <a:spcPct val="100000"/>
                        </a:lnSpc>
                      </a:pPr>
                      <a:r>
                        <a:rPr sz="1800" b="1" dirty="0">
                          <a:latin typeface="Calibri"/>
                          <a:cs typeface="Calibri"/>
                        </a:rPr>
                        <a:t>United</a:t>
                      </a:r>
                      <a:r>
                        <a:rPr sz="1800" b="1" spc="-5" dirty="0">
                          <a:latin typeface="Calibri"/>
                          <a:cs typeface="Calibri"/>
                        </a:rPr>
                        <a:t> </a:t>
                      </a:r>
                      <a:r>
                        <a:rPr sz="1800" b="1" dirty="0">
                          <a:latin typeface="Calibri"/>
                          <a:cs typeface="Calibri"/>
                        </a:rPr>
                        <a:t>Healthcare Mid</a:t>
                      </a:r>
                      <a:r>
                        <a:rPr sz="1800" b="1" spc="-5" dirty="0">
                          <a:latin typeface="Calibri"/>
                          <a:cs typeface="Calibri"/>
                        </a:rPr>
                        <a:t> </a:t>
                      </a:r>
                      <a:r>
                        <a:rPr sz="1800" b="1" dirty="0">
                          <a:latin typeface="Calibri"/>
                          <a:cs typeface="Calibri"/>
                        </a:rPr>
                        <a:t>Atlantic</a:t>
                      </a:r>
                    </a:p>
                  </a:txBody>
                  <a:tcPr marL="0" marR="0" marT="0" marB="0"/>
                </a:tc>
                <a:tc>
                  <a:txBody>
                    <a:bodyPr/>
                    <a:lstStyle/>
                    <a:p>
                      <a:pPr marL="377190">
                        <a:lnSpc>
                          <a:spcPct val="100000"/>
                        </a:lnSpc>
                      </a:pPr>
                      <a:r>
                        <a:rPr sz="1800" dirty="0">
                          <a:latin typeface="Calibri"/>
                          <a:cs typeface="Calibri"/>
                        </a:rPr>
                        <a:t>498%</a:t>
                      </a:r>
                    </a:p>
                  </a:txBody>
                  <a:tcPr marL="0" marR="0" marT="0" marB="0"/>
                </a:tc>
                <a:tc>
                  <a:txBody>
                    <a:bodyPr/>
                    <a:lstStyle/>
                    <a:p>
                      <a:pPr marL="162560">
                        <a:lnSpc>
                          <a:spcPct val="100000"/>
                        </a:lnSpc>
                      </a:pPr>
                      <a:r>
                        <a:rPr sz="1800" dirty="0">
                          <a:latin typeface="Calibri"/>
                          <a:cs typeface="Calibri"/>
                        </a:rPr>
                        <a:t>403%</a:t>
                      </a:r>
                    </a:p>
                  </a:txBody>
                  <a:tcPr marL="0" marR="0" marT="0" marB="0"/>
                </a:tc>
                <a:tc>
                  <a:txBody>
                    <a:bodyPr/>
                    <a:lstStyle/>
                    <a:p>
                      <a:pPr marL="176530">
                        <a:lnSpc>
                          <a:spcPct val="100000"/>
                        </a:lnSpc>
                      </a:pPr>
                      <a:r>
                        <a:rPr sz="1800" dirty="0">
                          <a:latin typeface="Calibri"/>
                          <a:cs typeface="Calibri"/>
                        </a:rPr>
                        <a:t>369%</a:t>
                      </a:r>
                    </a:p>
                  </a:txBody>
                  <a:tcPr marL="0" marR="0" marT="0" marB="0"/>
                </a:tc>
                <a:tc>
                  <a:txBody>
                    <a:bodyPr/>
                    <a:lstStyle/>
                    <a:p>
                      <a:pPr marL="158750">
                        <a:lnSpc>
                          <a:spcPct val="100000"/>
                        </a:lnSpc>
                      </a:pPr>
                      <a:r>
                        <a:rPr sz="1800" dirty="0">
                          <a:latin typeface="Calibri"/>
                          <a:cs typeface="Calibri"/>
                        </a:rPr>
                        <a:t>453%</a:t>
                      </a:r>
                    </a:p>
                  </a:txBody>
                  <a:tcPr marL="0" marR="0" marT="0" marB="0"/>
                </a:tc>
                <a:tc>
                  <a:txBody>
                    <a:bodyPr/>
                    <a:lstStyle/>
                    <a:p>
                      <a:pPr marL="158750">
                        <a:lnSpc>
                          <a:spcPct val="100000"/>
                        </a:lnSpc>
                      </a:pPr>
                      <a:r>
                        <a:rPr sz="1800" dirty="0">
                          <a:latin typeface="Calibri"/>
                          <a:cs typeface="Calibri"/>
                        </a:rPr>
                        <a:t>541%</a:t>
                      </a:r>
                    </a:p>
                  </a:txBody>
                  <a:tcPr marL="0" marR="0" marT="0" marB="0"/>
                </a:tc>
                <a:extLst>
                  <a:ext uri="{0D108BD9-81ED-4DB2-BD59-A6C34878D82A}">
                    <a16:rowId xmlns:a16="http://schemas.microsoft.com/office/drawing/2014/main" xmlns="" val="10003"/>
                  </a:ext>
                </a:extLst>
              </a:tr>
              <a:tr h="435554">
                <a:tc>
                  <a:txBody>
                    <a:bodyPr/>
                    <a:lstStyle/>
                    <a:p>
                      <a:pPr marL="34925">
                        <a:lnSpc>
                          <a:spcPct val="100000"/>
                        </a:lnSpc>
                      </a:pPr>
                      <a:r>
                        <a:rPr sz="1800" b="1" spc="-5" dirty="0">
                          <a:latin typeface="Calibri"/>
                          <a:cs typeface="Calibri"/>
                        </a:rPr>
                        <a:t>Optimu</a:t>
                      </a:r>
                      <a:r>
                        <a:rPr sz="1800" b="1" dirty="0">
                          <a:latin typeface="Calibri"/>
                          <a:cs typeface="Calibri"/>
                        </a:rPr>
                        <a:t>m </a:t>
                      </a:r>
                      <a:r>
                        <a:rPr sz="1800" b="1" spc="-5" dirty="0">
                          <a:latin typeface="Calibri"/>
                          <a:cs typeface="Calibri"/>
                        </a:rPr>
                        <a:t>Choic</a:t>
                      </a:r>
                      <a:r>
                        <a:rPr sz="1800" b="1" dirty="0">
                          <a:latin typeface="Calibri"/>
                          <a:cs typeface="Calibri"/>
                        </a:rPr>
                        <a:t>e Inc.</a:t>
                      </a:r>
                    </a:p>
                  </a:txBody>
                  <a:tcPr marL="0" marR="0" marT="0" marB="0">
                    <a:solidFill>
                      <a:schemeClr val="bg2"/>
                    </a:solidFill>
                  </a:tcPr>
                </a:tc>
                <a:tc>
                  <a:txBody>
                    <a:bodyPr/>
                    <a:lstStyle/>
                    <a:p>
                      <a:pPr marL="377190">
                        <a:lnSpc>
                          <a:spcPct val="100000"/>
                        </a:lnSpc>
                      </a:pPr>
                      <a:r>
                        <a:rPr sz="1800" dirty="0">
                          <a:latin typeface="Calibri"/>
                          <a:cs typeface="Calibri"/>
                        </a:rPr>
                        <a:t>701%</a:t>
                      </a:r>
                    </a:p>
                  </a:txBody>
                  <a:tcPr marL="0" marR="0" marT="0" marB="0">
                    <a:solidFill>
                      <a:schemeClr val="bg2"/>
                    </a:solidFill>
                  </a:tcPr>
                </a:tc>
                <a:tc>
                  <a:txBody>
                    <a:bodyPr/>
                    <a:lstStyle/>
                    <a:p>
                      <a:pPr marL="162560">
                        <a:lnSpc>
                          <a:spcPct val="100000"/>
                        </a:lnSpc>
                      </a:pPr>
                      <a:r>
                        <a:rPr sz="1800" dirty="0">
                          <a:latin typeface="Calibri"/>
                          <a:cs typeface="Calibri"/>
                        </a:rPr>
                        <a:t>741%</a:t>
                      </a:r>
                    </a:p>
                  </a:txBody>
                  <a:tcPr marL="0" marR="0" marT="0" marB="0">
                    <a:solidFill>
                      <a:schemeClr val="bg2"/>
                    </a:solidFill>
                  </a:tcPr>
                </a:tc>
                <a:tc>
                  <a:txBody>
                    <a:bodyPr/>
                    <a:lstStyle/>
                    <a:p>
                      <a:pPr marL="141605">
                        <a:lnSpc>
                          <a:spcPct val="100000"/>
                        </a:lnSpc>
                      </a:pPr>
                      <a:r>
                        <a:rPr sz="1800" dirty="0">
                          <a:latin typeface="Calibri"/>
                          <a:cs typeface="Calibri"/>
                        </a:rPr>
                        <a:t>1213%</a:t>
                      </a:r>
                    </a:p>
                  </a:txBody>
                  <a:tcPr marL="0" marR="0" marT="0" marB="0">
                    <a:solidFill>
                      <a:schemeClr val="bg2"/>
                    </a:solidFill>
                  </a:tcPr>
                </a:tc>
                <a:tc>
                  <a:txBody>
                    <a:bodyPr/>
                    <a:lstStyle/>
                    <a:p>
                      <a:pPr marL="158750">
                        <a:lnSpc>
                          <a:spcPct val="100000"/>
                        </a:lnSpc>
                      </a:pPr>
                      <a:r>
                        <a:rPr sz="1800" dirty="0">
                          <a:latin typeface="Calibri"/>
                          <a:cs typeface="Calibri"/>
                        </a:rPr>
                        <a:t>710%</a:t>
                      </a:r>
                    </a:p>
                  </a:txBody>
                  <a:tcPr marL="0" marR="0" marT="0" marB="0">
                    <a:solidFill>
                      <a:schemeClr val="bg2"/>
                    </a:solidFill>
                  </a:tcPr>
                </a:tc>
                <a:tc>
                  <a:txBody>
                    <a:bodyPr/>
                    <a:lstStyle/>
                    <a:p>
                      <a:pPr marL="158750">
                        <a:lnSpc>
                          <a:spcPct val="100000"/>
                        </a:lnSpc>
                      </a:pPr>
                      <a:r>
                        <a:rPr sz="1800" dirty="0">
                          <a:latin typeface="Calibri"/>
                          <a:cs typeface="Calibri"/>
                        </a:rPr>
                        <a:t>418%</a:t>
                      </a:r>
                    </a:p>
                  </a:txBody>
                  <a:tcPr marL="0" marR="0" marT="0" marB="0">
                    <a:solidFill>
                      <a:schemeClr val="bg2"/>
                    </a:solidFill>
                  </a:tcPr>
                </a:tc>
                <a:extLst>
                  <a:ext uri="{0D108BD9-81ED-4DB2-BD59-A6C34878D82A}">
                    <a16:rowId xmlns:a16="http://schemas.microsoft.com/office/drawing/2014/main" xmlns="" val="10004"/>
                  </a:ext>
                </a:extLst>
              </a:tr>
              <a:tr h="435554">
                <a:tc>
                  <a:txBody>
                    <a:bodyPr/>
                    <a:lstStyle/>
                    <a:p>
                      <a:pPr marL="34925">
                        <a:lnSpc>
                          <a:spcPct val="100000"/>
                        </a:lnSpc>
                      </a:pPr>
                      <a:r>
                        <a:rPr sz="1800" b="1" spc="-5" dirty="0">
                          <a:solidFill>
                            <a:srgbClr val="FF0000"/>
                          </a:solidFill>
                          <a:latin typeface="Calibri"/>
                          <a:cs typeface="Calibri"/>
                        </a:rPr>
                        <a:t>CareFirs</a:t>
                      </a:r>
                      <a:r>
                        <a:rPr sz="1800" b="1" dirty="0">
                          <a:solidFill>
                            <a:srgbClr val="FF0000"/>
                          </a:solidFill>
                          <a:latin typeface="Calibri"/>
                          <a:cs typeface="Calibri"/>
                        </a:rPr>
                        <a:t>t </a:t>
                      </a:r>
                      <a:r>
                        <a:rPr sz="1800" b="1" spc="-5" dirty="0">
                          <a:solidFill>
                            <a:srgbClr val="FF0000"/>
                          </a:solidFill>
                          <a:latin typeface="Calibri"/>
                          <a:cs typeface="Calibri"/>
                        </a:rPr>
                        <a:t>(GHMSI)</a:t>
                      </a:r>
                      <a:endParaRPr sz="1800" b="1" dirty="0">
                        <a:solidFill>
                          <a:srgbClr val="FF0000"/>
                        </a:solidFill>
                        <a:latin typeface="Calibri"/>
                        <a:cs typeface="Calibri"/>
                      </a:endParaRPr>
                    </a:p>
                  </a:txBody>
                  <a:tcPr marL="0" marR="0" marT="0" marB="0"/>
                </a:tc>
                <a:tc>
                  <a:txBody>
                    <a:bodyPr/>
                    <a:lstStyle/>
                    <a:p>
                      <a:pPr marL="377190">
                        <a:lnSpc>
                          <a:spcPct val="100000"/>
                        </a:lnSpc>
                      </a:pPr>
                      <a:r>
                        <a:rPr sz="1800" dirty="0">
                          <a:solidFill>
                            <a:srgbClr val="FF0000"/>
                          </a:solidFill>
                          <a:latin typeface="Calibri"/>
                          <a:cs typeface="Calibri"/>
                        </a:rPr>
                        <a:t>851%</a:t>
                      </a:r>
                    </a:p>
                  </a:txBody>
                  <a:tcPr marL="0" marR="0" marT="0" marB="0"/>
                </a:tc>
                <a:tc>
                  <a:txBody>
                    <a:bodyPr/>
                    <a:lstStyle/>
                    <a:p>
                      <a:pPr marL="162560">
                        <a:lnSpc>
                          <a:spcPct val="100000"/>
                        </a:lnSpc>
                      </a:pPr>
                      <a:r>
                        <a:rPr sz="1800" dirty="0">
                          <a:solidFill>
                            <a:srgbClr val="FF0000"/>
                          </a:solidFill>
                          <a:latin typeface="Calibri"/>
                          <a:cs typeface="Calibri"/>
                        </a:rPr>
                        <a:t>882%</a:t>
                      </a:r>
                    </a:p>
                  </a:txBody>
                  <a:tcPr marL="0" marR="0" marT="0" marB="0"/>
                </a:tc>
                <a:tc>
                  <a:txBody>
                    <a:bodyPr/>
                    <a:lstStyle/>
                    <a:p>
                      <a:pPr marL="176530">
                        <a:lnSpc>
                          <a:spcPct val="100000"/>
                        </a:lnSpc>
                      </a:pPr>
                      <a:r>
                        <a:rPr sz="1800" dirty="0">
                          <a:solidFill>
                            <a:srgbClr val="FF0000"/>
                          </a:solidFill>
                          <a:latin typeface="Calibri"/>
                          <a:cs typeface="Calibri"/>
                        </a:rPr>
                        <a:t>878%</a:t>
                      </a:r>
                    </a:p>
                  </a:txBody>
                  <a:tcPr marL="0" marR="0" marT="0" marB="0"/>
                </a:tc>
                <a:tc>
                  <a:txBody>
                    <a:bodyPr/>
                    <a:lstStyle/>
                    <a:p>
                      <a:pPr marL="158750">
                        <a:lnSpc>
                          <a:spcPct val="100000"/>
                        </a:lnSpc>
                      </a:pPr>
                      <a:r>
                        <a:rPr sz="1800" dirty="0">
                          <a:solidFill>
                            <a:srgbClr val="FF0000"/>
                          </a:solidFill>
                          <a:latin typeface="Calibri"/>
                          <a:cs typeface="Calibri"/>
                        </a:rPr>
                        <a:t>932%</a:t>
                      </a:r>
                    </a:p>
                  </a:txBody>
                  <a:tcPr marL="0" marR="0" marT="0" marB="0"/>
                </a:tc>
                <a:tc>
                  <a:txBody>
                    <a:bodyPr/>
                    <a:lstStyle/>
                    <a:p>
                      <a:pPr marL="158750">
                        <a:lnSpc>
                          <a:spcPct val="100000"/>
                        </a:lnSpc>
                      </a:pPr>
                      <a:r>
                        <a:rPr sz="1800" dirty="0">
                          <a:solidFill>
                            <a:srgbClr val="FF0000"/>
                          </a:solidFill>
                          <a:latin typeface="Calibri"/>
                          <a:cs typeface="Calibri"/>
                        </a:rPr>
                        <a:t>921%</a:t>
                      </a:r>
                    </a:p>
                  </a:txBody>
                  <a:tcPr marL="0" marR="0" marT="0" marB="0"/>
                </a:tc>
                <a:extLst>
                  <a:ext uri="{0D108BD9-81ED-4DB2-BD59-A6C34878D82A}">
                    <a16:rowId xmlns:a16="http://schemas.microsoft.com/office/drawing/2014/main" xmlns="" val="10005"/>
                  </a:ext>
                </a:extLst>
              </a:tr>
              <a:tr h="435554">
                <a:tc>
                  <a:txBody>
                    <a:bodyPr/>
                    <a:lstStyle/>
                    <a:p>
                      <a:pPr marL="34925">
                        <a:lnSpc>
                          <a:spcPct val="100000"/>
                        </a:lnSpc>
                      </a:pPr>
                      <a:r>
                        <a:rPr sz="1800" b="1" spc="-5" dirty="0">
                          <a:solidFill>
                            <a:srgbClr val="FF0000"/>
                          </a:solidFill>
                          <a:latin typeface="Calibri"/>
                          <a:cs typeface="Calibri"/>
                        </a:rPr>
                        <a:t>CareFirs</a:t>
                      </a:r>
                      <a:r>
                        <a:rPr sz="1800" b="1" dirty="0">
                          <a:solidFill>
                            <a:srgbClr val="FF0000"/>
                          </a:solidFill>
                          <a:latin typeface="Calibri"/>
                          <a:cs typeface="Calibri"/>
                        </a:rPr>
                        <a:t>t </a:t>
                      </a:r>
                      <a:r>
                        <a:rPr sz="1800" b="1" spc="-5" dirty="0">
                          <a:solidFill>
                            <a:srgbClr val="FF0000"/>
                          </a:solidFill>
                          <a:latin typeface="Calibri"/>
                          <a:cs typeface="Calibri"/>
                        </a:rPr>
                        <a:t>(BlueChoice)</a:t>
                      </a:r>
                      <a:endParaRPr sz="1800" b="1" dirty="0">
                        <a:solidFill>
                          <a:srgbClr val="FF0000"/>
                        </a:solidFill>
                        <a:latin typeface="Calibri"/>
                        <a:cs typeface="Calibri"/>
                      </a:endParaRPr>
                    </a:p>
                  </a:txBody>
                  <a:tcPr marL="0" marR="0" marT="0" marB="0">
                    <a:solidFill>
                      <a:schemeClr val="bg2"/>
                    </a:solidFill>
                  </a:tcPr>
                </a:tc>
                <a:tc>
                  <a:txBody>
                    <a:bodyPr/>
                    <a:lstStyle/>
                    <a:p>
                      <a:pPr marL="376555">
                        <a:lnSpc>
                          <a:spcPct val="100000"/>
                        </a:lnSpc>
                      </a:pPr>
                      <a:r>
                        <a:rPr sz="1800" dirty="0">
                          <a:solidFill>
                            <a:srgbClr val="FF0000"/>
                          </a:solidFill>
                          <a:latin typeface="Calibri"/>
                          <a:cs typeface="Calibri"/>
                        </a:rPr>
                        <a:t>807%</a:t>
                      </a:r>
                    </a:p>
                  </a:txBody>
                  <a:tcPr marL="0" marR="0" marT="0" marB="0">
                    <a:solidFill>
                      <a:schemeClr val="bg2"/>
                    </a:solidFill>
                  </a:tcPr>
                </a:tc>
                <a:tc>
                  <a:txBody>
                    <a:bodyPr/>
                    <a:lstStyle/>
                    <a:p>
                      <a:pPr marL="162560">
                        <a:lnSpc>
                          <a:spcPct val="100000"/>
                        </a:lnSpc>
                      </a:pPr>
                      <a:r>
                        <a:rPr sz="1800" dirty="0">
                          <a:solidFill>
                            <a:srgbClr val="FF0000"/>
                          </a:solidFill>
                          <a:latin typeface="Calibri"/>
                          <a:cs typeface="Calibri"/>
                        </a:rPr>
                        <a:t>911%</a:t>
                      </a:r>
                    </a:p>
                  </a:txBody>
                  <a:tcPr marL="0" marR="0" marT="0" marB="0">
                    <a:solidFill>
                      <a:schemeClr val="bg2"/>
                    </a:solidFill>
                  </a:tcPr>
                </a:tc>
                <a:tc>
                  <a:txBody>
                    <a:bodyPr/>
                    <a:lstStyle/>
                    <a:p>
                      <a:pPr marL="140970">
                        <a:lnSpc>
                          <a:spcPct val="100000"/>
                        </a:lnSpc>
                      </a:pPr>
                      <a:r>
                        <a:rPr sz="1800" dirty="0">
                          <a:solidFill>
                            <a:srgbClr val="FF0000"/>
                          </a:solidFill>
                          <a:latin typeface="Calibri"/>
                          <a:cs typeface="Calibri"/>
                        </a:rPr>
                        <a:t>1000%</a:t>
                      </a:r>
                    </a:p>
                  </a:txBody>
                  <a:tcPr marL="0" marR="0" marT="0" marB="0">
                    <a:solidFill>
                      <a:schemeClr val="bg2"/>
                    </a:solidFill>
                  </a:tcPr>
                </a:tc>
                <a:tc>
                  <a:txBody>
                    <a:bodyPr/>
                    <a:lstStyle/>
                    <a:p>
                      <a:pPr marL="123825">
                        <a:lnSpc>
                          <a:spcPct val="100000"/>
                        </a:lnSpc>
                      </a:pPr>
                      <a:r>
                        <a:rPr sz="1800" dirty="0">
                          <a:solidFill>
                            <a:srgbClr val="FF0000"/>
                          </a:solidFill>
                          <a:latin typeface="Calibri"/>
                          <a:cs typeface="Calibri"/>
                        </a:rPr>
                        <a:t>1069%</a:t>
                      </a:r>
                    </a:p>
                  </a:txBody>
                  <a:tcPr marL="0" marR="0" marT="0" marB="0">
                    <a:solidFill>
                      <a:schemeClr val="bg2"/>
                    </a:solidFill>
                  </a:tcPr>
                </a:tc>
                <a:tc>
                  <a:txBody>
                    <a:bodyPr/>
                    <a:lstStyle/>
                    <a:p>
                      <a:pPr marL="123825">
                        <a:lnSpc>
                          <a:spcPct val="100000"/>
                        </a:lnSpc>
                      </a:pPr>
                      <a:r>
                        <a:rPr sz="1800" dirty="0">
                          <a:solidFill>
                            <a:srgbClr val="FF0000"/>
                          </a:solidFill>
                          <a:latin typeface="Calibri"/>
                          <a:cs typeface="Calibri"/>
                        </a:rPr>
                        <a:t>1035%</a:t>
                      </a:r>
                    </a:p>
                  </a:txBody>
                  <a:tcPr marL="0" marR="0" marT="0" marB="0">
                    <a:solidFill>
                      <a:schemeClr val="bg2"/>
                    </a:solidFill>
                  </a:tcPr>
                </a:tc>
                <a:extLst>
                  <a:ext uri="{0D108BD9-81ED-4DB2-BD59-A6C34878D82A}">
                    <a16:rowId xmlns:a16="http://schemas.microsoft.com/office/drawing/2014/main" xmlns="" val="10006"/>
                  </a:ext>
                </a:extLst>
              </a:tr>
              <a:tr h="523588">
                <a:tc>
                  <a:txBody>
                    <a:bodyPr/>
                    <a:lstStyle/>
                    <a:p>
                      <a:pPr marL="34925">
                        <a:lnSpc>
                          <a:spcPct val="100000"/>
                        </a:lnSpc>
                      </a:pPr>
                      <a:r>
                        <a:rPr sz="1800" b="1" dirty="0">
                          <a:latin typeface="Calibri"/>
                          <a:cs typeface="Calibri"/>
                        </a:rPr>
                        <a:t>Kaiser</a:t>
                      </a:r>
                    </a:p>
                  </a:txBody>
                  <a:tcPr marL="0" marR="0" marT="0" marB="0"/>
                </a:tc>
                <a:tc>
                  <a:txBody>
                    <a:bodyPr/>
                    <a:lstStyle/>
                    <a:p>
                      <a:pPr marL="377190">
                        <a:lnSpc>
                          <a:spcPct val="100000"/>
                        </a:lnSpc>
                      </a:pPr>
                      <a:r>
                        <a:rPr sz="1800" dirty="0">
                          <a:latin typeface="Calibri"/>
                          <a:cs typeface="Calibri"/>
                        </a:rPr>
                        <a:t>320%</a:t>
                      </a:r>
                    </a:p>
                  </a:txBody>
                  <a:tcPr marL="0" marR="0" marT="0" marB="0"/>
                </a:tc>
                <a:tc>
                  <a:txBody>
                    <a:bodyPr/>
                    <a:lstStyle/>
                    <a:p>
                      <a:pPr marL="163195">
                        <a:lnSpc>
                          <a:spcPct val="100000"/>
                        </a:lnSpc>
                      </a:pPr>
                      <a:r>
                        <a:rPr sz="1800" dirty="0">
                          <a:latin typeface="Calibri"/>
                          <a:cs typeface="Calibri"/>
                        </a:rPr>
                        <a:t>365%</a:t>
                      </a:r>
                    </a:p>
                  </a:txBody>
                  <a:tcPr marL="0" marR="0" marT="0" marB="0"/>
                </a:tc>
                <a:tc>
                  <a:txBody>
                    <a:bodyPr/>
                    <a:lstStyle/>
                    <a:p>
                      <a:pPr marL="176530">
                        <a:lnSpc>
                          <a:spcPct val="100000"/>
                        </a:lnSpc>
                      </a:pPr>
                      <a:r>
                        <a:rPr sz="1800" dirty="0">
                          <a:latin typeface="Calibri"/>
                          <a:cs typeface="Calibri"/>
                        </a:rPr>
                        <a:t>274%</a:t>
                      </a:r>
                    </a:p>
                  </a:txBody>
                  <a:tcPr marL="0" marR="0" marT="0" marB="0"/>
                </a:tc>
                <a:tc>
                  <a:txBody>
                    <a:bodyPr/>
                    <a:lstStyle/>
                    <a:p>
                      <a:pPr marL="158750">
                        <a:lnSpc>
                          <a:spcPct val="100000"/>
                        </a:lnSpc>
                      </a:pPr>
                      <a:r>
                        <a:rPr sz="1800" dirty="0">
                          <a:latin typeface="Calibri"/>
                          <a:cs typeface="Calibri"/>
                        </a:rPr>
                        <a:t>330%</a:t>
                      </a:r>
                    </a:p>
                  </a:txBody>
                  <a:tcPr marL="0" marR="0" marT="0" marB="0"/>
                </a:tc>
                <a:tc>
                  <a:txBody>
                    <a:bodyPr/>
                    <a:lstStyle/>
                    <a:p>
                      <a:pPr marL="158750">
                        <a:lnSpc>
                          <a:spcPct val="100000"/>
                        </a:lnSpc>
                      </a:pPr>
                      <a:r>
                        <a:rPr sz="1800" dirty="0">
                          <a:latin typeface="Calibri"/>
                          <a:cs typeface="Calibri"/>
                        </a:rPr>
                        <a:t>354%</a:t>
                      </a:r>
                    </a:p>
                  </a:txBody>
                  <a:tcPr marL="0" marR="0"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606458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610600" cy="838200"/>
          </a:xfrm>
        </p:spPr>
        <p:txBody>
          <a:bodyPr>
            <a:normAutofit fontScale="90000"/>
          </a:bodyPr>
          <a:lstStyle/>
          <a:p>
            <a:r>
              <a:rPr lang="en-US" sz="2400" dirty="0"/>
              <a:t/>
            </a:r>
            <a:br>
              <a:rPr lang="en-US" sz="2400" dirty="0"/>
            </a:br>
            <a:r>
              <a:rPr lang="en-US" sz="2700" b="1" dirty="0"/>
              <a:t>DISB should deny CareFirst proposed increase cont. </a:t>
            </a:r>
            <a:r>
              <a:rPr lang="en-US" sz="2400" dirty="0"/>
              <a:t/>
            </a:r>
            <a:br>
              <a:rPr lang="en-US" sz="2400" dirty="0"/>
            </a:br>
            <a:endParaRPr lang="en-US" sz="2400" dirty="0"/>
          </a:p>
        </p:txBody>
      </p:sp>
      <p:sp>
        <p:nvSpPr>
          <p:cNvPr id="3" name="Content Placeholder 2"/>
          <p:cNvSpPr>
            <a:spLocks noGrp="1"/>
          </p:cNvSpPr>
          <p:nvPr>
            <p:ph idx="1"/>
          </p:nvPr>
        </p:nvSpPr>
        <p:spPr>
          <a:xfrm>
            <a:off x="457200" y="2438400"/>
            <a:ext cx="8153400" cy="4191000"/>
          </a:xfrm>
        </p:spPr>
        <p:txBody>
          <a:bodyPr>
            <a:noAutofit/>
          </a:bodyPr>
          <a:lstStyle/>
          <a:p>
            <a:endParaRPr lang="en-US" sz="2400" dirty="0"/>
          </a:p>
          <a:p>
            <a:pPr marL="0" indent="0">
              <a:buNone/>
            </a:pPr>
            <a:r>
              <a:rPr lang="en-US" sz="2400" b="1" dirty="0"/>
              <a:t>RECOMMENDATION</a:t>
            </a:r>
            <a:r>
              <a:rPr lang="en-US" sz="2400" dirty="0"/>
              <a:t>:  DISB should approve a </a:t>
            </a:r>
            <a:r>
              <a:rPr lang="en-US" sz="2400" b="1" dirty="0">
                <a:solidFill>
                  <a:srgbClr val="FF0000"/>
                </a:solidFill>
              </a:rPr>
              <a:t>substantially lower rate </a:t>
            </a:r>
            <a:r>
              <a:rPr lang="en-US" sz="2400" dirty="0" smtClean="0"/>
              <a:t>increase and should consider  phasing-in </a:t>
            </a:r>
            <a:r>
              <a:rPr lang="en-US" sz="2400" dirty="0"/>
              <a:t>to mitigate the risk of significant coverage drops. </a:t>
            </a:r>
          </a:p>
          <a:p>
            <a:pPr marL="0" indent="0">
              <a:spcBef>
                <a:spcPts val="0"/>
              </a:spcBef>
              <a:buNone/>
              <a:defRPr/>
            </a:pPr>
            <a:endParaRPr lang="en-US" sz="1600" b="1" dirty="0" smtClean="0"/>
          </a:p>
          <a:p>
            <a:pPr marL="0" indent="0">
              <a:buNone/>
            </a:pPr>
            <a:r>
              <a:rPr lang="en-US" sz="2400" dirty="0" smtClean="0"/>
              <a:t>Example</a:t>
            </a:r>
            <a:r>
              <a:rPr lang="en-US" sz="2400" dirty="0"/>
              <a:t>:  deny 1/3 &amp; allow +16.4</a:t>
            </a:r>
            <a:r>
              <a:rPr lang="en-US" sz="2400" dirty="0" smtClean="0"/>
              <a:t>%.  Denying </a:t>
            </a:r>
            <a:r>
              <a:rPr lang="en-US" sz="2400" dirty="0"/>
              <a:t>1/3 means approx. $4m less in </a:t>
            </a:r>
            <a:r>
              <a:rPr lang="en-US" sz="2400" dirty="0" smtClean="0"/>
              <a:t>premiums for CareFirst. </a:t>
            </a:r>
            <a:endParaRPr lang="en-US" sz="2400" dirty="0"/>
          </a:p>
          <a:p>
            <a:pPr lvl="1"/>
            <a:endParaRPr lang="en-US" dirty="0"/>
          </a:p>
          <a:p>
            <a:pPr marL="457200" lvl="1" indent="0">
              <a:buNone/>
            </a:pPr>
            <a:endParaRPr lang="en-US" sz="2000" dirty="0"/>
          </a:p>
        </p:txBody>
      </p:sp>
    </p:spTree>
    <p:extLst>
      <p:ext uri="{BB962C8B-B14F-4D97-AF65-F5344CB8AC3E}">
        <p14:creationId xmlns:p14="http://schemas.microsoft.com/office/powerpoint/2010/main" val="2148496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ACA and Rate Review</a:t>
            </a:r>
          </a:p>
        </p:txBody>
      </p:sp>
      <p:sp>
        <p:nvSpPr>
          <p:cNvPr id="3" name="Content Placeholder 2"/>
          <p:cNvSpPr>
            <a:spLocks noGrp="1"/>
          </p:cNvSpPr>
          <p:nvPr>
            <p:ph idx="1"/>
          </p:nvPr>
        </p:nvSpPr>
        <p:spPr/>
        <p:txBody>
          <a:bodyPr>
            <a:normAutofit/>
          </a:bodyPr>
          <a:lstStyle/>
          <a:p>
            <a:r>
              <a:rPr lang="en-US" sz="3000" dirty="0"/>
              <a:t>Before the ACA, states’ authority varied over health insurance rates and some state insurance regulators had no authority over health insurance rates. </a:t>
            </a:r>
          </a:p>
          <a:p>
            <a:r>
              <a:rPr lang="en-US" sz="3000" dirty="0"/>
              <a:t>ACA has helped to empower state insurance regulators. </a:t>
            </a:r>
          </a:p>
        </p:txBody>
      </p:sp>
    </p:spTree>
    <p:extLst>
      <p:ext uri="{BB962C8B-B14F-4D97-AF65-F5344CB8AC3E}">
        <p14:creationId xmlns:p14="http://schemas.microsoft.com/office/powerpoint/2010/main" val="31693840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04800"/>
          </a:xfrm>
        </p:spPr>
        <p:txBody>
          <a:bodyPr>
            <a:normAutofit fontScale="90000"/>
          </a:bodyPr>
          <a:lstStyle/>
          <a:p>
            <a:r>
              <a:rPr lang="en-US" sz="2800" b="1" dirty="0"/>
              <a:t/>
            </a:r>
            <a:br>
              <a:rPr lang="en-US" sz="2800" b="1" dirty="0"/>
            </a:br>
            <a:endParaRPr lang="en-US" sz="2800" b="1" dirty="0"/>
          </a:p>
        </p:txBody>
      </p:sp>
      <p:sp>
        <p:nvSpPr>
          <p:cNvPr id="3" name="Content Placeholder 2"/>
          <p:cNvSpPr>
            <a:spLocks noGrp="1"/>
          </p:cNvSpPr>
          <p:nvPr>
            <p:ph idx="1"/>
          </p:nvPr>
        </p:nvSpPr>
        <p:spPr>
          <a:xfrm>
            <a:off x="457200" y="1905000"/>
            <a:ext cx="8229600" cy="4648200"/>
          </a:xfrm>
        </p:spPr>
        <p:txBody>
          <a:bodyPr>
            <a:normAutofit/>
          </a:bodyPr>
          <a:lstStyle/>
          <a:p>
            <a:pPr marL="0" indent="0">
              <a:spcBef>
                <a:spcPts val="0"/>
              </a:spcBef>
              <a:buNone/>
            </a:pPr>
            <a:r>
              <a:rPr lang="en-US" b="1" dirty="0"/>
              <a:t>ACA helped to make rates more affordable through risk corridors, reinsurance, and risk adjustment. </a:t>
            </a:r>
          </a:p>
          <a:p>
            <a:pPr marL="0" indent="0">
              <a:spcBef>
                <a:spcPts val="0"/>
              </a:spcBef>
              <a:buNone/>
            </a:pPr>
            <a:endParaRPr lang="en-US" sz="2800" dirty="0"/>
          </a:p>
          <a:p>
            <a:pPr marL="0" indent="0">
              <a:spcBef>
                <a:spcPts val="0"/>
              </a:spcBef>
              <a:buNone/>
            </a:pPr>
            <a:r>
              <a:rPr lang="en-US" sz="2800" dirty="0"/>
              <a:t>Changes to these have resulted in higher rates.</a:t>
            </a:r>
          </a:p>
          <a:p>
            <a:pPr>
              <a:spcBef>
                <a:spcPts val="0"/>
              </a:spcBef>
            </a:pPr>
            <a:r>
              <a:rPr lang="en-US" sz="2400" dirty="0"/>
              <a:t>E.g. </a:t>
            </a:r>
            <a:r>
              <a:rPr lang="en-US" sz="2400" b="1" dirty="0"/>
              <a:t>Risk Corridors </a:t>
            </a:r>
            <a:r>
              <a:rPr lang="en-US" sz="2400" dirty="0"/>
              <a:t>-- the federal government owes carriers an estimated $8.3 billion for 2014 and 2015 for risk corridors. (Congress changed the program, which resulted in higher rates). Risk corridors should be </a:t>
            </a:r>
            <a:r>
              <a:rPr lang="en-US" sz="2400" u="sng" dirty="0"/>
              <a:t>restored</a:t>
            </a:r>
            <a:r>
              <a:rPr lang="en-US" sz="2400" dirty="0"/>
              <a:t> to original intent.</a:t>
            </a:r>
          </a:p>
          <a:p>
            <a:pPr>
              <a:spcBef>
                <a:spcPts val="0"/>
              </a:spcBef>
            </a:pPr>
            <a:endParaRPr lang="en-US" sz="2800" dirty="0"/>
          </a:p>
          <a:p>
            <a:pPr marL="0" indent="0">
              <a:spcBef>
                <a:spcPts val="0"/>
              </a:spcBef>
              <a:buNone/>
            </a:pPr>
            <a:endParaRPr lang="en-US" sz="2800" dirty="0"/>
          </a:p>
        </p:txBody>
      </p:sp>
    </p:spTree>
    <p:extLst>
      <p:ext uri="{BB962C8B-B14F-4D97-AF65-F5344CB8AC3E}">
        <p14:creationId xmlns:p14="http://schemas.microsoft.com/office/powerpoint/2010/main" val="4779044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914400"/>
          </a:xfrm>
        </p:spPr>
        <p:txBody>
          <a:bodyPr>
            <a:normAutofit fontScale="90000"/>
          </a:bodyPr>
          <a:lstStyle/>
          <a:p>
            <a:r>
              <a:rPr lang="en-US" sz="3600" b="1" dirty="0"/>
              <a:t>Federal reinsurance (2014-2016)…should be made permanent</a:t>
            </a:r>
          </a:p>
        </p:txBody>
      </p:sp>
      <p:sp>
        <p:nvSpPr>
          <p:cNvPr id="3" name="Content Placeholder 2"/>
          <p:cNvSpPr>
            <a:spLocks noGrp="1"/>
          </p:cNvSpPr>
          <p:nvPr>
            <p:ph idx="1"/>
          </p:nvPr>
        </p:nvSpPr>
        <p:spPr>
          <a:xfrm>
            <a:off x="457200" y="2590800"/>
            <a:ext cx="8229600" cy="3535363"/>
          </a:xfrm>
        </p:spPr>
        <p:txBody>
          <a:bodyPr>
            <a:noAutofit/>
          </a:bodyPr>
          <a:lstStyle/>
          <a:p>
            <a:pPr marL="0" indent="0">
              <a:buNone/>
            </a:pPr>
            <a:r>
              <a:rPr lang="en-US" sz="2700" dirty="0"/>
              <a:t>Temporary federally funded reinsurance program provided payment to plans that enroll higher-cost enrollees in the individual market.  </a:t>
            </a:r>
            <a:r>
              <a:rPr lang="en-US" sz="2700" b="1" dirty="0">
                <a:solidFill>
                  <a:srgbClr val="FF0000"/>
                </a:solidFill>
              </a:rPr>
              <a:t>DC had lower rates from reinsurance:  </a:t>
            </a:r>
          </a:p>
          <a:p>
            <a:endParaRPr lang="en-US" sz="2800" dirty="0"/>
          </a:p>
          <a:p>
            <a:endParaRPr lang="en-US" sz="2800" dirty="0"/>
          </a:p>
        </p:txBody>
      </p:sp>
      <p:pic>
        <p:nvPicPr>
          <p:cNvPr id="4" name="Picture 3" descr="cid:image006.png@01D31528.74E81BC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57200" y="4343400"/>
            <a:ext cx="7696200" cy="2209800"/>
          </a:xfrm>
          <a:prstGeom prst="rect">
            <a:avLst/>
          </a:prstGeom>
          <a:noFill/>
          <a:ln>
            <a:noFill/>
          </a:ln>
        </p:spPr>
      </p:pic>
    </p:spTree>
    <p:extLst>
      <p:ext uri="{BB962C8B-B14F-4D97-AF65-F5344CB8AC3E}">
        <p14:creationId xmlns:p14="http://schemas.microsoft.com/office/powerpoint/2010/main" val="1530795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04800"/>
          </a:xfrm>
        </p:spPr>
        <p:txBody>
          <a:bodyPr>
            <a:normAutofit fontScale="90000"/>
          </a:bodyPr>
          <a:lstStyle/>
          <a:p>
            <a:endParaRPr lang="en-US" sz="3200" b="1" dirty="0"/>
          </a:p>
        </p:txBody>
      </p:sp>
      <p:sp>
        <p:nvSpPr>
          <p:cNvPr id="3" name="Content Placeholder 2"/>
          <p:cNvSpPr>
            <a:spLocks noGrp="1"/>
          </p:cNvSpPr>
          <p:nvPr>
            <p:ph idx="1"/>
          </p:nvPr>
        </p:nvSpPr>
        <p:spPr>
          <a:xfrm>
            <a:off x="457200" y="2209800"/>
            <a:ext cx="8229600" cy="3916363"/>
          </a:xfrm>
        </p:spPr>
        <p:txBody>
          <a:bodyPr>
            <a:normAutofit fontScale="92500"/>
          </a:bodyPr>
          <a:lstStyle/>
          <a:p>
            <a:pPr marL="457200" lvl="1" indent="-457200"/>
            <a:r>
              <a:rPr lang="en-US" sz="2800" dirty="0"/>
              <a:t>Public policy action (federal and/or local):  federal reinsurance proposals to help drive premiums down</a:t>
            </a:r>
            <a:r>
              <a:rPr lang="en-US" sz="2800" dirty="0" smtClean="0"/>
              <a:t>.</a:t>
            </a:r>
          </a:p>
          <a:p>
            <a:pPr marL="457200" lvl="1" indent="-457200"/>
            <a:r>
              <a:rPr lang="en-US" sz="2800" dirty="0" smtClean="0"/>
              <a:t>Others:  health insurance tax, federal uncertainty </a:t>
            </a:r>
            <a:endParaRPr lang="en-US" sz="2800" dirty="0"/>
          </a:p>
          <a:p>
            <a:pPr marL="457200" lvl="1" indent="-457200"/>
            <a:r>
              <a:rPr lang="en-US" sz="2800" dirty="0"/>
              <a:t>HBX ACA Working Group:  will be considering recommendations on locally funded reinsurance to help address future rate </a:t>
            </a:r>
            <a:r>
              <a:rPr lang="en-US" sz="2800" dirty="0" smtClean="0"/>
              <a:t>increases; will be considering other local policy to keep affordability and stability.</a:t>
            </a:r>
            <a:endParaRPr lang="en-US" sz="2800" dirty="0"/>
          </a:p>
          <a:p>
            <a:endParaRPr lang="en-US" dirty="0"/>
          </a:p>
        </p:txBody>
      </p:sp>
    </p:spTree>
    <p:extLst>
      <p:ext uri="{BB962C8B-B14F-4D97-AF65-F5344CB8AC3E}">
        <p14:creationId xmlns:p14="http://schemas.microsoft.com/office/powerpoint/2010/main" val="1414768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a:bodyPr>
          <a:lstStyle/>
          <a:p>
            <a:r>
              <a:rPr lang="en-US" dirty="0"/>
              <a:t>Once again, thank you Commissioner Taylor for holding this hearing. </a:t>
            </a:r>
          </a:p>
          <a:p>
            <a:r>
              <a:rPr lang="en-US" dirty="0"/>
              <a:t>We appreciate your willingness to consider our recommendations for the lowest possible rates for DC residents and small businesses.</a:t>
            </a:r>
          </a:p>
          <a:p>
            <a:r>
              <a:rPr lang="en-US" dirty="0"/>
              <a:t>We </a:t>
            </a:r>
            <a:r>
              <a:rPr lang="en-US" dirty="0" smtClean="0"/>
              <a:t>are submitting </a:t>
            </a:r>
            <a:r>
              <a:rPr lang="en-US" dirty="0"/>
              <a:t>to you an </a:t>
            </a:r>
            <a:r>
              <a:rPr lang="en-US" dirty="0" smtClean="0"/>
              <a:t>analysis </a:t>
            </a:r>
            <a:r>
              <a:rPr lang="en-US" dirty="0"/>
              <a:t>supporting </a:t>
            </a:r>
            <a:r>
              <a:rPr lang="en-US" dirty="0" smtClean="0"/>
              <a:t>the actuarial recommendations</a:t>
            </a:r>
            <a:r>
              <a:rPr lang="en-US" dirty="0"/>
              <a:t>. </a:t>
            </a:r>
          </a:p>
        </p:txBody>
      </p:sp>
    </p:spTree>
    <p:extLst>
      <p:ext uri="{BB962C8B-B14F-4D97-AF65-F5344CB8AC3E}">
        <p14:creationId xmlns:p14="http://schemas.microsoft.com/office/powerpoint/2010/main" val="2345409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 Review Plan Year 2018</a:t>
            </a:r>
          </a:p>
        </p:txBody>
      </p:sp>
      <p:sp>
        <p:nvSpPr>
          <p:cNvPr id="3" name="Content Placeholder 2"/>
          <p:cNvSpPr>
            <a:spLocks noGrp="1"/>
          </p:cNvSpPr>
          <p:nvPr>
            <p:ph idx="1"/>
          </p:nvPr>
        </p:nvSpPr>
        <p:spPr>
          <a:xfrm>
            <a:off x="457200" y="3200400"/>
            <a:ext cx="8229600" cy="2925763"/>
          </a:xfrm>
        </p:spPr>
        <p:txBody>
          <a:bodyPr>
            <a:normAutofit/>
          </a:bodyPr>
          <a:lstStyle/>
          <a:p>
            <a:pPr marL="0" indent="0">
              <a:buNone/>
            </a:pPr>
            <a:r>
              <a:rPr lang="en-US" dirty="0"/>
              <a:t>We appreciate Commissioner Taylor’s support for the Health Benefit Exchange Authority (HBX) efforts and consideration of our recommendations.</a:t>
            </a:r>
          </a:p>
          <a:p>
            <a:pPr marL="0" indent="0">
              <a:buNone/>
            </a:pPr>
            <a:endParaRPr lang="en-US" dirty="0"/>
          </a:p>
        </p:txBody>
      </p:sp>
    </p:spTree>
    <p:extLst>
      <p:ext uri="{BB962C8B-B14F-4D97-AF65-F5344CB8AC3E}">
        <p14:creationId xmlns:p14="http://schemas.microsoft.com/office/powerpoint/2010/main" val="2028159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3840163"/>
          </a:xfrm>
        </p:spPr>
        <p:txBody>
          <a:bodyPr>
            <a:normAutofit/>
          </a:bodyPr>
          <a:lstStyle/>
          <a:p>
            <a:pPr marL="0" indent="0">
              <a:buNone/>
            </a:pPr>
            <a:r>
              <a:rPr lang="en-US" sz="2800" dirty="0"/>
              <a:t>DC Health Link is the on-line health insurance marketplace for residents and small businesses in the District of Columbia.   Established to get people covered and provide transparency, encourage market competition, and simplify the purchase of insurance, providing residents and small businesses the type of market power only large employers had in the past. </a:t>
            </a:r>
          </a:p>
        </p:txBody>
      </p:sp>
    </p:spTree>
    <p:extLst>
      <p:ext uri="{BB962C8B-B14F-4D97-AF65-F5344CB8AC3E}">
        <p14:creationId xmlns:p14="http://schemas.microsoft.com/office/powerpoint/2010/main" val="3104926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458200" cy="685800"/>
          </a:xfrm>
          <a:solidFill>
            <a:schemeClr val="tx2">
              <a:lumMod val="20000"/>
              <a:lumOff val="80000"/>
            </a:schemeClr>
          </a:solidFill>
        </p:spPr>
        <p:txBody>
          <a:bodyPr>
            <a:normAutofit/>
          </a:bodyPr>
          <a:lstStyle/>
          <a:p>
            <a:pPr algn="ctr"/>
            <a:r>
              <a:rPr lang="en-US" sz="3200" b="1" dirty="0">
                <a:effectLst>
                  <a:outerShdw blurRad="38100" dist="38100" dir="2700000" algn="tl">
                    <a:srgbClr val="000000">
                      <a:alpha val="43137"/>
                    </a:srgbClr>
                  </a:outerShdw>
                </a:effectLst>
              </a:rPr>
              <a:t>DC HEALTH LINK</a:t>
            </a:r>
          </a:p>
        </p:txBody>
      </p:sp>
      <p:sp>
        <p:nvSpPr>
          <p:cNvPr id="3" name="Content Placeholder 2"/>
          <p:cNvSpPr>
            <a:spLocks noGrp="1"/>
          </p:cNvSpPr>
          <p:nvPr>
            <p:ph idx="1"/>
          </p:nvPr>
        </p:nvSpPr>
        <p:spPr>
          <a:xfrm>
            <a:off x="304800" y="2133600"/>
            <a:ext cx="8610600" cy="4648200"/>
          </a:xfrm>
        </p:spPr>
        <p:txBody>
          <a:bodyPr>
            <a:normAutofit/>
          </a:bodyPr>
          <a:lstStyle/>
          <a:p>
            <a:endParaRPr lang="en-US" sz="2600" dirty="0"/>
          </a:p>
          <a:p>
            <a:r>
              <a:rPr lang="en-US" sz="2600" dirty="0"/>
              <a:t>HBX is a private-public partnership</a:t>
            </a:r>
          </a:p>
          <a:p>
            <a:r>
              <a:rPr lang="en-US" sz="2600" dirty="0"/>
              <a:t>Although last state to start building IT, was 1 of 4 states that opened on time and stayed open (Bloomberg News)</a:t>
            </a:r>
          </a:p>
          <a:p>
            <a:r>
              <a:rPr lang="en-US" sz="2600" dirty="0"/>
              <a:t>HBX fights for all our customers to ensure broad product choices and best possible premiums</a:t>
            </a:r>
          </a:p>
          <a:p>
            <a:endParaRPr lang="en-US" sz="2800" b="1" dirty="0"/>
          </a:p>
        </p:txBody>
      </p:sp>
    </p:spTree>
    <p:extLst>
      <p:ext uri="{BB962C8B-B14F-4D97-AF65-F5344CB8AC3E}">
        <p14:creationId xmlns:p14="http://schemas.microsoft.com/office/powerpoint/2010/main" val="228909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685800"/>
          </a:xfrm>
          <a:solidFill>
            <a:schemeClr val="tx2">
              <a:lumMod val="40000"/>
              <a:lumOff val="60000"/>
            </a:schemeClr>
          </a:solidFill>
        </p:spPr>
        <p:txBody>
          <a:bodyPr>
            <a:normAutofit/>
          </a:bodyPr>
          <a:lstStyle/>
          <a:p>
            <a:pPr algn="ctr"/>
            <a:r>
              <a:rPr lang="en-US" sz="2800" b="1" dirty="0"/>
              <a:t>RECENT RECOGNITION </a:t>
            </a:r>
          </a:p>
        </p:txBody>
      </p:sp>
      <p:sp>
        <p:nvSpPr>
          <p:cNvPr id="3" name="Content Placeholder 2"/>
          <p:cNvSpPr>
            <a:spLocks noGrp="1"/>
          </p:cNvSpPr>
          <p:nvPr>
            <p:ph idx="1"/>
          </p:nvPr>
        </p:nvSpPr>
        <p:spPr>
          <a:xfrm>
            <a:off x="457200" y="2209800"/>
            <a:ext cx="8458200" cy="4419600"/>
          </a:xfrm>
        </p:spPr>
        <p:txBody>
          <a:bodyPr>
            <a:normAutofit lnSpcReduction="10000"/>
          </a:bodyPr>
          <a:lstStyle/>
          <a:p>
            <a:r>
              <a:rPr lang="en-US" sz="2800" dirty="0">
                <a:cs typeface="Times New Roman" panose="02020603050405020304" pitchFamily="18" charset="0"/>
              </a:rPr>
              <a:t>AWS “</a:t>
            </a:r>
            <a:r>
              <a:rPr lang="en-US" sz="2800" dirty="0">
                <a:solidFill>
                  <a:srgbClr val="FF0000"/>
                </a:solidFill>
                <a:cs typeface="Times New Roman" panose="02020603050405020304" pitchFamily="18" charset="0"/>
              </a:rPr>
              <a:t>Best Practices in Innovation 2016 Winner</a:t>
            </a:r>
            <a:r>
              <a:rPr lang="en-US" sz="2800" dirty="0">
                <a:cs typeface="Times New Roman" panose="02020603050405020304" pitchFamily="18" charset="0"/>
              </a:rPr>
              <a:t>” (open source code, agile development, in the cloud) (June 2016)</a:t>
            </a:r>
            <a:endParaRPr lang="en-US" sz="2800" dirty="0"/>
          </a:p>
          <a:p>
            <a:r>
              <a:rPr lang="en-US" sz="2800" dirty="0">
                <a:solidFill>
                  <a:srgbClr val="FF0000"/>
                </a:solidFill>
                <a:cs typeface="Times New Roman" panose="02020603050405020304" pitchFamily="18" charset="0"/>
              </a:rPr>
              <a:t>Ranked #1 </a:t>
            </a:r>
            <a:r>
              <a:rPr lang="en-US" sz="2800" dirty="0">
                <a:cs typeface="Times New Roman" panose="02020603050405020304" pitchFamily="18" charset="0"/>
              </a:rPr>
              <a:t>(SBMs and FFM) for consumer shopping tools by Clear Choices  (January 2017)</a:t>
            </a:r>
          </a:p>
          <a:p>
            <a:r>
              <a:rPr lang="en-US" sz="2800" dirty="0">
                <a:solidFill>
                  <a:srgbClr val="FF0000"/>
                </a:solidFill>
                <a:cs typeface="Times New Roman" panose="02020603050405020304" pitchFamily="18" charset="0"/>
              </a:rPr>
              <a:t>First in the nation state-based marketplace partnership</a:t>
            </a:r>
            <a:r>
              <a:rPr lang="en-US" sz="2800" dirty="0">
                <a:cs typeface="Times New Roman" panose="02020603050405020304" pitchFamily="18" charset="0"/>
              </a:rPr>
              <a:t>. Selected by the Massachusetts Health Connector to provide IT SHOP solution and on-going operations for the MA SHOP. (Feb 2017)</a:t>
            </a:r>
          </a:p>
          <a:p>
            <a:pPr lvl="0"/>
            <a:endParaRPr lang="en-US" sz="3100" b="1" dirty="0"/>
          </a:p>
        </p:txBody>
      </p:sp>
    </p:spTree>
    <p:extLst>
      <p:ext uri="{BB962C8B-B14F-4D97-AF65-F5344CB8AC3E}">
        <p14:creationId xmlns:p14="http://schemas.microsoft.com/office/powerpoint/2010/main" val="1469923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HBX’s role:  </a:t>
            </a:r>
          </a:p>
        </p:txBody>
      </p:sp>
      <p:sp>
        <p:nvSpPr>
          <p:cNvPr id="3" name="Content Placeholder 2"/>
          <p:cNvSpPr>
            <a:spLocks noGrp="1"/>
          </p:cNvSpPr>
          <p:nvPr>
            <p:ph idx="1"/>
          </p:nvPr>
        </p:nvSpPr>
        <p:spPr>
          <a:xfrm>
            <a:off x="457200" y="2590800"/>
            <a:ext cx="8229600" cy="3810000"/>
          </a:xfrm>
        </p:spPr>
        <p:txBody>
          <a:bodyPr>
            <a:normAutofit fontScale="92500"/>
          </a:bodyPr>
          <a:lstStyle/>
          <a:p>
            <a:r>
              <a:rPr lang="en-US" sz="3000" dirty="0"/>
              <a:t>HBX advocates for the </a:t>
            </a:r>
            <a:r>
              <a:rPr lang="en-US" sz="3000" dirty="0">
                <a:solidFill>
                  <a:srgbClr val="FF0000"/>
                </a:solidFill>
              </a:rPr>
              <a:t>lowest possible rates </a:t>
            </a:r>
            <a:r>
              <a:rPr lang="en-US" sz="3000" dirty="0"/>
              <a:t>for our small business and individual customers.</a:t>
            </a:r>
          </a:p>
          <a:p>
            <a:r>
              <a:rPr lang="en-US" sz="3000" dirty="0"/>
              <a:t>HBX provides DISB with actuarial basis and policy reasons for the lowest possible rates. </a:t>
            </a:r>
            <a:endParaRPr lang="en-US" sz="2800" dirty="0"/>
          </a:p>
          <a:p>
            <a:r>
              <a:rPr lang="en-US" sz="3000" dirty="0"/>
              <a:t>HBX outside actuaries (Oliver Wyman) analyze proposed rate filings: </a:t>
            </a:r>
          </a:p>
          <a:p>
            <a:pPr lvl="1" indent="-342900"/>
            <a:r>
              <a:rPr lang="en-US" dirty="0"/>
              <a:t>Identify unsupported assumptions and errors</a:t>
            </a:r>
          </a:p>
          <a:p>
            <a:pPr lvl="1" indent="-342900"/>
            <a:r>
              <a:rPr lang="en-US" dirty="0"/>
              <a:t>Work with DISB actuaries</a:t>
            </a:r>
          </a:p>
          <a:p>
            <a:pPr marL="400050" lvl="1" indent="0">
              <a:buNone/>
            </a:pPr>
            <a:endParaRPr lang="en-US" dirty="0"/>
          </a:p>
        </p:txBody>
      </p:sp>
    </p:spTree>
    <p:extLst>
      <p:ext uri="{BB962C8B-B14F-4D97-AF65-F5344CB8AC3E}">
        <p14:creationId xmlns:p14="http://schemas.microsoft.com/office/powerpoint/2010/main" val="191846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00200"/>
            <a:ext cx="8839200" cy="533400"/>
          </a:xfrm>
          <a:solidFill>
            <a:schemeClr val="tx2">
              <a:lumMod val="20000"/>
              <a:lumOff val="80000"/>
            </a:schemeClr>
          </a:solidFill>
        </p:spPr>
        <p:txBody>
          <a:bodyPr>
            <a:noAutofit/>
          </a:bodyPr>
          <a:lstStyle/>
          <a:p>
            <a:r>
              <a:rPr lang="en-US" sz="2400" b="1" dirty="0">
                <a:solidFill>
                  <a:srgbClr val="FF0000"/>
                </a:solidFill>
                <a:effectLst>
                  <a:outerShdw blurRad="38100" dist="38100" dir="2700000" algn="tl">
                    <a:srgbClr val="000000">
                      <a:alpha val="43137"/>
                    </a:srgbClr>
                  </a:outerShdw>
                </a:effectLst>
              </a:rPr>
              <a:t>HBX Recommendations</a:t>
            </a:r>
            <a:r>
              <a:rPr lang="en-US" sz="2400" b="1" dirty="0">
                <a:solidFill>
                  <a:srgbClr val="FF0000"/>
                </a:solidFill>
              </a:rPr>
              <a:t>: Average Rate Changes SHOP 2018</a:t>
            </a:r>
          </a:p>
        </p:txBody>
      </p:sp>
      <p:sp>
        <p:nvSpPr>
          <p:cNvPr id="3" name="Content Placeholder 2"/>
          <p:cNvSpPr>
            <a:spLocks noGrp="1"/>
          </p:cNvSpPr>
          <p:nvPr>
            <p:ph idx="1"/>
          </p:nvPr>
        </p:nvSpPr>
        <p:spPr/>
        <p:txBody>
          <a:bodyPr/>
          <a:lstStyle/>
          <a:p>
            <a:pPr marL="0" indent="0">
              <a:buNone/>
            </a:pPr>
            <a:endParaRPr lang="en-US" sz="2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8481320"/>
              </p:ext>
            </p:extLst>
          </p:nvPr>
        </p:nvGraphicFramePr>
        <p:xfrm>
          <a:off x="457200" y="2133600"/>
          <a:ext cx="8305800" cy="4541219"/>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xmlns="" val="20000"/>
                    </a:ext>
                  </a:extLst>
                </a:gridCol>
                <a:gridCol w="3657600">
                  <a:extLst>
                    <a:ext uri="{9D8B030D-6E8A-4147-A177-3AD203B41FA5}">
                      <a16:colId xmlns:a16="http://schemas.microsoft.com/office/drawing/2014/main" xmlns="" val="20001"/>
                    </a:ext>
                  </a:extLst>
                </a:gridCol>
                <a:gridCol w="2819400">
                  <a:extLst>
                    <a:ext uri="{9D8B030D-6E8A-4147-A177-3AD203B41FA5}">
                      <a16:colId xmlns:a16="http://schemas.microsoft.com/office/drawing/2014/main" xmlns="" val="20002"/>
                    </a:ext>
                  </a:extLst>
                </a:gridCol>
              </a:tblGrid>
              <a:tr h="701385">
                <a:tc>
                  <a:txBody>
                    <a:bodyPr/>
                    <a:lstStyle/>
                    <a:p>
                      <a:r>
                        <a:rPr lang="en-US" dirty="0">
                          <a:solidFill>
                            <a:schemeClr val="tx1"/>
                          </a:solidFill>
                        </a:rPr>
                        <a:t>Insurer</a:t>
                      </a:r>
                    </a:p>
                  </a:txBody>
                  <a:tcPr>
                    <a:solidFill>
                      <a:schemeClr val="accent1">
                        <a:lumMod val="40000"/>
                        <a:lumOff val="60000"/>
                      </a:schemeClr>
                    </a:solidFill>
                  </a:tcPr>
                </a:tc>
                <a:tc>
                  <a:txBody>
                    <a:bodyPr/>
                    <a:lstStyle/>
                    <a:p>
                      <a:r>
                        <a:rPr lang="en-US" dirty="0">
                          <a:solidFill>
                            <a:schemeClr val="tx1"/>
                          </a:solidFill>
                        </a:rPr>
                        <a:t>Initial Rate </a:t>
                      </a:r>
                      <a:r>
                        <a:rPr lang="en-US" dirty="0" smtClean="0">
                          <a:solidFill>
                            <a:schemeClr val="tx1"/>
                          </a:solidFill>
                        </a:rPr>
                        <a:t>Filing and Refiled</a:t>
                      </a:r>
                      <a:endParaRPr lang="en-US" dirty="0">
                        <a:solidFill>
                          <a:schemeClr val="tx1"/>
                        </a:solidFill>
                      </a:endParaRPr>
                    </a:p>
                  </a:txBody>
                  <a:tcPr>
                    <a:solidFill>
                      <a:schemeClr val="accent1">
                        <a:lumMod val="40000"/>
                        <a:lumOff val="60000"/>
                      </a:schemeClr>
                    </a:solidFill>
                  </a:tcPr>
                </a:tc>
                <a:tc>
                  <a:txBody>
                    <a:bodyPr/>
                    <a:lstStyle/>
                    <a:p>
                      <a:r>
                        <a:rPr lang="en-US" sz="1800" dirty="0">
                          <a:solidFill>
                            <a:schemeClr val="tx1"/>
                          </a:solidFill>
                        </a:rPr>
                        <a:t>HBX Recommendation based on OW actuarial analysis</a:t>
                      </a:r>
                    </a:p>
                  </a:txBody>
                  <a:tcPr>
                    <a:solidFill>
                      <a:schemeClr val="accent1">
                        <a:lumMod val="60000"/>
                        <a:lumOff val="40000"/>
                      </a:schemeClr>
                    </a:solidFill>
                  </a:tcPr>
                </a:tc>
                <a:extLst>
                  <a:ext uri="{0D108BD9-81ED-4DB2-BD59-A6C34878D82A}">
                    <a16:rowId xmlns:a16="http://schemas.microsoft.com/office/drawing/2014/main" xmlns="" val="10000"/>
                  </a:ext>
                </a:extLst>
              </a:tr>
              <a:tr h="426677">
                <a:tc>
                  <a:txBody>
                    <a:bodyPr/>
                    <a:lstStyle/>
                    <a:p>
                      <a:r>
                        <a:rPr lang="en-US" dirty="0">
                          <a:solidFill>
                            <a:schemeClr val="tx1"/>
                          </a:solidFill>
                        </a:rPr>
                        <a:t>CareFirst</a:t>
                      </a:r>
                    </a:p>
                  </a:txBody>
                  <a:tcPr/>
                </a:tc>
                <a:tc>
                  <a:txBody>
                    <a:bodyPr/>
                    <a:lstStyle/>
                    <a:p>
                      <a:r>
                        <a:rPr lang="en-US" dirty="0"/>
                        <a:t>+9.5</a:t>
                      </a:r>
                      <a:r>
                        <a:rPr lang="en-US" dirty="0" smtClean="0"/>
                        <a:t>%     Refiled: +7.2%</a:t>
                      </a:r>
                      <a:endParaRPr lang="en-US" dirty="0"/>
                    </a:p>
                  </a:txBody>
                  <a:tcPr/>
                </a:tc>
                <a:tc>
                  <a:txBody>
                    <a:bodyPr/>
                    <a:lstStyle/>
                    <a:p>
                      <a:r>
                        <a:rPr lang="en-US">
                          <a:solidFill>
                            <a:schemeClr val="tx1"/>
                          </a:solidFill>
                        </a:rPr>
                        <a:t>+</a:t>
                      </a:r>
                      <a:r>
                        <a:rPr lang="en-US" smtClean="0">
                          <a:solidFill>
                            <a:schemeClr val="tx1"/>
                          </a:solidFill>
                        </a:rPr>
                        <a:t>5.3%</a:t>
                      </a:r>
                      <a:endParaRPr lang="en-US" dirty="0">
                        <a:solidFill>
                          <a:schemeClr val="tx1"/>
                        </a:solidFill>
                      </a:endParaRPr>
                    </a:p>
                  </a:txBody>
                  <a:tcPr/>
                </a:tc>
                <a:extLst>
                  <a:ext uri="{0D108BD9-81ED-4DB2-BD59-A6C34878D82A}">
                    <a16:rowId xmlns:a16="http://schemas.microsoft.com/office/drawing/2014/main" xmlns="" val="10001"/>
                  </a:ext>
                </a:extLst>
              </a:tr>
              <a:tr h="426677">
                <a:tc>
                  <a:txBody>
                    <a:bodyPr/>
                    <a:lstStyle/>
                    <a:p>
                      <a:r>
                        <a:rPr lang="en-US" dirty="0">
                          <a:solidFill>
                            <a:schemeClr val="tx1"/>
                          </a:solidFill>
                        </a:rPr>
                        <a:t>GHMSI</a:t>
                      </a:r>
                    </a:p>
                  </a:txBody>
                  <a:tcPr/>
                </a:tc>
                <a:tc>
                  <a:txBody>
                    <a:bodyPr/>
                    <a:lstStyle/>
                    <a:p>
                      <a:r>
                        <a:rPr lang="en-US" dirty="0"/>
                        <a:t>+15.3</a:t>
                      </a:r>
                      <a:r>
                        <a:rPr lang="en-US" dirty="0" smtClean="0"/>
                        <a:t>%   Refiled:  +15.5%</a:t>
                      </a:r>
                      <a:endParaRPr lang="en-US" dirty="0"/>
                    </a:p>
                  </a:txBody>
                  <a:tcPr/>
                </a:tc>
                <a:tc>
                  <a:txBody>
                    <a:bodyPr/>
                    <a:lstStyle/>
                    <a:p>
                      <a:r>
                        <a:rPr lang="en-US" dirty="0">
                          <a:solidFill>
                            <a:schemeClr val="tx1"/>
                          </a:solidFill>
                        </a:rPr>
                        <a:t>+13.9%</a:t>
                      </a:r>
                    </a:p>
                  </a:txBody>
                  <a:tcPr/>
                </a:tc>
                <a:extLst>
                  <a:ext uri="{0D108BD9-81ED-4DB2-BD59-A6C34878D82A}">
                    <a16:rowId xmlns:a16="http://schemas.microsoft.com/office/drawing/2014/main" xmlns="" val="10002"/>
                  </a:ext>
                </a:extLst>
              </a:tr>
              <a:tr h="426677">
                <a:tc>
                  <a:txBody>
                    <a:bodyPr/>
                    <a:lstStyle/>
                    <a:p>
                      <a:r>
                        <a:rPr lang="en-US" dirty="0"/>
                        <a:t>Kaiser</a:t>
                      </a:r>
                    </a:p>
                  </a:txBody>
                  <a:tcPr/>
                </a:tc>
                <a:tc>
                  <a:txBody>
                    <a:bodyPr/>
                    <a:lstStyle/>
                    <a:p>
                      <a:r>
                        <a:rPr lang="en-US" dirty="0"/>
                        <a:t>+5.0%</a:t>
                      </a:r>
                    </a:p>
                  </a:txBody>
                  <a:tcPr/>
                </a:tc>
                <a:tc>
                  <a:txBody>
                    <a:bodyPr/>
                    <a:lstStyle/>
                    <a:p>
                      <a:r>
                        <a:rPr lang="en-US" dirty="0"/>
                        <a:t>+5.0%</a:t>
                      </a:r>
                    </a:p>
                  </a:txBody>
                  <a:tcPr/>
                </a:tc>
                <a:extLst>
                  <a:ext uri="{0D108BD9-81ED-4DB2-BD59-A6C34878D82A}">
                    <a16:rowId xmlns:a16="http://schemas.microsoft.com/office/drawing/2014/main" xmlns="" val="10003"/>
                  </a:ext>
                </a:extLst>
              </a:tr>
              <a:tr h="426677">
                <a:tc>
                  <a:txBody>
                    <a:bodyPr/>
                    <a:lstStyle/>
                    <a:p>
                      <a:r>
                        <a:rPr lang="en-US" dirty="0"/>
                        <a:t>Aetna Health</a:t>
                      </a:r>
                    </a:p>
                  </a:txBody>
                  <a:tcPr/>
                </a:tc>
                <a:tc>
                  <a:txBody>
                    <a:bodyPr/>
                    <a:lstStyle/>
                    <a:p>
                      <a:r>
                        <a:rPr lang="en-US" dirty="0"/>
                        <a:t>+</a:t>
                      </a:r>
                      <a:r>
                        <a:rPr lang="en-US" dirty="0" smtClean="0"/>
                        <a:t>9.38%</a:t>
                      </a:r>
                      <a:endParaRPr lang="en-US" dirty="0"/>
                    </a:p>
                  </a:txBody>
                  <a:tcPr/>
                </a:tc>
                <a:tc>
                  <a:txBody>
                    <a:bodyPr/>
                    <a:lstStyle/>
                    <a:p>
                      <a:r>
                        <a:rPr lang="en-US" dirty="0"/>
                        <a:t>+</a:t>
                      </a:r>
                      <a:r>
                        <a:rPr lang="en-US" dirty="0" smtClean="0"/>
                        <a:t>9.38%</a:t>
                      </a:r>
                      <a:endParaRPr lang="en-US" dirty="0"/>
                    </a:p>
                  </a:txBody>
                  <a:tcPr/>
                </a:tc>
                <a:extLst>
                  <a:ext uri="{0D108BD9-81ED-4DB2-BD59-A6C34878D82A}">
                    <a16:rowId xmlns:a16="http://schemas.microsoft.com/office/drawing/2014/main" xmlns="" val="10004"/>
                  </a:ext>
                </a:extLst>
              </a:tr>
              <a:tr h="426677">
                <a:tc>
                  <a:txBody>
                    <a:bodyPr/>
                    <a:lstStyle/>
                    <a:p>
                      <a:r>
                        <a:rPr lang="en-US" dirty="0"/>
                        <a:t>Aetna Life</a:t>
                      </a:r>
                    </a:p>
                  </a:txBody>
                  <a:tcPr/>
                </a:tc>
                <a:tc>
                  <a:txBody>
                    <a:bodyPr/>
                    <a:lstStyle/>
                    <a:p>
                      <a:r>
                        <a:rPr lang="en-US" dirty="0"/>
                        <a:t>+</a:t>
                      </a:r>
                      <a:r>
                        <a:rPr lang="en-US" dirty="0" smtClean="0"/>
                        <a:t>7.38%</a:t>
                      </a:r>
                      <a:endParaRPr lang="en-US" dirty="0"/>
                    </a:p>
                  </a:txBody>
                  <a:tcPr/>
                </a:tc>
                <a:tc>
                  <a:txBody>
                    <a:bodyPr/>
                    <a:lstStyle/>
                    <a:p>
                      <a:r>
                        <a:rPr lang="en-US" dirty="0"/>
                        <a:t>+</a:t>
                      </a:r>
                      <a:r>
                        <a:rPr lang="en-US" dirty="0" smtClean="0"/>
                        <a:t>7.38%</a:t>
                      </a:r>
                      <a:endParaRPr lang="en-US" dirty="0"/>
                    </a:p>
                  </a:txBody>
                  <a:tcPr/>
                </a:tc>
                <a:extLst>
                  <a:ext uri="{0D108BD9-81ED-4DB2-BD59-A6C34878D82A}">
                    <a16:rowId xmlns:a16="http://schemas.microsoft.com/office/drawing/2014/main" xmlns="" val="10005"/>
                  </a:ext>
                </a:extLst>
              </a:tr>
              <a:tr h="426677">
                <a:tc>
                  <a:txBody>
                    <a:bodyPr/>
                    <a:lstStyle/>
                    <a:p>
                      <a:r>
                        <a:rPr lang="en-US" dirty="0"/>
                        <a:t>UHC Optimum</a:t>
                      </a:r>
                    </a:p>
                  </a:txBody>
                  <a:tcPr/>
                </a:tc>
                <a:tc>
                  <a:txBody>
                    <a:bodyPr/>
                    <a:lstStyle/>
                    <a:p>
                      <a:r>
                        <a:rPr lang="en-US" dirty="0"/>
                        <a:t>+9.5</a:t>
                      </a:r>
                      <a:r>
                        <a:rPr lang="en-US" dirty="0" smtClean="0"/>
                        <a:t>%   Refiled:  +5.6% </a:t>
                      </a:r>
                      <a:endParaRPr lang="en-US" dirty="0"/>
                    </a:p>
                  </a:txBody>
                  <a:tcPr/>
                </a:tc>
                <a:tc>
                  <a:txBody>
                    <a:bodyPr/>
                    <a:lstStyle/>
                    <a:p>
                      <a:r>
                        <a:rPr lang="en-US" dirty="0"/>
                        <a:t>+4.6%</a:t>
                      </a:r>
                    </a:p>
                  </a:txBody>
                  <a:tcPr/>
                </a:tc>
                <a:extLst>
                  <a:ext uri="{0D108BD9-81ED-4DB2-BD59-A6C34878D82A}">
                    <a16:rowId xmlns:a16="http://schemas.microsoft.com/office/drawing/2014/main" xmlns="" val="10006"/>
                  </a:ext>
                </a:extLst>
              </a:tr>
              <a:tr h="426677">
                <a:tc>
                  <a:txBody>
                    <a:bodyPr/>
                    <a:lstStyle/>
                    <a:p>
                      <a:r>
                        <a:rPr lang="en-US" dirty="0"/>
                        <a:t>UHIC</a:t>
                      </a:r>
                    </a:p>
                  </a:txBody>
                  <a:tcPr/>
                </a:tc>
                <a:tc>
                  <a:txBody>
                    <a:bodyPr/>
                    <a:lstStyle/>
                    <a:p>
                      <a:r>
                        <a:rPr lang="en-US" dirty="0"/>
                        <a:t>+</a:t>
                      </a:r>
                      <a:r>
                        <a:rPr lang="en-US" dirty="0" smtClean="0"/>
                        <a:t>9.5%   Refiled:  +5.6%</a:t>
                      </a:r>
                      <a:endParaRPr lang="en-US" dirty="0"/>
                    </a:p>
                  </a:txBody>
                  <a:tcPr/>
                </a:tc>
                <a:tc>
                  <a:txBody>
                    <a:bodyPr/>
                    <a:lstStyle/>
                    <a:p>
                      <a:r>
                        <a:rPr lang="en-US" dirty="0"/>
                        <a:t>+4.6%</a:t>
                      </a:r>
                    </a:p>
                  </a:txBody>
                  <a:tcPr/>
                </a:tc>
                <a:extLst>
                  <a:ext uri="{0D108BD9-81ED-4DB2-BD59-A6C34878D82A}">
                    <a16:rowId xmlns:a16="http://schemas.microsoft.com/office/drawing/2014/main" xmlns="" val="10007"/>
                  </a:ext>
                </a:extLst>
              </a:tr>
              <a:tr h="426677">
                <a:tc>
                  <a:txBody>
                    <a:bodyPr/>
                    <a:lstStyle/>
                    <a:p>
                      <a:r>
                        <a:rPr lang="en-US" dirty="0"/>
                        <a:t>UHC</a:t>
                      </a:r>
                      <a:r>
                        <a:rPr lang="en-US" baseline="0" dirty="0"/>
                        <a:t> Mid-Atlantic</a:t>
                      </a:r>
                      <a:endParaRPr lang="en-US" dirty="0"/>
                    </a:p>
                  </a:txBody>
                  <a:tcPr/>
                </a:tc>
                <a:tc>
                  <a:txBody>
                    <a:bodyPr/>
                    <a:lstStyle/>
                    <a:p>
                      <a:r>
                        <a:rPr lang="en-US" dirty="0"/>
                        <a:t>+9.5</a:t>
                      </a:r>
                      <a:r>
                        <a:rPr lang="en-US" dirty="0" smtClean="0"/>
                        <a:t>%   Refiled:  +5.6%</a:t>
                      </a:r>
                      <a:endParaRPr lang="en-US" dirty="0"/>
                    </a:p>
                  </a:txBody>
                  <a:tcPr/>
                </a:tc>
                <a:tc>
                  <a:txBody>
                    <a:bodyPr/>
                    <a:lstStyle/>
                    <a:p>
                      <a:r>
                        <a:rPr lang="en-US" dirty="0"/>
                        <a:t>+4.6%</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098557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57200"/>
          </a:xfrm>
          <a:solidFill>
            <a:schemeClr val="tx2">
              <a:lumMod val="20000"/>
              <a:lumOff val="80000"/>
            </a:schemeClr>
          </a:solidFill>
        </p:spPr>
        <p:txBody>
          <a:bodyPr>
            <a:noAutofit/>
          </a:bodyPr>
          <a:lstStyle/>
          <a:p>
            <a:r>
              <a:rPr lang="en-US" sz="2400" b="1" dirty="0">
                <a:solidFill>
                  <a:srgbClr val="FF0000"/>
                </a:solidFill>
                <a:effectLst>
                  <a:outerShdw blurRad="38100" dist="38100" dir="2700000" algn="tl">
                    <a:srgbClr val="000000">
                      <a:alpha val="43137"/>
                    </a:srgbClr>
                  </a:outerShdw>
                </a:effectLst>
              </a:rPr>
              <a:t>HBX Recommendations</a:t>
            </a:r>
            <a:r>
              <a:rPr lang="en-US" sz="2400" b="1" dirty="0">
                <a:solidFill>
                  <a:srgbClr val="FF0000"/>
                </a:solidFill>
              </a:rPr>
              <a:t>: Individual Market 2018</a:t>
            </a:r>
          </a:p>
        </p:txBody>
      </p:sp>
      <p:sp>
        <p:nvSpPr>
          <p:cNvPr id="3" name="Content Placeholder 2"/>
          <p:cNvSpPr>
            <a:spLocks noGrp="1"/>
          </p:cNvSpPr>
          <p:nvPr>
            <p:ph idx="1"/>
          </p:nvPr>
        </p:nvSpPr>
        <p:spPr/>
        <p:txBody>
          <a:bodyPr/>
          <a:lstStyle/>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2177784"/>
              </p:ext>
            </p:extLst>
          </p:nvPr>
        </p:nvGraphicFramePr>
        <p:xfrm>
          <a:off x="228600" y="1905001"/>
          <a:ext cx="8763000" cy="496824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83460">
                  <a:extLst>
                    <a:ext uri="{9D8B030D-6E8A-4147-A177-3AD203B41FA5}">
                      <a16:colId xmlns:a16="http://schemas.microsoft.com/office/drawing/2014/main" xmlns="" val="20001"/>
                    </a:ext>
                  </a:extLst>
                </a:gridCol>
                <a:gridCol w="1861168">
                  <a:extLst>
                    <a:ext uri="{9D8B030D-6E8A-4147-A177-3AD203B41FA5}">
                      <a16:colId xmlns:a16="http://schemas.microsoft.com/office/drawing/2014/main" xmlns="" val="20002"/>
                    </a:ext>
                  </a:extLst>
                </a:gridCol>
                <a:gridCol w="4575372">
                  <a:extLst>
                    <a:ext uri="{9D8B030D-6E8A-4147-A177-3AD203B41FA5}">
                      <a16:colId xmlns:a16="http://schemas.microsoft.com/office/drawing/2014/main" xmlns="" val="20003"/>
                    </a:ext>
                  </a:extLst>
                </a:gridCol>
              </a:tblGrid>
              <a:tr h="1142999">
                <a:tc>
                  <a:txBody>
                    <a:bodyPr/>
                    <a:lstStyle/>
                    <a:p>
                      <a:r>
                        <a:rPr lang="en-US" sz="1800" dirty="0">
                          <a:solidFill>
                            <a:schemeClr val="tx1"/>
                          </a:solidFill>
                        </a:rPr>
                        <a:t>Insurer</a:t>
                      </a:r>
                    </a:p>
                  </a:txBody>
                  <a:tcPr>
                    <a:solidFill>
                      <a:schemeClr val="tx2">
                        <a:lumMod val="20000"/>
                        <a:lumOff val="80000"/>
                      </a:schemeClr>
                    </a:solidFill>
                  </a:tcPr>
                </a:tc>
                <a:tc>
                  <a:txBody>
                    <a:bodyPr/>
                    <a:lstStyle/>
                    <a:p>
                      <a:r>
                        <a:rPr lang="en-US" sz="1800" dirty="0">
                          <a:solidFill>
                            <a:schemeClr val="tx1"/>
                          </a:solidFill>
                        </a:rPr>
                        <a:t>Initial </a:t>
                      </a:r>
                      <a:r>
                        <a:rPr lang="en-US" sz="1800" dirty="0" smtClean="0">
                          <a:solidFill>
                            <a:schemeClr val="tx1"/>
                          </a:solidFill>
                        </a:rPr>
                        <a:t>&amp; Refiled Rates </a:t>
                      </a:r>
                      <a:endParaRPr lang="en-US" sz="1800" dirty="0">
                        <a:solidFill>
                          <a:schemeClr val="tx1"/>
                        </a:solidFill>
                      </a:endParaRPr>
                    </a:p>
                  </a:txBody>
                  <a:tcPr>
                    <a:solidFill>
                      <a:schemeClr val="tx2">
                        <a:lumMod val="20000"/>
                        <a:lumOff val="80000"/>
                      </a:schemeClr>
                    </a:solidFill>
                  </a:tcPr>
                </a:tc>
                <a:tc>
                  <a:txBody>
                    <a:bodyPr/>
                    <a:lstStyle/>
                    <a:p>
                      <a:r>
                        <a:rPr lang="en-US" sz="1800" dirty="0">
                          <a:solidFill>
                            <a:schemeClr val="tx1"/>
                          </a:solidFill>
                        </a:rPr>
                        <a:t>HBX Actuarial Review (actuarially</a:t>
                      </a:r>
                      <a:r>
                        <a:rPr lang="en-US" sz="1800" baseline="0" dirty="0">
                          <a:solidFill>
                            <a:schemeClr val="tx1"/>
                          </a:solidFill>
                        </a:rPr>
                        <a:t> supported)</a:t>
                      </a:r>
                      <a:endParaRPr lang="en-US" sz="1800" dirty="0">
                        <a:solidFill>
                          <a:schemeClr val="tx1"/>
                        </a:solidFill>
                      </a:endParaRPr>
                    </a:p>
                  </a:txBody>
                  <a:tcPr>
                    <a:solidFill>
                      <a:schemeClr val="accent1">
                        <a:lumMod val="40000"/>
                        <a:lumOff val="60000"/>
                      </a:schemeClr>
                    </a:solidFill>
                  </a:tcPr>
                </a:tc>
                <a:tc>
                  <a:txBody>
                    <a:bodyPr/>
                    <a:lstStyle/>
                    <a:p>
                      <a:r>
                        <a:rPr lang="en-US" sz="1800" dirty="0">
                          <a:solidFill>
                            <a:schemeClr val="tx1"/>
                          </a:solidFill>
                        </a:rPr>
                        <a:t>HBX Policy Based Recommendations</a:t>
                      </a:r>
                      <a:r>
                        <a:rPr lang="en-US" sz="1800" baseline="0" dirty="0">
                          <a:solidFill>
                            <a:schemeClr val="tx1"/>
                          </a:solidFill>
                        </a:rPr>
                        <a:t> </a:t>
                      </a:r>
                      <a:endParaRPr lang="en-US" sz="1800" dirty="0">
                        <a:solidFill>
                          <a:schemeClr val="tx1"/>
                        </a:solidFill>
                      </a:endParaRPr>
                    </a:p>
                  </a:txBody>
                  <a:tcPr>
                    <a:solidFill>
                      <a:schemeClr val="accent1">
                        <a:lumMod val="60000"/>
                        <a:lumOff val="40000"/>
                      </a:schemeClr>
                    </a:solidFill>
                  </a:tcPr>
                </a:tc>
                <a:extLst>
                  <a:ext uri="{0D108BD9-81ED-4DB2-BD59-A6C34878D82A}">
                    <a16:rowId xmlns:a16="http://schemas.microsoft.com/office/drawing/2014/main" xmlns="" val="10000"/>
                  </a:ext>
                </a:extLst>
              </a:tr>
              <a:tr h="1325879">
                <a:tc>
                  <a:txBody>
                    <a:bodyPr/>
                    <a:lstStyle/>
                    <a:p>
                      <a:r>
                        <a:rPr lang="en-US" sz="1600" dirty="0" smtClean="0"/>
                        <a:t>CareFirst (HMO)</a:t>
                      </a:r>
                      <a:endParaRPr lang="en-US" sz="1600" dirty="0"/>
                    </a:p>
                  </a:txBody>
                  <a:tcPr>
                    <a:solidFill>
                      <a:schemeClr val="accent1">
                        <a:lumMod val="20000"/>
                        <a:lumOff val="80000"/>
                      </a:schemeClr>
                    </a:solidFill>
                  </a:tcPr>
                </a:tc>
                <a:tc>
                  <a:txBody>
                    <a:bodyPr/>
                    <a:lstStyle/>
                    <a:p>
                      <a:r>
                        <a:rPr lang="en-US" sz="1600" dirty="0"/>
                        <a:t>+39.6</a:t>
                      </a:r>
                      <a:r>
                        <a:rPr lang="en-US" sz="1600" dirty="0" smtClean="0"/>
                        <a:t>%</a:t>
                      </a:r>
                    </a:p>
                    <a:p>
                      <a:endParaRPr lang="en-US" sz="1600" dirty="0" smtClean="0"/>
                    </a:p>
                    <a:p>
                      <a:r>
                        <a:rPr lang="en-US" sz="1600" dirty="0" smtClean="0"/>
                        <a:t>Refiled on 8/16</a:t>
                      </a:r>
                      <a:r>
                        <a:rPr lang="en-US" sz="1600" baseline="0" dirty="0" smtClean="0"/>
                        <a:t> </a:t>
                      </a:r>
                    </a:p>
                    <a:p>
                      <a:r>
                        <a:rPr lang="en-US" sz="1600" dirty="0" smtClean="0"/>
                        <a:t>+24.1%</a:t>
                      </a:r>
                      <a:endParaRPr lang="en-US" sz="1600" dirty="0"/>
                    </a:p>
                  </a:txBody>
                  <a:tcPr>
                    <a:solidFill>
                      <a:schemeClr val="accent1">
                        <a:lumMod val="20000"/>
                        <a:lumOff val="80000"/>
                      </a:schemeClr>
                    </a:solidFill>
                  </a:tcPr>
                </a:tc>
                <a:tc>
                  <a:txBody>
                    <a:bodyPr/>
                    <a:lstStyle/>
                    <a:p>
                      <a:endParaRPr lang="en-US" sz="1600" dirty="0" smtClean="0">
                        <a:solidFill>
                          <a:schemeClr val="tx1"/>
                        </a:solidFill>
                      </a:endParaRPr>
                    </a:p>
                    <a:p>
                      <a:endParaRPr lang="en-US" sz="1600" dirty="0" smtClean="0">
                        <a:solidFill>
                          <a:schemeClr val="tx1"/>
                        </a:solidFill>
                      </a:endParaRPr>
                    </a:p>
                    <a:p>
                      <a:endParaRPr lang="en-US" sz="1600" dirty="0" smtClean="0">
                        <a:solidFill>
                          <a:schemeClr val="tx1"/>
                        </a:solidFill>
                      </a:endParaRPr>
                    </a:p>
                    <a:p>
                      <a:r>
                        <a:rPr lang="en-US" sz="1600" dirty="0" smtClean="0">
                          <a:solidFill>
                            <a:schemeClr val="tx1"/>
                          </a:solidFill>
                        </a:rPr>
                        <a:t>+22.6% (blended rate increase)</a:t>
                      </a:r>
                      <a:endParaRPr lang="en-US" sz="1600" dirty="0">
                        <a:solidFill>
                          <a:schemeClr val="tx1"/>
                        </a:solidFill>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Substantially less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p>
                      <a:r>
                        <a:rPr lang="en-US" sz="1600" dirty="0"/>
                        <a:t>Example:</a:t>
                      </a:r>
                      <a:r>
                        <a:rPr lang="en-US" sz="1600" baseline="0" dirty="0"/>
                        <a:t>  </a:t>
                      </a:r>
                      <a:r>
                        <a:rPr lang="en-US" sz="1600" baseline="0" dirty="0" smtClean="0"/>
                        <a:t>deny 1/3 &amp; allow +16.4% </a:t>
                      </a:r>
                    </a:p>
                    <a:p>
                      <a:r>
                        <a:rPr lang="en-US" sz="1600" baseline="0" dirty="0" smtClean="0"/>
                        <a:t>Denying 1/3 means approx. $4m less in premiums</a:t>
                      </a:r>
                    </a:p>
                    <a:p>
                      <a:r>
                        <a:rPr lang="en-US" sz="1600" baseline="0" dirty="0" smtClean="0"/>
                        <a:t>Should also consider a phase-in for rate increase</a:t>
                      </a:r>
                      <a:endParaRPr lang="en-US" sz="1600" baseline="0" dirty="0"/>
                    </a:p>
                  </a:txBody>
                  <a:tcPr>
                    <a:solidFill>
                      <a:schemeClr val="accent1">
                        <a:lumMod val="20000"/>
                        <a:lumOff val="80000"/>
                      </a:schemeClr>
                    </a:solidFill>
                  </a:tcPr>
                </a:tc>
                <a:extLst>
                  <a:ext uri="{0D108BD9-81ED-4DB2-BD59-A6C34878D82A}">
                    <a16:rowId xmlns:a16="http://schemas.microsoft.com/office/drawing/2014/main" xmlns="" val="10001"/>
                  </a:ext>
                </a:extLst>
              </a:tr>
              <a:tr h="1447800">
                <a:tc>
                  <a:txBody>
                    <a:bodyPr/>
                    <a:lstStyle/>
                    <a:p>
                      <a:r>
                        <a:rPr lang="en-US" sz="1600" dirty="0" smtClean="0"/>
                        <a:t>GHMSI</a:t>
                      </a:r>
                    </a:p>
                    <a:p>
                      <a:r>
                        <a:rPr lang="en-US" sz="1600" dirty="0" smtClean="0"/>
                        <a:t>(CareFirst PPO)</a:t>
                      </a:r>
                      <a:endParaRPr lang="en-US" sz="1600" dirty="0"/>
                    </a:p>
                  </a:txBody>
                  <a:tcPr/>
                </a:tc>
                <a:tc>
                  <a:txBody>
                    <a:bodyPr/>
                    <a:lstStyle/>
                    <a:p>
                      <a:r>
                        <a:rPr lang="en-US" sz="1600" dirty="0"/>
                        <a:t>+19.7</a:t>
                      </a:r>
                      <a:r>
                        <a:rPr lang="en-US" sz="16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Refiled on 8/16</a:t>
                      </a:r>
                      <a:r>
                        <a:rPr lang="en-US" sz="16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+24.1%</a:t>
                      </a:r>
                    </a:p>
                  </a:txBody>
                  <a:tcPr/>
                </a:tc>
                <a:tc>
                  <a:txBody>
                    <a:bodyPr/>
                    <a:lstStyle/>
                    <a:p>
                      <a:endParaRPr lang="en-US" sz="1600" dirty="0" smtClean="0"/>
                    </a:p>
                    <a:p>
                      <a:endParaRPr lang="en-US" sz="1600" dirty="0" smtClean="0"/>
                    </a:p>
                    <a:p>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+22.6% (blended rate increase)</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Substantially less</a:t>
                      </a:r>
                    </a:p>
                    <a:p>
                      <a:endParaRPr lang="en-US" sz="1600" b="1" dirty="0"/>
                    </a:p>
                  </a:txBody>
                  <a:tcPr/>
                </a:tc>
                <a:extLst>
                  <a:ext uri="{0D108BD9-81ED-4DB2-BD59-A6C34878D82A}">
                    <a16:rowId xmlns:a16="http://schemas.microsoft.com/office/drawing/2014/main" xmlns="" val="10002"/>
                  </a:ext>
                </a:extLst>
              </a:tr>
              <a:tr h="426720">
                <a:tc>
                  <a:txBody>
                    <a:bodyPr/>
                    <a:lstStyle/>
                    <a:p>
                      <a:r>
                        <a:rPr lang="en-US" dirty="0"/>
                        <a:t>Kaiser</a:t>
                      </a:r>
                    </a:p>
                  </a:txBody>
                  <a:tcPr>
                    <a:solidFill>
                      <a:schemeClr val="accent1">
                        <a:lumMod val="20000"/>
                        <a:lumOff val="80000"/>
                      </a:schemeClr>
                    </a:solidFill>
                  </a:tcPr>
                </a:tc>
                <a:tc>
                  <a:txBody>
                    <a:bodyPr/>
                    <a:lstStyle/>
                    <a:p>
                      <a:r>
                        <a:rPr lang="en-US" dirty="0"/>
                        <a:t>+13.0%</a:t>
                      </a:r>
                    </a:p>
                  </a:txBody>
                  <a:tcPr>
                    <a:solidFill>
                      <a:schemeClr val="accent1">
                        <a:lumMod val="20000"/>
                        <a:lumOff val="80000"/>
                      </a:schemeClr>
                    </a:solidFill>
                  </a:tcPr>
                </a:tc>
                <a:tc>
                  <a:txBody>
                    <a:bodyPr/>
                    <a:lstStyle/>
                    <a:p>
                      <a:r>
                        <a:rPr lang="en-US" dirty="0"/>
                        <a:t>+13.0%</a:t>
                      </a: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+13.0%</a:t>
                      </a:r>
                    </a:p>
                  </a:txBody>
                  <a:tcPr>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734379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47800"/>
            <a:ext cx="8915400" cy="1295400"/>
          </a:xfrm>
        </p:spPr>
        <p:txBody>
          <a:bodyPr>
            <a:normAutofit fontScale="90000"/>
          </a:bodyPr>
          <a:lstStyle/>
          <a:p>
            <a:r>
              <a:rPr lang="en-US" sz="4000" dirty="0"/>
              <a:t/>
            </a:r>
            <a:br>
              <a:rPr lang="en-US" sz="4000" dirty="0"/>
            </a:br>
            <a:r>
              <a:rPr lang="en-US" sz="4000" b="1" dirty="0"/>
              <a:t>DISB should deny CareFirst </a:t>
            </a:r>
            <a:r>
              <a:rPr lang="en-US" sz="4000" b="1" dirty="0" smtClean="0"/>
              <a:t>proposed rate increase</a:t>
            </a:r>
            <a:r>
              <a:rPr lang="en-US" sz="2400" dirty="0"/>
              <a:t/>
            </a:r>
            <a:br>
              <a:rPr lang="en-US" sz="2400" dirty="0"/>
            </a:br>
            <a:endParaRPr lang="en-US" sz="2400" dirty="0"/>
          </a:p>
        </p:txBody>
      </p:sp>
      <p:sp>
        <p:nvSpPr>
          <p:cNvPr id="3" name="Content Placeholder 2"/>
          <p:cNvSpPr>
            <a:spLocks noGrp="1"/>
          </p:cNvSpPr>
          <p:nvPr>
            <p:ph idx="1"/>
          </p:nvPr>
        </p:nvSpPr>
        <p:spPr>
          <a:xfrm>
            <a:off x="228600" y="3581400"/>
            <a:ext cx="8686800" cy="3200400"/>
          </a:xfrm>
        </p:spPr>
        <p:txBody>
          <a:bodyPr>
            <a:noAutofit/>
          </a:bodyPr>
          <a:lstStyle/>
          <a:p>
            <a:r>
              <a:rPr lang="en-US" sz="3600" dirty="0" smtClean="0">
                <a:solidFill>
                  <a:srgbClr val="FF0000"/>
                </a:solidFill>
              </a:rPr>
              <a:t>22.6% </a:t>
            </a:r>
            <a:r>
              <a:rPr lang="en-US" sz="3600" dirty="0">
                <a:solidFill>
                  <a:srgbClr val="FF0000"/>
                </a:solidFill>
              </a:rPr>
              <a:t>is </a:t>
            </a:r>
            <a:r>
              <a:rPr lang="en-US" sz="3600" u="sng" dirty="0">
                <a:solidFill>
                  <a:srgbClr val="FF0000"/>
                </a:solidFill>
              </a:rPr>
              <a:t>actuarially</a:t>
            </a:r>
            <a:r>
              <a:rPr lang="en-US" sz="3600" dirty="0">
                <a:solidFill>
                  <a:srgbClr val="FF0000"/>
                </a:solidFill>
              </a:rPr>
              <a:t> justified  </a:t>
            </a:r>
          </a:p>
          <a:p>
            <a:pPr marL="342900" lvl="1" indent="-342900">
              <a:buFont typeface="Arial" pitchFamily="34" charset="0"/>
              <a:buChar char="•"/>
            </a:pPr>
            <a:r>
              <a:rPr lang="en-US" sz="3600" dirty="0" smtClean="0">
                <a:solidFill>
                  <a:srgbClr val="FF0000"/>
                </a:solidFill>
              </a:rPr>
              <a:t>22.6% </a:t>
            </a:r>
            <a:r>
              <a:rPr lang="en-US" sz="3600" dirty="0"/>
              <a:t>is unjustifiable as </a:t>
            </a:r>
            <a:r>
              <a:rPr lang="en-US" sz="3600" u="sng" dirty="0"/>
              <a:t>public policy</a:t>
            </a:r>
          </a:p>
        </p:txBody>
      </p:sp>
    </p:spTree>
    <p:extLst>
      <p:ext uri="{BB962C8B-B14F-4D97-AF65-F5344CB8AC3E}">
        <p14:creationId xmlns:p14="http://schemas.microsoft.com/office/powerpoint/2010/main" val="3593903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C Health Link 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DI">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45863</TotalTime>
  <Words>1019</Words>
  <Application>Microsoft Office PowerPoint</Application>
  <PresentationFormat>On-screen Show (4:3)</PresentationFormat>
  <Paragraphs>206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DC Health Link pp</vt:lpstr>
      <vt:lpstr>  DISB Public Hearing  2018 PROPOSED HEALTH INSURANCE RATES August 17, 2017   DC Health Benefit Exchange Authority  Mila Kofman, JD Executive Director  </vt:lpstr>
      <vt:lpstr>Rate Review Plan Year 2018</vt:lpstr>
      <vt:lpstr>PowerPoint Presentation</vt:lpstr>
      <vt:lpstr>DC HEALTH LINK</vt:lpstr>
      <vt:lpstr>RECENT RECOGNITION </vt:lpstr>
      <vt:lpstr>HBX’s role:  </vt:lpstr>
      <vt:lpstr>HBX Recommendations: Average Rate Changes SHOP 2018</vt:lpstr>
      <vt:lpstr>HBX Recommendations: Individual Market 2018</vt:lpstr>
      <vt:lpstr> DISB should deny CareFirst proposed rate increase </vt:lpstr>
      <vt:lpstr> DISB should deny CareFirst proposed rate increase for individual market </vt:lpstr>
      <vt:lpstr>Example:  Kaiser Permanente </vt:lpstr>
      <vt:lpstr>PowerPoint Presentation</vt:lpstr>
      <vt:lpstr> DISB should deny CareFirst proposed increase cont.  </vt:lpstr>
      <vt:lpstr>ACA and Rate Review</vt:lpstr>
      <vt:lpstr> </vt:lpstr>
      <vt:lpstr>Federal reinsurance (2014-2016)…should be made permanent</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Long</dc:creator>
  <cp:lastModifiedBy>mila.kofman</cp:lastModifiedBy>
  <cp:revision>614</cp:revision>
  <cp:lastPrinted>2017-08-17T17:27:40Z</cp:lastPrinted>
  <dcterms:created xsi:type="dcterms:W3CDTF">2014-01-16T16:28:27Z</dcterms:created>
  <dcterms:modified xsi:type="dcterms:W3CDTF">2017-08-17T19:35:35Z</dcterms:modified>
</cp:coreProperties>
</file>